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7" r:id="rId3"/>
    <p:sldId id="260" r:id="rId4"/>
    <p:sldId id="259" r:id="rId5"/>
    <p:sldId id="261" r:id="rId6"/>
    <p:sldId id="263" r:id="rId7"/>
    <p:sldId id="264" r:id="rId8"/>
    <p:sldId id="276" r:id="rId9"/>
    <p:sldId id="257" r:id="rId10"/>
    <p:sldId id="258" r:id="rId11"/>
    <p:sldId id="269" r:id="rId12"/>
    <p:sldId id="265" r:id="rId13"/>
    <p:sldId id="262" r:id="rId14"/>
    <p:sldId id="266" r:id="rId15"/>
    <p:sldId id="267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14F31-49AD-4A3E-8EBD-1E306A446B59}" v="454" dt="2019-06-19T11:51:38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 Nybakk Akerholt" userId="d6cf7db9-2194-42d8-8d70-81e7d04368a2" providerId="ADAL" clId="{03114F31-49AD-4A3E-8EBD-1E306A446B59}"/>
    <pc:docChg chg="custSel modSld">
      <pc:chgData name="Line Nybakk Akerholt" userId="d6cf7db9-2194-42d8-8d70-81e7d04368a2" providerId="ADAL" clId="{03114F31-49AD-4A3E-8EBD-1E306A446B59}" dt="2019-06-19T11:51:38.152" v="452" actId="20577"/>
      <pc:docMkLst>
        <pc:docMk/>
      </pc:docMkLst>
      <pc:sldChg chg="modSp">
        <pc:chgData name="Line Nybakk Akerholt" userId="d6cf7db9-2194-42d8-8d70-81e7d04368a2" providerId="ADAL" clId="{03114F31-49AD-4A3E-8EBD-1E306A446B59}" dt="2019-06-19T11:51:38.152" v="452" actId="20577"/>
        <pc:sldMkLst>
          <pc:docMk/>
          <pc:sldMk cId="3540402257" sldId="265"/>
        </pc:sldMkLst>
        <pc:spChg chg="mod">
          <ac:chgData name="Line Nybakk Akerholt" userId="d6cf7db9-2194-42d8-8d70-81e7d04368a2" providerId="ADAL" clId="{03114F31-49AD-4A3E-8EBD-1E306A446B59}" dt="2019-06-19T11:51:38.152" v="452" actId="20577"/>
          <ac:spMkLst>
            <pc:docMk/>
            <pc:sldMk cId="3540402257" sldId="265"/>
            <ac:spMk id="3" creationId="{9886EC5F-03A8-450B-B7E7-5C9CDA67E2AA}"/>
          </ac:spMkLst>
        </pc:spChg>
      </pc:sldChg>
      <pc:sldChg chg="modSp">
        <pc:chgData name="Line Nybakk Akerholt" userId="d6cf7db9-2194-42d8-8d70-81e7d04368a2" providerId="ADAL" clId="{03114F31-49AD-4A3E-8EBD-1E306A446B59}" dt="2019-06-13T08:43:37.513" v="0" actId="1076"/>
        <pc:sldMkLst>
          <pc:docMk/>
          <pc:sldMk cId="20096423" sldId="273"/>
        </pc:sldMkLst>
        <pc:picChg chg="mod">
          <ac:chgData name="Line Nybakk Akerholt" userId="d6cf7db9-2194-42d8-8d70-81e7d04368a2" providerId="ADAL" clId="{03114F31-49AD-4A3E-8EBD-1E306A446B59}" dt="2019-06-13T08:43:37.513" v="0" actId="1076"/>
          <ac:picMkLst>
            <pc:docMk/>
            <pc:sldMk cId="20096423" sldId="273"/>
            <ac:picMk id="4" creationId="{4A9AD3E3-EC87-40C2-A464-B7B6C16BC4CB}"/>
          </ac:picMkLst>
        </pc:picChg>
      </pc:sldChg>
      <pc:sldChg chg="modSp">
        <pc:chgData name="Line Nybakk Akerholt" userId="d6cf7db9-2194-42d8-8d70-81e7d04368a2" providerId="ADAL" clId="{03114F31-49AD-4A3E-8EBD-1E306A446B59}" dt="2019-06-13T09:01:06.117" v="16" actId="20577"/>
        <pc:sldMkLst>
          <pc:docMk/>
          <pc:sldMk cId="548195521" sldId="276"/>
        </pc:sldMkLst>
        <pc:spChg chg="mod">
          <ac:chgData name="Line Nybakk Akerholt" userId="d6cf7db9-2194-42d8-8d70-81e7d04368a2" providerId="ADAL" clId="{03114F31-49AD-4A3E-8EBD-1E306A446B59}" dt="2019-06-13T09:01:06.117" v="16" actId="20577"/>
          <ac:spMkLst>
            <pc:docMk/>
            <pc:sldMk cId="548195521" sldId="276"/>
            <ac:spMk id="3" creationId="{DB9A5DF1-0C04-4C03-90F6-8AEBD5EC5771}"/>
          </ac:spMkLst>
        </pc:spChg>
      </pc:sldChg>
    </pc:docChg>
  </pc:docChgLst>
  <pc:docChgLst>
    <pc:chgData name="Line Nybakk Akerholt" userId="d6cf7db9-2194-42d8-8d70-81e7d04368a2" providerId="ADAL" clId="{BE901816-A1D5-4D81-ADBB-62DE16A37EA6}"/>
    <pc:docChg chg="delSld">
      <pc:chgData name="Line Nybakk Akerholt" userId="d6cf7db9-2194-42d8-8d70-81e7d04368a2" providerId="ADAL" clId="{BE901816-A1D5-4D81-ADBB-62DE16A37EA6}" dt="2019-06-12T06:48:13.815" v="0" actId="2696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560E-D04C-4017-9F52-4D7BD2EE5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D9F01-9863-419D-BD81-EC9CACA1E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D081-4B7A-4B54-9DD7-203BA110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E625-B10B-451B-8194-D594D97A3FFA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AEC9E-4E3F-4BBE-BAF4-7702F557C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7149C-79D3-47CF-927B-4BAAB605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E859-B207-44E1-8C91-5C60F1E825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55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CF0A-5B35-4CEF-A543-574776B1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049E5-989C-4428-AF2C-EF77B685D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35247-83CC-4F2B-A079-26F70811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E625-B10B-451B-8194-D594D97A3FFA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B6F4E-7F18-493A-B040-65A6A552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3D3F9-E8C4-46EE-8AC9-19C50587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E859-B207-44E1-8C91-5C60F1E825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661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5DA4-1771-4ED1-ADC5-38B5670A3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6663D-6C10-406F-99B6-3A61308A9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E20DC-A515-4D9D-BBD2-93F62941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E625-B10B-451B-8194-D594D97A3FFA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C722B-F7A3-49CE-9286-6E1B8744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C4BAE-C4D7-47BC-B16F-7D613022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E859-B207-44E1-8C91-5C60F1E825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910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7F45-5868-4BC4-9B7F-105C049C8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578BF-CE44-456D-90D0-0EEA97C82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AC210-B801-4AB6-9CBA-96CEA43C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E625-B10B-451B-8194-D594D97A3FFA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22859-D294-450A-A0D1-F7E50C30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BF654-1347-4448-BBCE-5005A7E9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E859-B207-44E1-8C91-5C60F1E825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67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188B-C53D-4C18-AE64-99469296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F3CAC-F57C-44B6-BCF3-F74B1CCFE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494A4-90BD-459C-AECB-67AB1A2E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E625-B10B-451B-8194-D594D97A3FFA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0B1CC-4A6B-4F87-A8CB-5DF64AD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A29F1-AE30-4A59-80D4-C21EA683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E859-B207-44E1-8C91-5C60F1E825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94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24643-0512-42A8-82F6-A92C80D4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DD811-E169-4AEE-821D-3B51C47CB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3D5A0-5027-4AE5-B7FB-EBF4F0F6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D830D-09C1-43CD-AA52-A11B9314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E625-B10B-451B-8194-D594D97A3FFA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E1027-CB53-480A-AF17-2CF2B92E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D6503-6387-4978-8AAE-31F4410A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E859-B207-44E1-8C91-5C60F1E825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169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97BC-A862-427E-BC9E-9E4C6ED0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B91CA-7A20-4671-B0B3-68C08A8A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C938C-976A-451C-962A-BEB93FAAE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29D88-E073-4AED-8B73-05FD82A5A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0F603-305D-4345-8EB1-FDDED5FBC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AEC84E-7B8E-4363-BF3C-8C5DA91F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E625-B10B-451B-8194-D594D97A3FFA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D82CA-869D-464C-944A-B5C8CDFF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48A10-831C-4644-9466-473F8CFC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E859-B207-44E1-8C91-5C60F1E825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801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2CB4-ACFD-41F7-AE5D-90577821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2DC75-1889-4F5A-BE78-5A3E98E2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E625-B10B-451B-8194-D594D97A3FFA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C6380-0A5C-4620-8F92-27E17FF3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C1972-ADCE-472E-AD43-D437422D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E859-B207-44E1-8C91-5C60F1E825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744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99A5EE-5D90-472D-9A8C-55217646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E625-B10B-451B-8194-D594D97A3FFA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98F31-C037-4799-A6E4-CA5C7DA4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09D3D-EA9B-4CC1-8815-AB7D3211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E859-B207-44E1-8C91-5C60F1E825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904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3AD5-5625-4A07-A119-58C4704FD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B11A3-41B4-41A1-BE9F-1BF0297C4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391BC-4D88-4D10-B5C2-05EA8B39B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46398-938A-48E7-ABEF-B10F97B0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E625-B10B-451B-8194-D594D97A3FFA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0DC87-73FD-4118-84C4-32AE0084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EFCEB-8E67-4D20-B8AB-9D52AE34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E859-B207-44E1-8C91-5C60F1E825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924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06D60-97A4-40EC-B0BB-24137377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9978B-B188-4CEB-A5EE-ACE7BA1B2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6DC9C-EE10-4231-9D01-C4147DC08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8C878-0C87-422A-A51A-856D31AF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E625-B10B-451B-8194-D594D97A3FFA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DC9F6-155E-41A5-B877-DD3371AC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21D2A-F9A0-4655-97F3-120C077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E859-B207-44E1-8C91-5C60F1E825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23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370D6-EBDB-4872-9767-FC7F6BBA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98C34-61BC-4932-A237-970D28393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1B88-954A-4C2A-9E78-0DF4F3242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2E625-B10B-451B-8194-D594D97A3FFA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5F483-0DC9-451C-A641-D64F043CE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9CEA4-FDEA-4354-B09D-A18A92FDC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E859-B207-44E1-8C91-5C60F1E825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978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815332/?otool=bibsy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ABE06A-65F0-4BFD-A40F-DA692CC88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6"/>
          <a:stretch/>
        </p:blipFill>
        <p:spPr>
          <a:xfrm>
            <a:off x="0" y="2126045"/>
            <a:ext cx="12192000" cy="5333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435" y="356660"/>
            <a:ext cx="103632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nb-NO" sz="4267" b="1" dirty="0">
                <a:solidFill>
                  <a:srgbClr val="206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 – bibliografisk supertjeneste for astrofysikk</a:t>
            </a:r>
            <a:br>
              <a:rPr lang="nb-NO" sz="4267" b="1" dirty="0">
                <a:solidFill>
                  <a:srgbClr val="206A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133" b="1" dirty="0">
              <a:solidFill>
                <a:srgbClr val="206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7239" y="1607915"/>
            <a:ext cx="49133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Line Nybakk Akerholt, Universitetsbiblioteket i Oslo</a:t>
            </a:r>
            <a:endParaRPr lang="nb-NO" sz="1600" dirty="0"/>
          </a:p>
        </p:txBody>
      </p:sp>
      <p:pic>
        <p:nvPicPr>
          <p:cNvPr id="10242" name="Picture 2" descr="U:\felles\LogoerUiO\UREAL\UB-Realfagsbiblioteket\Bokmål-Nynorsk\UiO_UBREAL_Segl_A_cmyk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5925280"/>
            <a:ext cx="4003040" cy="7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BDC579-956E-45EC-9F76-4D94BF9163DA}"/>
              </a:ext>
            </a:extLst>
          </p:cNvPr>
          <p:cNvSpPr txBox="1"/>
          <p:nvPr/>
        </p:nvSpPr>
        <p:spPr>
          <a:xfrm>
            <a:off x="10784242" y="7213737"/>
            <a:ext cx="1407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solidFill>
                  <a:schemeClr val="bg1">
                    <a:lumMod val="85000"/>
                  </a:schemeClr>
                </a:solidFill>
              </a:rPr>
              <a:t>Foto: Simen Kjellin, UiO</a:t>
            </a:r>
          </a:p>
        </p:txBody>
      </p:sp>
    </p:spTree>
    <p:extLst/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D6EE-DBDA-4FED-A8A0-CE9051DF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Forskjellene: Vitenskapelig artikkel #1: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7D1ED7-6938-4D94-BC48-90B709C79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0333"/>
            <a:ext cx="6401487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406972-D5E5-48F0-B6A3-784C9B469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781"/>
          <a:stretch/>
        </p:blipFill>
        <p:spPr>
          <a:xfrm>
            <a:off x="6541724" y="2347720"/>
            <a:ext cx="7440044" cy="43504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9428F-AA7D-4BDE-B27D-EB6985DD0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1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«Online first» 2015 – reell publiseringsdato: september 2017.</a:t>
            </a:r>
          </a:p>
        </p:txBody>
      </p:sp>
    </p:spTree>
    <p:extLst>
      <p:ext uri="{BB962C8B-B14F-4D97-AF65-F5344CB8AC3E}">
        <p14:creationId xmlns:p14="http://schemas.microsoft.com/office/powerpoint/2010/main" val="336078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75C9-4534-480C-B721-06D5A3C4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Forskjellene Vitenskapelig artikkel #2: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EF5D3-0DEF-4AB4-94FD-721863FB2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Denne er et erratum og skal ikke registreres som ny publikasjon i Cristin, men den burde kunne lenkes også i Cristin slik som i ADS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33F9C-9DBB-411D-A523-D499D1BE2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670" y="3157110"/>
            <a:ext cx="5833145" cy="3678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F3C7B1-9BD9-44D7-90B3-F87F9962B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780" y="3149318"/>
            <a:ext cx="5964332" cy="44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3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ABDF-31DF-46D0-98F5-00849F53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Forskjellene vitenskapelig foredrag: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6EC5F-03A8-450B-B7E7-5C9CDA67E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Manglende konferanseartikkel i ADS?</a:t>
            </a:r>
          </a:p>
          <a:p>
            <a:pPr lvl="1"/>
            <a:r>
              <a:rPr lang="nb-NO" dirty="0"/>
              <a:t>Konferansesammendragene er ikke publisert i en serie som høstes</a:t>
            </a:r>
          </a:p>
          <a:p>
            <a:pPr lvl="1"/>
            <a:r>
              <a:rPr lang="nb-NO" dirty="0"/>
              <a:t>Konferanseartikkelen er ikke publisert i en serie som høstes</a:t>
            </a:r>
          </a:p>
          <a:p>
            <a:pPr marL="457200" lvl="1" indent="0">
              <a:buNone/>
            </a:pPr>
            <a:r>
              <a:rPr lang="nb-NO" dirty="0">
                <a:sym typeface="Wingdings" panose="05000000000000000000" pitchFamily="2" charset="2"/>
              </a:rPr>
              <a:t></a:t>
            </a:r>
            <a:r>
              <a:rPr lang="nb-NO" dirty="0"/>
              <a:t>Man kan i slike tilfeller melde inn selv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Skal du arrangere konferanse?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b-NO" dirty="0">
                <a:sym typeface="Wingdings" panose="05000000000000000000" pitchFamily="2" charset="2"/>
              </a:rPr>
              <a:t>Vurder om sammendragene skal publiseres i en konferansepublikasjon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b-NO" dirty="0">
                <a:sym typeface="Wingdings" panose="05000000000000000000" pitchFamily="2" charset="2"/>
              </a:rPr>
              <a:t>Vurder om det bør etableres en egen serie for konferansen din, eller om man kan publisere i en eksisterende serie</a:t>
            </a:r>
            <a:endParaRPr lang="nb-NO" dirty="0"/>
          </a:p>
          <a:p>
            <a:pPr marL="457200" lvl="1" indent="0">
              <a:buNone/>
            </a:pPr>
            <a:r>
              <a:rPr lang="nb-NO" dirty="0">
                <a:sym typeface="Wingdings" panose="05000000000000000000" pitchFamily="2" charset="2"/>
              </a:rPr>
              <a:t> som konferansearrangør har man også et ansvar for å gjøre indeksering og rapportering mulig digitalt – det fins gode gratis løsninger for dette!!!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040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A7E80-0B0C-4ABD-9D2B-5F4A5040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Resultat Cristin vs ADS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4D7226D-DA21-4B3E-9C94-C42CD99B7A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993982"/>
              </p:ext>
            </p:extLst>
          </p:nvPr>
        </p:nvGraphicFramePr>
        <p:xfrm>
          <a:off x="838199" y="1825625"/>
          <a:ext cx="11074164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694">
                  <a:extLst>
                    <a:ext uri="{9D8B030D-6E8A-4147-A177-3AD203B41FA5}">
                      <a16:colId xmlns:a16="http://schemas.microsoft.com/office/drawing/2014/main" val="3245865730"/>
                    </a:ext>
                  </a:extLst>
                </a:gridCol>
                <a:gridCol w="1845694">
                  <a:extLst>
                    <a:ext uri="{9D8B030D-6E8A-4147-A177-3AD203B41FA5}">
                      <a16:colId xmlns:a16="http://schemas.microsoft.com/office/drawing/2014/main" val="1857435680"/>
                    </a:ext>
                  </a:extLst>
                </a:gridCol>
                <a:gridCol w="1845694">
                  <a:extLst>
                    <a:ext uri="{9D8B030D-6E8A-4147-A177-3AD203B41FA5}">
                      <a16:colId xmlns:a16="http://schemas.microsoft.com/office/drawing/2014/main" val="399661321"/>
                    </a:ext>
                  </a:extLst>
                </a:gridCol>
                <a:gridCol w="1845694">
                  <a:extLst>
                    <a:ext uri="{9D8B030D-6E8A-4147-A177-3AD203B41FA5}">
                      <a16:colId xmlns:a16="http://schemas.microsoft.com/office/drawing/2014/main" val="1242887993"/>
                    </a:ext>
                  </a:extLst>
                </a:gridCol>
                <a:gridCol w="1845694">
                  <a:extLst>
                    <a:ext uri="{9D8B030D-6E8A-4147-A177-3AD203B41FA5}">
                      <a16:colId xmlns:a16="http://schemas.microsoft.com/office/drawing/2014/main" val="2163794731"/>
                    </a:ext>
                  </a:extLst>
                </a:gridCol>
                <a:gridCol w="1845694">
                  <a:extLst>
                    <a:ext uri="{9D8B030D-6E8A-4147-A177-3AD203B41FA5}">
                      <a16:colId xmlns:a16="http://schemas.microsoft.com/office/drawing/2014/main" val="1676960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Cristin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Eksport via Tableau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Cristin-poster også i 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+ ADS-affiliation søk – poster ikke i Cristin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Totalt 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17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112(181)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96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Vitenskapelige artikler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45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Vitenskapelige foredrag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61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Del av bok / rapport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8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Rapport/avhandling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16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Annet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023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095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D41FB-5C5D-48AA-8528-C2951A73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Resultater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2B601-1215-4ABE-B107-E7A9DD711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7525" cy="4351338"/>
          </a:xfrm>
        </p:spPr>
        <p:txBody>
          <a:bodyPr/>
          <a:lstStyle/>
          <a:p>
            <a:r>
              <a:rPr lang="nb-NO" dirty="0"/>
              <a:t>Få avvik på vitenskapelige publikasjoner (artikler og konferanseartikler)</a:t>
            </a:r>
          </a:p>
          <a:p>
            <a:pPr lvl="1"/>
            <a:r>
              <a:rPr lang="nb-NO" dirty="0"/>
              <a:t>Både Cristin og ADS er til tross for høy automatisering avhengige av litt manuell korrigering</a:t>
            </a:r>
          </a:p>
          <a:p>
            <a:pPr lvl="1"/>
            <a:r>
              <a:rPr lang="nb-NO" dirty="0"/>
              <a:t>Utveksling av publikasjons-ID mellom systemene kan gi stor effekt for oss</a:t>
            </a:r>
          </a:p>
          <a:p>
            <a:pPr lvl="1"/>
            <a:r>
              <a:rPr lang="nb-NO" dirty="0"/>
              <a:t>En autoritetsliste for institusjoner er essensiellt</a:t>
            </a:r>
          </a:p>
          <a:p>
            <a:pPr lvl="1"/>
            <a:endParaRPr lang="nb-NO" dirty="0"/>
          </a:p>
          <a:p>
            <a:pPr marL="0" indent="0">
              <a:buNone/>
            </a:pPr>
            <a:r>
              <a:rPr lang="nb-NO" dirty="0">
                <a:sym typeface="Wingdings" panose="05000000000000000000" pitchFamily="2" charset="2"/>
              </a:rPr>
              <a:t> prosessen bør kunne automatiseres for 2018 – med søk mot API</a:t>
            </a:r>
            <a:endParaRPr lang="nb-NO" dirty="0"/>
          </a:p>
          <a:p>
            <a:endParaRPr lang="nb-NO" dirty="0"/>
          </a:p>
          <a:p>
            <a:r>
              <a:rPr lang="nb-NO" dirty="0"/>
              <a:t>Autoritetsfelter man kunne ønske seg:</a:t>
            </a:r>
          </a:p>
          <a:p>
            <a:pPr lvl="1"/>
            <a:r>
              <a:rPr lang="nb-NO" dirty="0"/>
              <a:t>ORCID, Institusjon (f.eks. ROR-initiativet)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8162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D3012-15F0-4E55-A365-F060BE94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Bibliometrien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7D88B-7EC3-4368-ACF6-4D7974441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9725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2BDE-C351-40EA-A193-25FBA35A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9265A-AA5C-48C5-B051-432D0D940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35A3B-367F-421F-98C4-9FDBFD6ED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299"/>
            <a:ext cx="12192000" cy="582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1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D471-EF3A-4F96-B61D-825F58F2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A0C2B-95CA-41B5-99FC-D75E3224A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7BDE0-28FA-400E-9EAA-91A29D831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4" y="9525"/>
            <a:ext cx="11799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9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12CF-3644-4A17-9DDE-4E2360DF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450B5-3D18-45DC-BF63-B695A6EDA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AD3E3-EC87-40C2-A464-B7B6C16BC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81" y="-422542"/>
            <a:ext cx="12192000" cy="67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DD80A-9C54-4B27-8A01-1486BB548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AF7ED-6C6D-4156-9E1B-F2D08030F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34A82-C110-46FB-A311-635FB460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5513" y="-342900"/>
            <a:ext cx="16094591" cy="76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7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2D83-BB3C-42D6-BED9-13D62C56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(astron* OR astroph*) AND bibliometr*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20F0-0562-4548-AF1E-7C94B9D34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ADS er en åpen og gratis bibliografisk artikkeldatabase innen astrofysikk</a:t>
            </a:r>
          </a:p>
          <a:p>
            <a:r>
              <a:rPr lang="nb-NO" dirty="0"/>
              <a:t>Så godt som komplett base - astrofysikernes foretrukne tjeneste </a:t>
            </a:r>
          </a:p>
          <a:p>
            <a:r>
              <a:rPr lang="nb-NO" dirty="0"/>
              <a:t>Artiklene fins stort sett i fulltekst etter tidlig innsats allerede tidlig på 90-tallet, med komplette referanselenker og «sitert av»</a:t>
            </a:r>
          </a:p>
          <a:p>
            <a:r>
              <a:rPr lang="nb-NO" dirty="0"/>
              <a:t>Er koblet i stadig større grad direkte til forskningsdata</a:t>
            </a:r>
          </a:p>
          <a:p>
            <a:r>
              <a:rPr lang="nb-NO" dirty="0"/>
              <a:t>Tett samarbeid med datakuratorer, bibliotekarer</a:t>
            </a:r>
          </a:p>
          <a:p>
            <a:r>
              <a:rPr lang="nb-NO" dirty="0"/>
              <a:t>Egen internasjonal konferanse bare for bibliotek og informasjonstjenester innen disiplinen.</a:t>
            </a:r>
          </a:p>
          <a:p>
            <a:r>
              <a:rPr lang="nb-NO" dirty="0"/>
              <a:t>Bibliografier for store teleskoper / forskningsprosjekter synkroniseres med ADS</a:t>
            </a:r>
          </a:p>
          <a:p>
            <a:r>
              <a:rPr lang="nb-NO" dirty="0"/>
              <a:t>Astronomi og astrofysikk har 87% OA (jf farmasi med 7%)*</a:t>
            </a:r>
          </a:p>
          <a:p>
            <a:r>
              <a:rPr lang="nb-NO" dirty="0"/>
              <a:t>Høster også fra preprintarkivet arXiv med synkronisering med publisert artikkel i etterkant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50568-DA72-4D33-AF10-22923768D7E6}"/>
              </a:ext>
            </a:extLst>
          </p:cNvPr>
          <p:cNvSpPr txBox="1"/>
          <p:nvPr/>
        </p:nvSpPr>
        <p:spPr>
          <a:xfrm>
            <a:off x="7910818" y="6176964"/>
            <a:ext cx="380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*</a:t>
            </a:r>
            <a:r>
              <a:rPr lang="nb-NO" dirty="0">
                <a:hlinkClick r:id="rId2"/>
              </a:rPr>
              <a:t>https://www.ncbi.nlm.nih.gov/pmc/articles/PMC5815332/?otool=bibsys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852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EBF7-404D-46E8-AC27-9CB1222D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Hva er spesielt med fagdisiplinen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CAB96-5A18-457D-9D93-1798E1CD8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Grunnforskning</a:t>
            </a:r>
          </a:p>
          <a:p>
            <a:r>
              <a:rPr lang="nb-NO" dirty="0"/>
              <a:t>Offentlig finansiert</a:t>
            </a:r>
          </a:p>
          <a:p>
            <a:r>
              <a:rPr lang="nb-NO" dirty="0"/>
              <a:t>Internasjonalt orientert – infrastrukturen deles, resultatene deles</a:t>
            </a:r>
          </a:p>
          <a:p>
            <a:r>
              <a:rPr lang="nb-NO" dirty="0"/>
              <a:t>Teknologi og tung teori med behov for regnekraft og effektive programmer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b-NO" dirty="0">
                <a:sym typeface="Wingdings" panose="05000000000000000000" pitchFamily="2" charset="2"/>
              </a:rPr>
              <a:t>effektive «støttesystemer» følger forskningen – og forventes!</a:t>
            </a:r>
          </a:p>
          <a:p>
            <a:r>
              <a:rPr lang="nb-NO" dirty="0">
                <a:sym typeface="Wingdings" panose="05000000000000000000" pitchFamily="2" charset="2"/>
              </a:rPr>
              <a:t>I Norge – Institutt for teoretisk astrofysikk er et lite institutt, men med svært sterke forskningsgrupper.</a:t>
            </a:r>
          </a:p>
          <a:p>
            <a:r>
              <a:rPr lang="nb-NO" dirty="0">
                <a:sym typeface="Wingdings" panose="05000000000000000000" pitchFamily="2" charset="2"/>
              </a:rPr>
              <a:t>Instituttleder er også Cristin-superbruker og har stort fokus på rapportering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836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11B5-D0DB-4787-9BA6-64811201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ADS og Cristin 2017 – er det forskjell?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99244-B2A2-4560-BF2F-604BFC07E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2017 valgt for å ha et så godt grunnlag som mulig</a:t>
            </a:r>
          </a:p>
          <a:p>
            <a:endParaRPr lang="nb-NO" dirty="0"/>
          </a:p>
          <a:p>
            <a:r>
              <a:rPr lang="nb-NO" dirty="0"/>
              <a:t>Første forsøk: eksport fra Cristin (gammel versjon)</a:t>
            </a:r>
          </a:p>
          <a:p>
            <a:pPr lvl="1"/>
            <a:r>
              <a:rPr lang="nb-NO" dirty="0"/>
              <a:t>Ikke så gode eksportmuligheter (EndNote + tung XML-fil) </a:t>
            </a:r>
          </a:p>
          <a:p>
            <a:pPr lvl="1"/>
            <a:r>
              <a:rPr lang="nb-NO" dirty="0"/>
              <a:t>Selve rapporten fordelt på publikasjonstype er god nok, men ikke for håndtering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0" indent="0">
              <a:buNone/>
            </a:pPr>
            <a:r>
              <a:rPr lang="nb-NO" dirty="0">
                <a:sym typeface="Wingdings" panose="05000000000000000000" pitchFamily="2" charset="2"/>
              </a:rPr>
              <a:t>undertegnede ber om hjelp </a:t>
            </a:r>
          </a:p>
          <a:p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449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4B66-AE4E-465D-92DB-2CF13942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EFBC4-079C-47D3-A438-4089B3038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B8192-28CA-4552-BAE5-A70B8F3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812" y="676275"/>
            <a:ext cx="45243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0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DD1A6-407D-4DA7-8BDE-57270103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ADS og Cristin 2017 – er det forskjell?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44DB-5DAF-48B8-97F9-ABBDAEBE6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Eksport fra Tableau – ønsket format er csv</a:t>
            </a:r>
          </a:p>
          <a:p>
            <a:pPr lvl="1"/>
            <a:r>
              <a:rPr lang="nb-NO" dirty="0"/>
              <a:t>181 linjer – eksporten ga en innførsel pr person-publikasjon</a:t>
            </a:r>
          </a:p>
          <a:p>
            <a:pPr lvl="1"/>
            <a:endParaRPr lang="nb-NO" dirty="0"/>
          </a:p>
          <a:p>
            <a:r>
              <a:rPr lang="nb-NO" dirty="0"/>
              <a:t>Konvertering</a:t>
            </a:r>
          </a:p>
          <a:p>
            <a:pPr lvl="1"/>
            <a:r>
              <a:rPr lang="nb-NO" dirty="0"/>
              <a:t>XML – feiler, Excel feiler:</a:t>
            </a:r>
          </a:p>
          <a:p>
            <a:pPr lvl="2"/>
            <a:r>
              <a:rPr lang="nb-NO" dirty="0"/>
              <a:t>Spesialtegn er erstattet med «?»</a:t>
            </a:r>
          </a:p>
          <a:p>
            <a:pPr lvl="2"/>
            <a:r>
              <a:rPr lang="nb-NO" dirty="0"/>
              <a:t>Enkelte titler med spesialtegn har fått et ekstra par «» rundt seg</a:t>
            </a:r>
          </a:p>
          <a:p>
            <a:pPr lvl="2"/>
            <a:r>
              <a:rPr lang="nb-NO" dirty="0"/>
              <a:t>Mystiske linjeskift har oppstått noen steder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nb-NO" dirty="0">
                <a:sym typeface="Wingdings" panose="05000000000000000000" pitchFamily="2" charset="2"/>
              </a:rPr>
              <a:t>manuell retting av csv må til før eksport til excel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I Excel-filen – lett å sortere titler og kan korrigere «dubleringen» – 112 publikasjoner også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798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07DE4-286F-4C99-BDFE-FAE3CAF0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1 – Finne hvilke Cristin-publikasjoner som også er registrert i 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A5DF1-0C04-4C03-90F6-8AEBD5EC5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4291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Cristin har «cristin-ID» på postene, ADS har sin «bibcode»</a:t>
            </a:r>
          </a:p>
          <a:p>
            <a:pPr lvl="1"/>
            <a:r>
              <a:rPr lang="nb-NO" dirty="0"/>
              <a:t>Disse er ikke koblet ( - foreløpig :-D )</a:t>
            </a:r>
            <a:br>
              <a:rPr lang="nb-NO" dirty="0"/>
            </a:br>
            <a:endParaRPr lang="nb-NO" dirty="0"/>
          </a:p>
          <a:p>
            <a:r>
              <a:rPr lang="nb-NO" dirty="0"/>
              <a:t>Personsøk (ORCID kommende mulighet), foreløpig mye avgrensning som må til for å være sikker på korrekt mengde</a:t>
            </a:r>
            <a:br>
              <a:rPr lang="nb-NO" dirty="0"/>
            </a:br>
            <a:endParaRPr lang="nb-NO" dirty="0"/>
          </a:p>
          <a:p>
            <a:r>
              <a:rPr lang="nb-NO" dirty="0"/>
              <a:t>Tittelsøk – Utgangspunktet en ok mulighet, men med noen høstingsutfordringer mellom basene ga det utfordringer</a:t>
            </a:r>
          </a:p>
          <a:p>
            <a:pPr lvl="1"/>
            <a:r>
              <a:rPr lang="nb-NO" dirty="0"/>
              <a:t>spesialtegn, akronymer og mellomrom mellom spesialtegn, matematiske begreper skrevet på forskjellige måter</a:t>
            </a:r>
          </a:p>
          <a:p>
            <a:pPr marL="457200" lvl="1" indent="0">
              <a:buNone/>
            </a:pPr>
            <a:br>
              <a:rPr lang="nb-NO" dirty="0"/>
            </a:b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/>
              <a:t>Ly</a:t>
            </a:r>
            <a:r>
              <a:rPr lang="el-GR" dirty="0"/>
              <a:t>α</a:t>
            </a:r>
            <a:r>
              <a:rPr lang="nb-NO" dirty="0"/>
              <a:t> Lyman-</a:t>
            </a:r>
            <a:r>
              <a:rPr lang="el-GR" dirty="0"/>
              <a:t>α</a:t>
            </a:r>
            <a:r>
              <a:rPr lang="nb-NO" dirty="0"/>
              <a:t> Lyman-Alpha</a:t>
            </a:r>
          </a:p>
          <a:p>
            <a:r>
              <a:rPr lang="nb-NO" dirty="0"/>
              <a:t>DOI – perfekt – men ikke alle publikasjonene jeg ville teste hadde DOI</a:t>
            </a:r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nb-NO" dirty="0">
                <a:sym typeface="Wingdings" panose="05000000000000000000" pitchFamily="2" charset="2"/>
              </a:rPr>
              <a:t> endte med søk på tittel eller DOI for verifisering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E1049-574C-4A7E-96C3-B9805FCC3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760" y="4803026"/>
            <a:ext cx="3009900" cy="390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1901B4-CCBB-4AA9-9BF5-B03F34496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660" y="4783976"/>
            <a:ext cx="3228975" cy="409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3B577-6A1E-4608-84EA-AE224160B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895" y="4752879"/>
            <a:ext cx="3463685" cy="44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B95C-6A97-45ED-B132-E4CDD703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2 - Har ADS poster Cristin ikke har?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1C10B-1BB4-4B79-8CAF-ADA5361E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Søk på «affiliation» i ADS er ikke entydig fordi man ikke har institusjons-ID</a:t>
            </a:r>
          </a:p>
          <a:p>
            <a:pPr lvl="1"/>
            <a:r>
              <a:rPr lang="nb-NO" dirty="0"/>
              <a:t>og gitt at man i publiseringsprosessen ikke møter kontroll på «affiliation» så vil heller ikke et presist søk dekke potensielt alle «outsiders»</a:t>
            </a:r>
          </a:p>
          <a:p>
            <a:pPr lvl="1"/>
            <a:r>
              <a:rPr lang="nb-NO" dirty="0"/>
              <a:t>På UiO fins det miljøer innen fysikk og geologi som også fanges opp av ADS – og i dette tilfellet generer de støy</a:t>
            </a:r>
          </a:p>
          <a:p>
            <a:pPr lvl="1"/>
            <a:r>
              <a:rPr lang="nb-NO" dirty="0"/>
              <a:t>Det fins minst to andre institusjoner som heter «Institute of theoretical astrophysics»</a:t>
            </a:r>
            <a:br>
              <a:rPr lang="nb-NO" dirty="0"/>
            </a:br>
            <a:endParaRPr lang="nb-NO" dirty="0"/>
          </a:p>
          <a:p>
            <a:r>
              <a:rPr lang="nb-NO" dirty="0"/>
              <a:t>Affiliation-søk kan kombineres med fagområde, men ikke gitt avgrensningen blir korrekt uten at alle postene sjekkes manuelt</a:t>
            </a:r>
            <a:br>
              <a:rPr lang="nb-NO" dirty="0"/>
            </a:br>
            <a:endParaRPr lang="nb-NO" dirty="0"/>
          </a:p>
          <a:p>
            <a:r>
              <a:rPr lang="nb-NO" dirty="0"/>
              <a:t>Endte opp med en liste på 99, hvorav 21 ikke matchet listen med de 95 fra første runde.</a:t>
            </a:r>
          </a:p>
          <a:p>
            <a:pPr lvl="1"/>
            <a:r>
              <a:rPr lang="nb-NO" dirty="0"/>
              <a:t>7 av disse tilhører ITA – hvorav 5 konferanseforedrag med abstracts publisert i indekserte serier.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4126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760</Words>
  <Application>Microsoft Office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ADS – bibliografisk supertjeneste for astrofysikk </vt:lpstr>
      <vt:lpstr>PowerPoint Presentation</vt:lpstr>
      <vt:lpstr>(astron* OR astroph*) AND bibliometr*</vt:lpstr>
      <vt:lpstr>Hva er spesielt med fagdisiplinen</vt:lpstr>
      <vt:lpstr>ADS og Cristin 2017 – er det forskjell?</vt:lpstr>
      <vt:lpstr>PowerPoint Presentation</vt:lpstr>
      <vt:lpstr>ADS og Cristin 2017 – er det forskjell?</vt:lpstr>
      <vt:lpstr>1 – Finne hvilke Cristin-publikasjoner som også er registrert i ADS</vt:lpstr>
      <vt:lpstr>2 - Har ADS poster Cristin ikke har?</vt:lpstr>
      <vt:lpstr>Forskjellene: Vitenskapelig artikkel #1: </vt:lpstr>
      <vt:lpstr>Forskjellene Vitenskapelig artikkel #2: </vt:lpstr>
      <vt:lpstr>Forskjellene vitenskapelig foredrag:</vt:lpstr>
      <vt:lpstr>Resultat Cristin vs ADS</vt:lpstr>
      <vt:lpstr>Resultater</vt:lpstr>
      <vt:lpstr>Bibliometrien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Line Nybakk Akerholt</dc:creator>
  <cp:lastModifiedBy>Line Nybakk Akerholt</cp:lastModifiedBy>
  <cp:revision>16</cp:revision>
  <dcterms:created xsi:type="dcterms:W3CDTF">2019-06-10T18:32:43Z</dcterms:created>
  <dcterms:modified xsi:type="dcterms:W3CDTF">2019-06-19T11:54:12Z</dcterms:modified>
</cp:coreProperties>
</file>