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72" r:id="rId4"/>
    <p:sldId id="275" r:id="rId5"/>
    <p:sldId id="290" r:id="rId6"/>
    <p:sldId id="291" r:id="rId7"/>
    <p:sldId id="292" r:id="rId8"/>
    <p:sldId id="299" r:id="rId9"/>
    <p:sldId id="300" r:id="rId10"/>
    <p:sldId id="301" r:id="rId11"/>
    <p:sldId id="303" r:id="rId12"/>
    <p:sldId id="304" r:id="rId13"/>
    <p:sldId id="305" r:id="rId14"/>
    <p:sldId id="312" r:id="rId15"/>
    <p:sldId id="315" r:id="rId16"/>
    <p:sldId id="267" r:id="rId17"/>
    <p:sldId id="278" r:id="rId18"/>
    <p:sldId id="279" r:id="rId19"/>
    <p:sldId id="293" r:id="rId20"/>
    <p:sldId id="294" r:id="rId21"/>
    <p:sldId id="298" r:id="rId22"/>
    <p:sldId id="261" r:id="rId23"/>
    <p:sldId id="280" r:id="rId24"/>
    <p:sldId id="295" r:id="rId25"/>
    <p:sldId id="288" r:id="rId26"/>
    <p:sldId id="289" r:id="rId27"/>
    <p:sldId id="281" r:id="rId28"/>
    <p:sldId id="297" r:id="rId29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5" autoAdjust="0"/>
    <p:restoredTop sz="60701" autoAdjust="0"/>
  </p:normalViewPr>
  <p:slideViewPr>
    <p:cSldViewPr snapToGrid="0">
      <p:cViewPr varScale="1">
        <p:scale>
          <a:sx n="57" d="100"/>
          <a:sy n="57" d="100"/>
        </p:scale>
        <p:origin x="15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stein Låg" userId="S::tla005@uit.no::6a8adafb-d467-4be0-af81-c2e7fed532f7" providerId="AD" clId="Web-{8EA0883E-E4C2-40C1-A326-88BA2C23898C}"/>
    <pc:docChg chg="modSld">
      <pc:chgData name="Torstein Låg" userId="S::tla005@uit.no::6a8adafb-d467-4be0-af81-c2e7fed532f7" providerId="AD" clId="Web-{8EA0883E-E4C2-40C1-A326-88BA2C23898C}" dt="2019-03-22T07:30:46.268" v="65" actId="20577"/>
      <pc:docMkLst>
        <pc:docMk/>
      </pc:docMkLst>
      <pc:sldChg chg="modSp">
        <pc:chgData name="Torstein Låg" userId="S::tla005@uit.no::6a8adafb-d467-4be0-af81-c2e7fed532f7" providerId="AD" clId="Web-{8EA0883E-E4C2-40C1-A326-88BA2C23898C}" dt="2019-03-22T07:30:45.596" v="63" actId="20577"/>
        <pc:sldMkLst>
          <pc:docMk/>
          <pc:sldMk cId="145035642" sldId="257"/>
        </pc:sldMkLst>
        <pc:spChg chg="mod">
          <ac:chgData name="Torstein Låg" userId="S::tla005@uit.no::6a8adafb-d467-4be0-af81-c2e7fed532f7" providerId="AD" clId="Web-{8EA0883E-E4C2-40C1-A326-88BA2C23898C}" dt="2019-03-22T07:30:45.596" v="63" actId="20577"/>
          <ac:spMkLst>
            <pc:docMk/>
            <pc:sldMk cId="145035642" sldId="25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95588-E8BD-4641-913B-366349E885A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C967D-0BD4-4DFC-8E2C-B57B106C7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39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94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48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60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799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79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41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93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056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551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22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27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749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14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805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48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60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22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86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69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7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7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967D-0BD4-4DFC-8E2C-B57B106C7A3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40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45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84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98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4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09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4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2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55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4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72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7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AAA4-E5A4-40D5-A4F9-DFDCAB8E4F92}" type="datetimeFigureOut">
              <a:rPr lang="nb-NO" smtClean="0"/>
              <a:t>21.06.2019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8DD9-7208-4FA3-8277-895BEDBBEF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67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hdontrack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31809"/>
            <a:ext cx="9144000" cy="1977415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109A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åpen </a:t>
            </a:r>
            <a:r>
              <a:rPr lang="nb-NO" sz="4000" b="1" dirty="0" smtClean="0">
                <a:solidFill>
                  <a:srgbClr val="109A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publisering</a:t>
            </a:r>
            <a:endParaRPr lang="nb-NO" sz="4000" b="1" dirty="0">
              <a:solidFill>
                <a:srgbClr val="109A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1023388"/>
            <a:ext cx="4098600" cy="248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0818" y="4572000"/>
            <a:ext cx="82103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Virak – konferansen for universitets- og høgskolebibliotek, Stavanger 13.-14. juni 2019</a:t>
            </a:r>
          </a:p>
          <a:p>
            <a:pPr algn="ctr"/>
            <a:endParaRPr lang="nb-NO" dirty="0" smtClean="0"/>
          </a:p>
          <a:p>
            <a:pPr algn="ctr"/>
            <a:r>
              <a:rPr lang="nb-NO" dirty="0" err="1" smtClean="0"/>
              <a:t>PhD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Track</a:t>
            </a:r>
            <a:r>
              <a:rPr lang="nb-NO" dirty="0" smtClean="0"/>
              <a:t>-redaksjonen, ved:</a:t>
            </a:r>
            <a:endParaRPr lang="nb-NO" dirty="0"/>
          </a:p>
          <a:p>
            <a:pPr algn="ctr"/>
            <a:r>
              <a:rPr lang="nb-NO" dirty="0" smtClean="0"/>
              <a:t>Hege </a:t>
            </a:r>
            <a:r>
              <a:rPr lang="nb-NO" dirty="0"/>
              <a:t>Charlotte Faber, NTNU</a:t>
            </a:r>
          </a:p>
          <a:p>
            <a:pPr algn="ctr"/>
            <a:r>
              <a:rPr lang="nb-NO" dirty="0"/>
              <a:t>Torstein Låg, UiT Norges arktiske </a:t>
            </a:r>
            <a:r>
              <a:rPr lang="nb-NO" dirty="0" smtClean="0"/>
              <a:t>universitet</a:t>
            </a:r>
          </a:p>
          <a:p>
            <a:pPr algn="ctr"/>
            <a:r>
              <a:rPr lang="nb-NO" dirty="0" smtClean="0"/>
              <a:t>Michael Grote, UiB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3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4" y="266462"/>
            <a:ext cx="7579243" cy="616205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15" y="1055159"/>
            <a:ext cx="11821170" cy="3755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09" y="266461"/>
            <a:ext cx="5741326" cy="55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3" y="106729"/>
            <a:ext cx="10380181" cy="6232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68" y="378965"/>
            <a:ext cx="4177118" cy="56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" y="515568"/>
            <a:ext cx="11775940" cy="5589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98" y="987823"/>
            <a:ext cx="5101052" cy="51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3" y="125540"/>
            <a:ext cx="10129404" cy="6109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10" y="470281"/>
            <a:ext cx="4608418" cy="58475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56173" y="2519464"/>
            <a:ext cx="680937" cy="34046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56173" y="4738881"/>
            <a:ext cx="680937" cy="34046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9" y="1103797"/>
            <a:ext cx="11821170" cy="3755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828" y="227891"/>
            <a:ext cx="6136153" cy="60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9" y="1103797"/>
            <a:ext cx="11821170" cy="3755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16" y="513334"/>
            <a:ext cx="5655929" cy="54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62" y="185244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Den nye Open Science-delen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92" y="1209450"/>
            <a:ext cx="8433374" cy="51115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4" y="57470"/>
            <a:ext cx="1894208" cy="1712202"/>
          </a:xfrm>
        </p:spPr>
      </p:pic>
      <p:sp>
        <p:nvSpPr>
          <p:cNvPr id="7" name="Oval 6"/>
          <p:cNvSpPr/>
          <p:nvPr/>
        </p:nvSpPr>
        <p:spPr>
          <a:xfrm>
            <a:off x="2216986" y="2055525"/>
            <a:ext cx="1678898" cy="4101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3629019" y="2055524"/>
            <a:ext cx="1678898" cy="4101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713628" y="2048806"/>
            <a:ext cx="1678898" cy="4101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5962795" y="2055524"/>
            <a:ext cx="1678898" cy="4101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7166460" y="2048805"/>
            <a:ext cx="1678898" cy="4101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296571" y="2042086"/>
            <a:ext cx="1678898" cy="41019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ounded Rectangle 13"/>
          <p:cNvSpPr/>
          <p:nvPr/>
        </p:nvSpPr>
        <p:spPr>
          <a:xfrm>
            <a:off x="7641693" y="3265713"/>
            <a:ext cx="2752609" cy="1054359"/>
          </a:xfrm>
          <a:prstGeom prst="roundRect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ounded Rectangle 14"/>
          <p:cNvSpPr/>
          <p:nvPr/>
        </p:nvSpPr>
        <p:spPr>
          <a:xfrm>
            <a:off x="7641693" y="4320072"/>
            <a:ext cx="2752609" cy="1427585"/>
          </a:xfrm>
          <a:prstGeom prst="roundRect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4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219" y="147922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Den nye Open Science-delen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" y="9331"/>
            <a:ext cx="1894208" cy="1712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435" y="1222310"/>
            <a:ext cx="8407517" cy="51258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49486" y="1576122"/>
            <a:ext cx="6231466" cy="4106221"/>
          </a:xfrm>
          <a:prstGeom prst="roundRect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ounded Rectangle 13"/>
          <p:cNvSpPr/>
          <p:nvPr/>
        </p:nvSpPr>
        <p:spPr>
          <a:xfrm>
            <a:off x="1873435" y="1609282"/>
            <a:ext cx="2002971" cy="2346898"/>
          </a:xfrm>
          <a:prstGeom prst="roundRect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3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173" y="250789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Access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mandates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4" y="57470"/>
            <a:ext cx="1894208" cy="1712202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403" y="1576352"/>
            <a:ext cx="8601797" cy="4433625"/>
          </a:xfrm>
          <a:prstGeom prst="rect">
            <a:avLst/>
          </a:prstGeom>
          <a:ln w="38100">
            <a:solidFill>
              <a:srgbClr val="109AD8"/>
            </a:solidFill>
          </a:ln>
        </p:spPr>
      </p:pic>
      <p:sp>
        <p:nvSpPr>
          <p:cNvPr id="3" name="Ellipse 2"/>
          <p:cNvSpPr/>
          <p:nvPr/>
        </p:nvSpPr>
        <p:spPr>
          <a:xfrm>
            <a:off x="3098042" y="4203510"/>
            <a:ext cx="600501" cy="341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6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781" y="171805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‘How to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publish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’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6" y="1497368"/>
            <a:ext cx="7646793" cy="4778081"/>
          </a:xfrm>
          <a:prstGeom prst="rect">
            <a:avLst/>
          </a:prstGeom>
          <a:ln w="38100">
            <a:solidFill>
              <a:srgbClr val="109AD8"/>
            </a:solidFill>
          </a:ln>
        </p:spPr>
      </p:pic>
    </p:spTree>
    <p:extLst>
      <p:ext uri="{BB962C8B-B14F-4D97-AF65-F5344CB8AC3E}">
        <p14:creationId xmlns:p14="http://schemas.microsoft.com/office/powerpoint/2010/main" val="37015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42" y="365125"/>
            <a:ext cx="853685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Diskusjonsspørsmål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Hva mener du som bibliotekansatt:</a:t>
            </a:r>
          </a:p>
          <a:p>
            <a:pPr marL="0" indent="0">
              <a:buNone/>
            </a:pPr>
            <a:r>
              <a:rPr lang="nb-NO" dirty="0" smtClean="0"/>
              <a:t>Er </a:t>
            </a:r>
            <a:r>
              <a:rPr lang="nb-NO" dirty="0"/>
              <a:t>det noe som kan føyes til, tones ned eller trekkes </a:t>
            </a:r>
            <a:r>
              <a:rPr lang="nb-NO" dirty="0" smtClean="0"/>
              <a:t>fra på sidene?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Er det noe som </a:t>
            </a:r>
            <a:r>
              <a:rPr lang="nb-NO" dirty="0" smtClean="0"/>
              <a:t>hører bedre hjemme </a:t>
            </a:r>
            <a:r>
              <a:rPr lang="nb-NO" dirty="0"/>
              <a:t>et annet sted?</a:t>
            </a:r>
          </a:p>
          <a:p>
            <a:pPr marL="0" indent="0">
              <a:buNone/>
            </a:pPr>
            <a:r>
              <a:rPr lang="nb-NO" dirty="0"/>
              <a:t>Er det noe vi har glemt?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7054" y="2168215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Fra </a:t>
            </a:r>
            <a:r>
              <a:rPr lang="nb-NO" b="1" dirty="0" err="1" smtClean="0"/>
              <a:t>PhD</a:t>
            </a:r>
            <a:r>
              <a:rPr lang="nb-NO" b="1" dirty="0" smtClean="0"/>
              <a:t>-kandidatens </a:t>
            </a:r>
            <a:br>
              <a:rPr lang="nb-NO" b="1" dirty="0" smtClean="0"/>
            </a:br>
            <a:r>
              <a:rPr lang="nb-NO" b="1" dirty="0" smtClean="0"/>
              <a:t>perspektiv: </a:t>
            </a:r>
          </a:p>
          <a:p>
            <a:pPr marL="0" indent="0">
              <a:buNone/>
            </a:pPr>
            <a:r>
              <a:rPr lang="nb-NO" dirty="0" smtClean="0"/>
              <a:t>Hva </a:t>
            </a:r>
            <a:r>
              <a:rPr lang="nb-NO" dirty="0"/>
              <a:t>gjør du når du som uerfaren forsker skal publisere artikler? </a:t>
            </a:r>
          </a:p>
          <a:p>
            <a:pPr marL="0" indent="0">
              <a:buNone/>
            </a:pPr>
            <a:r>
              <a:rPr lang="nb-NO" dirty="0"/>
              <a:t>Hva forventer du å finne på </a:t>
            </a:r>
            <a:r>
              <a:rPr lang="nb-NO" dirty="0" err="1"/>
              <a:t>PhD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Track</a:t>
            </a:r>
            <a:r>
              <a:rPr lang="nb-NO" dirty="0"/>
              <a:t>-sidene</a:t>
            </a:r>
          </a:p>
          <a:p>
            <a:pPr marL="0" indent="0">
              <a:buNone/>
            </a:pPr>
            <a:r>
              <a:rPr lang="nb-NO" dirty="0"/>
              <a:t>Finner du det du trenger?</a:t>
            </a:r>
          </a:p>
          <a:p>
            <a:endParaRPr lang="nb-NO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781" y="171805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‘How to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publish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’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318" y="1497368"/>
            <a:ext cx="7961462" cy="4723547"/>
          </a:xfrm>
          <a:prstGeom prst="rect">
            <a:avLst/>
          </a:prstGeom>
          <a:ln w="38100">
            <a:solidFill>
              <a:srgbClr val="109AD8"/>
            </a:solidFill>
          </a:ln>
        </p:spPr>
      </p:pic>
    </p:spTree>
    <p:extLst>
      <p:ext uri="{BB962C8B-B14F-4D97-AF65-F5344CB8AC3E}">
        <p14:creationId xmlns:p14="http://schemas.microsoft.com/office/powerpoint/2010/main" val="16214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57220" y="365125"/>
            <a:ext cx="8796580" cy="1325563"/>
          </a:xfrm>
        </p:spPr>
        <p:txBody>
          <a:bodyPr>
            <a:normAutofit/>
          </a:bodyPr>
          <a:lstStyle/>
          <a:p>
            <a:r>
              <a:rPr lang="nb-NO" sz="3600" dirty="0" smtClean="0"/>
              <a:t>Apropos predatorene – tips for å unngå dem</a:t>
            </a:r>
            <a:endParaRPr lang="nb-NO" sz="36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6215" y="1884007"/>
            <a:ext cx="10333565" cy="4464000"/>
          </a:xfrm>
          <a:prstGeom prst="rect">
            <a:avLst/>
          </a:prstGeom>
          <a:ln w="28575">
            <a:solidFill>
              <a:srgbClr val="109AD8"/>
            </a:solidFill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181" y="365125"/>
            <a:ext cx="8542638" cy="1325563"/>
          </a:xfrm>
        </p:spPr>
        <p:txBody>
          <a:bodyPr/>
          <a:lstStyle/>
          <a:p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Citation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impact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&amp; DORA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356" y="1505960"/>
            <a:ext cx="8029077" cy="4760059"/>
          </a:xfrm>
          <a:prstGeom prst="rect">
            <a:avLst/>
          </a:prstGeom>
          <a:ln w="38100">
            <a:solidFill>
              <a:srgbClr val="109AD8"/>
            </a:solidFill>
          </a:ln>
        </p:spPr>
      </p:pic>
    </p:spTree>
    <p:extLst>
      <p:ext uri="{BB962C8B-B14F-4D97-AF65-F5344CB8AC3E}">
        <p14:creationId xmlns:p14="http://schemas.microsoft.com/office/powerpoint/2010/main" val="17669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795" y="365125"/>
            <a:ext cx="8542638" cy="1325563"/>
          </a:xfrm>
        </p:spPr>
        <p:txBody>
          <a:bodyPr/>
          <a:lstStyle/>
          <a:p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Citation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impact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&amp; DORA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33" y="1954552"/>
            <a:ext cx="10590213" cy="36208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557" y="1944767"/>
            <a:ext cx="2370716" cy="525528"/>
          </a:xfrm>
          <a:prstGeom prst="rect">
            <a:avLst/>
          </a:prstGeom>
        </p:spPr>
      </p:pic>
      <p:cxnSp>
        <p:nvCxnSpPr>
          <p:cNvPr id="9" name="Rett linje 8"/>
          <p:cNvCxnSpPr/>
          <p:nvPr/>
        </p:nvCxnSpPr>
        <p:spPr>
          <a:xfrm flipV="1">
            <a:off x="1413166" y="2890982"/>
            <a:ext cx="9753600" cy="18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1399313" y="3292760"/>
            <a:ext cx="7624614" cy="37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V="1">
            <a:off x="1390082" y="5458691"/>
            <a:ext cx="7125845" cy="507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080650" y="2619301"/>
            <a:ext cx="314036" cy="332509"/>
          </a:xfrm>
          <a:prstGeom prst="ellipse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1094506" y="5176989"/>
            <a:ext cx="314036" cy="332509"/>
          </a:xfrm>
          <a:prstGeom prst="ellipse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3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169" y="365125"/>
            <a:ext cx="8542638" cy="1325563"/>
          </a:xfrm>
        </p:spPr>
        <p:txBody>
          <a:bodyPr/>
          <a:lstStyle/>
          <a:p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Citation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impact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&amp; DORA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645" y="1690688"/>
            <a:ext cx="5625602" cy="44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992199"/>
            <a:ext cx="11087100" cy="378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62" y="365124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Copyright + lisenser 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031345" y="2181998"/>
            <a:ext cx="1572768" cy="670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3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62" y="365124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Copyright + lisenser 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4294822"/>
            <a:ext cx="10382250" cy="14382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" y="2130311"/>
            <a:ext cx="11182350" cy="17526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413504" y="4462272"/>
            <a:ext cx="1572768" cy="670560"/>
          </a:xfrm>
          <a:prstGeom prst="ellipse">
            <a:avLst/>
          </a:prstGeom>
          <a:noFill/>
          <a:ln w="38100">
            <a:solidFill>
              <a:srgbClr val="109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5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65125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Diskusjonsspørsmål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37054" y="2168215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Hva gjør du når du som uerfaren forsker skal publisere artikler? </a:t>
            </a:r>
          </a:p>
          <a:p>
            <a:r>
              <a:rPr lang="nb-NO" dirty="0" smtClean="0"/>
              <a:t>Hva forventer du å </a:t>
            </a:r>
            <a:r>
              <a:rPr lang="nb-NO" dirty="0"/>
              <a:t>finne på </a:t>
            </a:r>
            <a:r>
              <a:rPr lang="nb-NO" dirty="0" err="1"/>
              <a:t>PhD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 smtClean="0"/>
              <a:t>Track</a:t>
            </a:r>
            <a:r>
              <a:rPr lang="nb-NO" dirty="0" smtClean="0"/>
              <a:t>-sidene, og finner </a:t>
            </a:r>
            <a:r>
              <a:rPr lang="nb-NO" dirty="0"/>
              <a:t>du det du </a:t>
            </a:r>
            <a:r>
              <a:rPr lang="nb-NO" dirty="0" smtClean="0"/>
              <a:t>trenger?</a:t>
            </a:r>
          </a:p>
          <a:p>
            <a:r>
              <a:rPr lang="en-US" dirty="0" err="1" smtClean="0"/>
              <a:t>Hvilken</a:t>
            </a:r>
            <a:r>
              <a:rPr lang="en-US" dirty="0" smtClean="0"/>
              <a:t> </a:t>
            </a:r>
            <a:r>
              <a:rPr lang="en-US" dirty="0" err="1"/>
              <a:t>rolle</a:t>
            </a:r>
            <a:r>
              <a:rPr lang="en-US" dirty="0"/>
              <a:t> </a:t>
            </a:r>
            <a:r>
              <a:rPr lang="en-US" dirty="0" smtClean="0"/>
              <a:t>spiller </a:t>
            </a:r>
            <a:r>
              <a:rPr lang="en-US" dirty="0" err="1" smtClean="0"/>
              <a:t>åpen</a:t>
            </a:r>
            <a:r>
              <a:rPr lang="en-US" dirty="0" smtClean="0"/>
              <a:t> </a:t>
            </a:r>
            <a:r>
              <a:rPr lang="en-US" dirty="0" err="1"/>
              <a:t>vitenskap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ph.d.-</a:t>
            </a:r>
            <a:r>
              <a:rPr lang="en-US" dirty="0" err="1"/>
              <a:t>kandidater</a:t>
            </a:r>
            <a:r>
              <a:rPr lang="en-US" dirty="0"/>
              <a:t>,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hvor</a:t>
            </a:r>
            <a:r>
              <a:rPr lang="en-US" dirty="0" smtClean="0"/>
              <a:t> relevant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/>
              <a:t>temaet</a:t>
            </a:r>
            <a:r>
              <a:rPr lang="en-US" dirty="0"/>
              <a:t> </a:t>
            </a:r>
            <a:r>
              <a:rPr lang="en-US" dirty="0" err="1"/>
              <a:t>egentlig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dem</a:t>
            </a:r>
            <a:r>
              <a:rPr lang="en-US" dirty="0" smtClean="0"/>
              <a:t>?</a:t>
            </a:r>
            <a:endParaRPr lang="nb-NO" dirty="0" smtClean="0"/>
          </a:p>
          <a:p>
            <a:r>
              <a:rPr lang="nb-NO" dirty="0" smtClean="0"/>
              <a:t>Hva </a:t>
            </a:r>
            <a:r>
              <a:rPr lang="nb-NO" dirty="0"/>
              <a:t>kan føyes til, tones ned eller trekkes </a:t>
            </a:r>
            <a:r>
              <a:rPr lang="nb-NO" dirty="0" smtClean="0"/>
              <a:t>fra på </a:t>
            </a:r>
            <a:r>
              <a:rPr lang="nb-NO" dirty="0" err="1" smtClean="0"/>
              <a:t>PhD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Track</a:t>
            </a:r>
            <a:r>
              <a:rPr lang="nb-NO" dirty="0" smtClean="0"/>
              <a:t>-sidene? </a:t>
            </a:r>
            <a:endParaRPr lang="nb-NO" dirty="0"/>
          </a:p>
          <a:p>
            <a:r>
              <a:rPr lang="nb-NO" dirty="0"/>
              <a:t>Er det noe som </a:t>
            </a:r>
            <a:r>
              <a:rPr lang="nb-NO" dirty="0" smtClean="0"/>
              <a:t>hører bedre hjemme </a:t>
            </a:r>
            <a:r>
              <a:rPr lang="nb-NO" dirty="0"/>
              <a:t>et annet sted?</a:t>
            </a:r>
          </a:p>
          <a:p>
            <a:r>
              <a:rPr lang="nb-NO" dirty="0" smtClean="0"/>
              <a:t>Er det noe vi (redaksjonen) har glemt? </a:t>
            </a:r>
            <a:endParaRPr lang="nb-NO" dirty="0"/>
          </a:p>
          <a:p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4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502" y="365125"/>
            <a:ext cx="6811297" cy="1325563"/>
          </a:xfrm>
        </p:spPr>
        <p:txBody>
          <a:bodyPr/>
          <a:lstStyle/>
          <a:p>
            <a:r>
              <a:rPr lang="nb-NO" dirty="0" smtClean="0"/>
              <a:t>Takk for oss!</a:t>
            </a:r>
            <a:endParaRPr lang="nb-NO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23" y="1626747"/>
            <a:ext cx="9095476" cy="48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2" y="365124"/>
            <a:ext cx="8624248" cy="1325563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Gjennomstrømning i organisert doktorgradsutdanning – universiteter </a:t>
            </a:r>
            <a:br>
              <a:rPr lang="nb-NO" sz="3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nb-NO" sz="18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(tabell hentet fra NSD)</a:t>
            </a:r>
            <a:endParaRPr lang="nb-NO" sz="18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65039" y="6025683"/>
            <a:ext cx="625642" cy="352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272427" y="6025683"/>
            <a:ext cx="625642" cy="352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54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62" y="365124"/>
            <a:ext cx="8542638" cy="1325563"/>
          </a:xfrm>
        </p:spPr>
        <p:txBody>
          <a:bodyPr>
            <a:normAutofit/>
          </a:bodyPr>
          <a:lstStyle/>
          <a:p>
            <a:r>
              <a:rPr lang="nb-NO" sz="32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Økende andel utenlandske ph.d.-kandidater (NIFU)</a:t>
            </a:r>
            <a:endParaRPr lang="nb-NO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8" y="171804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408" y="1644174"/>
            <a:ext cx="6566962" cy="44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88" y="1782163"/>
            <a:ext cx="10454089" cy="406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071" y="249573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Google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analytics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803910" y="3602483"/>
            <a:ext cx="1438656" cy="12557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1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362" y="365125"/>
            <a:ext cx="8542638" cy="1325563"/>
          </a:xfrm>
        </p:spPr>
        <p:txBody>
          <a:bodyPr/>
          <a:lstStyle/>
          <a:p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Mer Google </a:t>
            </a:r>
            <a:r>
              <a:rPr lang="nb-NO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analytics</a:t>
            </a:r>
            <a:r>
              <a:rPr lang="nb-NO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-statistikk…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586" y="1542911"/>
            <a:ext cx="8623106" cy="4680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79282" y="4623713"/>
            <a:ext cx="1438656" cy="12557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8" y="1578912"/>
            <a:ext cx="3903650" cy="46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214" y="253348"/>
            <a:ext cx="8542638" cy="1325563"/>
          </a:xfrm>
        </p:spPr>
        <p:txBody>
          <a:bodyPr>
            <a:normAutofit/>
          </a:bodyPr>
          <a:lstStyle/>
          <a:p>
            <a:r>
              <a:rPr lang="nb-NO" sz="32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Bruk i ulike deler av landet i 2016-2017 og 2017-2018</a:t>
            </a:r>
            <a:endParaRPr lang="nb-NO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8" y="171805"/>
            <a:ext cx="1894208" cy="171220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84007"/>
            <a:ext cx="10515600" cy="399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099" y="6450747"/>
            <a:ext cx="3915363" cy="3398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113883" y="2462543"/>
            <a:ext cx="1624584" cy="353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690" y="1578912"/>
            <a:ext cx="3933048" cy="4608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8614508" y="2542573"/>
            <a:ext cx="1624584" cy="353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6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6514" y="352231"/>
            <a:ext cx="7914196" cy="5946972"/>
          </a:xfrm>
        </p:spPr>
      </p:pic>
    </p:spTree>
    <p:extLst>
      <p:ext uri="{BB962C8B-B14F-4D97-AF65-F5344CB8AC3E}">
        <p14:creationId xmlns:p14="http://schemas.microsoft.com/office/powerpoint/2010/main" val="34559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5235" y="2086194"/>
            <a:ext cx="295005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Relevans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166" y="3390613"/>
            <a:ext cx="325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Struktur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525" y="4646070"/>
            <a:ext cx="3259476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B050"/>
                </a:solidFill>
              </a:rPr>
              <a:t>Kvalitetssikring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709" y="493775"/>
            <a:ext cx="325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B050"/>
                </a:solidFill>
              </a:rPr>
              <a:t>Hva er bra?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4757" y="493775"/>
            <a:ext cx="44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Hva kan bli bedre?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6548" y="493775"/>
            <a:ext cx="325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1F80D1"/>
                </a:solidFill>
              </a:rPr>
              <a:t>Utvikling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1642" y="2105809"/>
            <a:ext cx="3259476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Realfaglig slagside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5531" y="3390614"/>
            <a:ext cx="3259476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FF0000"/>
                </a:solidFill>
              </a:rPr>
              <a:t>What’s</a:t>
            </a:r>
            <a:r>
              <a:rPr lang="nb-NO" sz="2800" dirty="0">
                <a:solidFill>
                  <a:srgbClr val="FF0000"/>
                </a:solidFill>
              </a:rPr>
              <a:t> in it for </a:t>
            </a:r>
            <a:r>
              <a:rPr lang="nb-NO" sz="2800" dirty="0" err="1">
                <a:solidFill>
                  <a:srgbClr val="FF0000"/>
                </a:solidFill>
              </a:rPr>
              <a:t>me</a:t>
            </a:r>
            <a:r>
              <a:rPr lang="nb-NO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1640" y="4634058"/>
            <a:ext cx="3648361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Aktuelle diskusjoner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07657" y="2105808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1F80D1"/>
                </a:solidFill>
              </a:rPr>
              <a:t>Skriveprosess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56547" y="3275259"/>
            <a:ext cx="23455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1F80D1"/>
                </a:solidFill>
              </a:rPr>
              <a:t>Eksempler,</a:t>
            </a:r>
          </a:p>
          <a:p>
            <a:r>
              <a:rPr lang="nb-NO" sz="2800" dirty="0">
                <a:solidFill>
                  <a:srgbClr val="1F80D1"/>
                </a:solidFill>
              </a:rPr>
              <a:t>overførbarhet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50953" y="4683377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solidFill>
                  <a:srgbClr val="1F80D1"/>
                </a:solidFill>
              </a:rPr>
              <a:t>Open Science</a:t>
            </a:r>
          </a:p>
        </p:txBody>
      </p:sp>
    </p:spTree>
    <p:extLst>
      <p:ext uri="{BB962C8B-B14F-4D97-AF65-F5344CB8AC3E}">
        <p14:creationId xmlns:p14="http://schemas.microsoft.com/office/powerpoint/2010/main" val="28901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75</Paragraphs>
  <Slides>28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Open Sans Semibold</vt:lpstr>
      <vt:lpstr>Office Theme</vt:lpstr>
      <vt:lpstr>PowerPoint-presentasjon</vt:lpstr>
      <vt:lpstr>Diskusjonsspørsmål</vt:lpstr>
      <vt:lpstr>Gjennomstrømning i organisert doktorgradsutdanning – universiteter  (tabell hentet fra NSD)</vt:lpstr>
      <vt:lpstr>Økende andel utenlandske ph.d.-kandidater (NIFU)</vt:lpstr>
      <vt:lpstr>Google analytics</vt:lpstr>
      <vt:lpstr>Mer Google analytics-statistikk…</vt:lpstr>
      <vt:lpstr>Bruk i ulike deler av landet i 2016-2017 og 2017-2018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Den nye Open Science-delen</vt:lpstr>
      <vt:lpstr>Den nye Open Science-delen</vt:lpstr>
      <vt:lpstr>Open Access mandates</vt:lpstr>
      <vt:lpstr>‘How to publish’</vt:lpstr>
      <vt:lpstr>‘How to publish’</vt:lpstr>
      <vt:lpstr>Apropos predatorene – tips for å unngå dem</vt:lpstr>
      <vt:lpstr>Citation impact &amp; DORA</vt:lpstr>
      <vt:lpstr>Citation impact &amp; DORA</vt:lpstr>
      <vt:lpstr>Citation impact &amp; DORA</vt:lpstr>
      <vt:lpstr>Copyright + lisenser </vt:lpstr>
      <vt:lpstr>Copyright + lisenser </vt:lpstr>
      <vt:lpstr>Diskusjonsspørsmål</vt:lpstr>
      <vt:lpstr>Takk for oss!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Torstein Låg</dc:creator>
  <cp:lastModifiedBy>Hege Charlotte Lysholm Faber</cp:lastModifiedBy>
  <cp:revision>187</cp:revision>
  <cp:lastPrinted>2019-06-05T13:28:47Z</cp:lastPrinted>
  <dcterms:created xsi:type="dcterms:W3CDTF">2019-03-18T13:09:56Z</dcterms:created>
  <dcterms:modified xsi:type="dcterms:W3CDTF">2019-06-21T08:44:54Z</dcterms:modified>
</cp:coreProperties>
</file>