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5" r:id="rId2"/>
  </p:sldMasterIdLst>
  <p:notesMasterIdLst>
    <p:notesMasterId r:id="rId23"/>
  </p:notesMasterIdLst>
  <p:sldIdLst>
    <p:sldId id="257" r:id="rId3"/>
    <p:sldId id="268" r:id="rId4"/>
    <p:sldId id="279" r:id="rId5"/>
    <p:sldId id="280" r:id="rId6"/>
    <p:sldId id="281" r:id="rId7"/>
    <p:sldId id="282" r:id="rId8"/>
    <p:sldId id="307" r:id="rId9"/>
    <p:sldId id="273" r:id="rId10"/>
    <p:sldId id="305" r:id="rId11"/>
    <p:sldId id="302" r:id="rId12"/>
    <p:sldId id="278" r:id="rId13"/>
    <p:sldId id="299" r:id="rId14"/>
    <p:sldId id="306" r:id="rId15"/>
    <p:sldId id="293" r:id="rId16"/>
    <p:sldId id="301" r:id="rId17"/>
    <p:sldId id="272" r:id="rId18"/>
    <p:sldId id="294" r:id="rId19"/>
    <p:sldId id="298" r:id="rId20"/>
    <p:sldId id="308" r:id="rId21"/>
    <p:sldId id="289" r:id="rId2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1E28"/>
    <a:srgbClr val="D2002B"/>
    <a:srgbClr val="F2F3F6"/>
    <a:srgbClr val="E1E2E8"/>
    <a:srgbClr val="011689"/>
    <a:srgbClr val="04A652"/>
    <a:srgbClr val="002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7A406-25AF-4A3F-BFD1-BB2B76CCFF44}" v="1646" dt="2019-06-07T12:45:50.2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2" autoAdjust="0"/>
    <p:restoredTop sz="86452"/>
  </p:normalViewPr>
  <p:slideViewPr>
    <p:cSldViewPr snapToGrid="0" snapToObjects="1">
      <p:cViewPr varScale="1">
        <p:scale>
          <a:sx n="96" d="100"/>
          <a:sy n="96" d="100"/>
        </p:scale>
        <p:origin x="864" y="72"/>
      </p:cViewPr>
      <p:guideLst/>
    </p:cSldViewPr>
  </p:slideViewPr>
  <p:outlineViewPr>
    <p:cViewPr>
      <p:scale>
        <a:sx n="33" d="100"/>
        <a:sy n="33" d="100"/>
      </p:scale>
      <p:origin x="0" y="-133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iano-my.sharepoint.com/personal/gunvorsm_uia_no/Documents/Documents/FoU/grafe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BCD-43C3-9204-9C529D5507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BCD-43C3-9204-9C529D5507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BCD-43C3-9204-9C529D5507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BCD-43C3-9204-9C529D5507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BCD-43C3-9204-9C529D55078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Hand written comments on a hard copy document</c:v>
                </c:pt>
                <c:pt idx="1">
                  <c:v>Hand written comments on a scanned document</c:v>
                </c:pt>
                <c:pt idx="2">
                  <c:v>Electronic annotations</c:v>
                </c:pt>
                <c:pt idx="3">
                  <c:v>Face-to-face</c:v>
                </c:pt>
                <c:pt idx="4">
                  <c:v>I do not pay attention to comments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0.31</c:v>
                </c:pt>
                <c:pt idx="1">
                  <c:v>0.38</c:v>
                </c:pt>
                <c:pt idx="2">
                  <c:v>0.65</c:v>
                </c:pt>
                <c:pt idx="3">
                  <c:v>0.48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A-4D43-94B3-C5AE7B56193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n-NO" sz="1800"/>
              <a:t>Feedback from supervisor/assessor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Sheet1!$A$15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48-438D-A716-C20BD1626D42}"/>
            </c:ext>
          </c:extLst>
        </c:ser>
        <c:ser>
          <c:idx val="1"/>
          <c:order val="1"/>
          <c:tx>
            <c:strRef>
              <c:f>Sheet1!$A$16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9</c:v>
                </c:pt>
                <c:pt idx="1">
                  <c:v>1</c:v>
                </c:pt>
                <c:pt idx="2">
                  <c:v>3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48-438D-A716-C20BD1626D42}"/>
            </c:ext>
          </c:extLst>
        </c:ser>
        <c:ser>
          <c:idx val="2"/>
          <c:order val="2"/>
          <c:tx>
            <c:strRef>
              <c:f>Sheet1!$A$17</c:f>
              <c:strCache>
                <c:ptCount val="1"/>
                <c:pt idx="0">
                  <c:v>Neither disagree nor agree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Sheet1!$B$17:$F$17</c:f>
              <c:numCache>
                <c:formatCode>General</c:formatCode>
                <c:ptCount val="5"/>
                <c:pt idx="0">
                  <c:v>26</c:v>
                </c:pt>
                <c:pt idx="1">
                  <c:v>15</c:v>
                </c:pt>
                <c:pt idx="2">
                  <c:v>25</c:v>
                </c:pt>
                <c:pt idx="3">
                  <c:v>21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48-438D-A716-C20BD1626D42}"/>
            </c:ext>
          </c:extLst>
        </c:ser>
        <c:ser>
          <c:idx val="3"/>
          <c:order val="3"/>
          <c:tx>
            <c:strRef>
              <c:f>Sheet1!$A$18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Sheet1!$B$18:$F$18</c:f>
              <c:numCache>
                <c:formatCode>General</c:formatCode>
                <c:ptCount val="5"/>
                <c:pt idx="0">
                  <c:v>29</c:v>
                </c:pt>
                <c:pt idx="1">
                  <c:v>51</c:v>
                </c:pt>
                <c:pt idx="2">
                  <c:v>39</c:v>
                </c:pt>
                <c:pt idx="3">
                  <c:v>39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48-438D-A716-C20BD1626D42}"/>
            </c:ext>
          </c:extLst>
        </c:ser>
        <c:ser>
          <c:idx val="4"/>
          <c:order val="4"/>
          <c:tx>
            <c:strRef>
              <c:f>Sheet1!$A$19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Sheet1!$B$19:$F$19</c:f>
              <c:numCache>
                <c:formatCode>General</c:formatCode>
                <c:ptCount val="5"/>
                <c:pt idx="0">
                  <c:v>15</c:v>
                </c:pt>
                <c:pt idx="1">
                  <c:v>22</c:v>
                </c:pt>
                <c:pt idx="2">
                  <c:v>17</c:v>
                </c:pt>
                <c:pt idx="3">
                  <c:v>18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48-438D-A716-C20BD1626D42}"/>
            </c:ext>
          </c:extLst>
        </c:ser>
        <c:ser>
          <c:idx val="5"/>
          <c:order val="5"/>
          <c:tx>
            <c:strRef>
              <c:f>Sheet1!$A$20</c:f>
              <c:strCache>
                <c:ptCount val="1"/>
                <c:pt idx="0">
                  <c:v>Not able to judge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The comments were detailed</c:v>
                </c:pt>
                <c:pt idx="1">
                  <c:v>I understood the comments</c:v>
                </c:pt>
                <c:pt idx="2">
                  <c:v>The comments were personalised</c:v>
                </c:pt>
                <c:pt idx="3">
                  <c:v>The comments were assignment-related</c:v>
                </c:pt>
                <c:pt idx="4">
                  <c:v>I will use to comments to improve my work</c:v>
                </c:pt>
              </c:strCache>
            </c:strRef>
          </c:cat>
          <c:val>
            <c:numRef>
              <c:f>Sheet1!$B$20:$F$20</c:f>
              <c:numCache>
                <c:formatCode>General</c:formatCode>
                <c:ptCount val="5"/>
                <c:pt idx="0">
                  <c:v>17</c:v>
                </c:pt>
                <c:pt idx="1">
                  <c:v>10</c:v>
                </c:pt>
                <c:pt idx="2">
                  <c:v>12</c:v>
                </c:pt>
                <c:pt idx="3">
                  <c:v>13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48-438D-A716-C20BD1626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7481704"/>
        <c:axId val="1017478424"/>
      </c:barChart>
      <c:catAx>
        <c:axId val="1017481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017478424"/>
        <c:crosses val="autoZero"/>
        <c:auto val="1"/>
        <c:lblAlgn val="ctr"/>
        <c:lblOffset val="100"/>
        <c:noMultiLvlLbl val="0"/>
      </c:catAx>
      <c:valAx>
        <c:axId val="1017478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017481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078083989501325E-2"/>
          <c:y val="0.74479002624671919"/>
          <c:w val="0.97184383202099756"/>
          <c:h val="0.227432195975503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FED17-5FBD-1E4B-BF0D-610BD3BE4D53}" type="datetimeFigureOut">
              <a:rPr lang="nb-NO" smtClean="0"/>
              <a:t>14.06.2019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EB604-C9F2-B44F-BBD0-B423C6B3A9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12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EB604-C9F2-B44F-BBD0-B423C6B3A96A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6335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4F07F-CD9B-D743-917B-48413A256A77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42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 descr="Et bilde som inneholder objekt&#10;&#10;&#10;&#10;Automatisk generert beskrivelse">
            <a:extLst>
              <a:ext uri="{FF2B5EF4-FFF2-40B4-BE49-F238E27FC236}">
                <a16:creationId xmlns:a16="http://schemas.microsoft.com/office/drawing/2014/main" id="{F28135A9-7864-EA42-BC35-11CA46B6CB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65550" y="2901950"/>
            <a:ext cx="46609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32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CA2F30-5B48-0D4B-A64D-C11205F3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78" y="365125"/>
            <a:ext cx="10267122" cy="1325563"/>
          </a:xfrm>
        </p:spPr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FB60E4-9D32-0846-B8BB-D8ACEE6ED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678" y="1825625"/>
            <a:ext cx="4933122" cy="4351338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A7ACAD7-72B5-0D48-840B-452B3A1E1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0676" y="1825625"/>
            <a:ext cx="4933123" cy="4351338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</p:spTree>
    <p:extLst>
      <p:ext uri="{BB962C8B-B14F-4D97-AF65-F5344CB8AC3E}">
        <p14:creationId xmlns:p14="http://schemas.microsoft.com/office/powerpoint/2010/main" val="247169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kjerm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6650CA9E-144D-2B4B-8399-F29546F1AF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solidFill>
                  <a:schemeClr val="tx1">
                    <a:alpha val="74000"/>
                  </a:schemeClr>
                </a:solidFill>
              </a:defRPr>
            </a:lvl1pPr>
          </a:lstStyle>
          <a:p>
            <a:r>
              <a:rPr lang="nb-NO" dirty="0"/>
              <a:t>Slipp et bilde her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155B4C0-4369-4842-A92C-0BEF7F141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0325"/>
            <a:ext cx="10515600" cy="1325563"/>
          </a:xfrm>
        </p:spPr>
        <p:txBody>
          <a:bodyPr>
            <a:normAutofit/>
          </a:bodyPr>
          <a:lstStyle>
            <a:lvl1pPr>
              <a:defRPr sz="6000"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27763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1"/>
            <a:ext cx="12192000" cy="2805695"/>
          </a:xfrm>
          <a:prstGeom prst="rect">
            <a:avLst/>
          </a:prstGeom>
          <a:solidFill>
            <a:srgbClr val="F2F3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37" y="1000124"/>
            <a:ext cx="2440153" cy="3050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72124" y="1499784"/>
            <a:ext cx="7983499" cy="1143000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b="1"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Navn navn</a:t>
            </a:r>
            <a:endParaRPr lang="en-US" dirty="0"/>
          </a:p>
        </p:txBody>
      </p:sp>
      <p:sp>
        <p:nvSpPr>
          <p:cNvPr id="15" name="Plassholder for tekst 14"/>
          <p:cNvSpPr>
            <a:spLocks noGrp="1"/>
          </p:cNvSpPr>
          <p:nvPr>
            <p:ph type="body" sz="quarter" idx="10" hasCustomPrompt="1"/>
          </p:nvPr>
        </p:nvSpPr>
        <p:spPr>
          <a:xfrm>
            <a:off x="3971562" y="1000125"/>
            <a:ext cx="7975879" cy="469055"/>
          </a:xfrm>
        </p:spPr>
        <p:txBody>
          <a:bodyPr>
            <a:noAutofit/>
          </a:bodyPr>
          <a:lstStyle>
            <a:lvl1pPr marL="0" indent="0" algn="l">
              <a:buNone/>
              <a:defRPr sz="2667" b="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09585" indent="0">
              <a:buNone/>
              <a:defRPr sz="2667"/>
            </a:lvl2pPr>
            <a:lvl3pPr marL="1219170" indent="0">
              <a:buNone/>
              <a:defRPr sz="2667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</a:lstStyle>
          <a:p>
            <a:pPr lvl="0"/>
            <a:r>
              <a:rPr lang="nb-NO" dirty="0"/>
              <a:t>Fakultet</a:t>
            </a:r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1099928" y="1000125"/>
            <a:ext cx="2442461" cy="305019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b-NO" dirty="0"/>
              <a:t>Dra inn bilde</a:t>
            </a:r>
          </a:p>
        </p:txBody>
      </p:sp>
      <p:sp>
        <p:nvSpPr>
          <p:cNvPr id="19" name="Plassholder for tekst 18"/>
          <p:cNvSpPr>
            <a:spLocks noGrp="1"/>
          </p:cNvSpPr>
          <p:nvPr>
            <p:ph type="body" sz="quarter" idx="12" hasCustomPrompt="1"/>
          </p:nvPr>
        </p:nvSpPr>
        <p:spPr>
          <a:xfrm>
            <a:off x="3975651" y="3552172"/>
            <a:ext cx="7975879" cy="2578213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rgbClr val="141E28"/>
                </a:solidFill>
              </a:defRPr>
            </a:lvl1pPr>
          </a:lstStyle>
          <a:p>
            <a:pPr lvl="0"/>
            <a:r>
              <a:rPr lang="nb-NO" dirty="0"/>
              <a:t>Beskrivelse</a:t>
            </a:r>
          </a:p>
        </p:txBody>
      </p:sp>
      <p:sp>
        <p:nvSpPr>
          <p:cNvPr id="20" name="Plassholder for tekst 14"/>
          <p:cNvSpPr>
            <a:spLocks noGrp="1"/>
          </p:cNvSpPr>
          <p:nvPr>
            <p:ph type="body" sz="quarter" idx="13" hasCustomPrompt="1"/>
          </p:nvPr>
        </p:nvSpPr>
        <p:spPr>
          <a:xfrm>
            <a:off x="3971561" y="2994120"/>
            <a:ext cx="7975880" cy="418984"/>
          </a:xfrm>
        </p:spPr>
        <p:txBody>
          <a:bodyPr>
            <a:noAutofit/>
          </a:bodyPr>
          <a:lstStyle>
            <a:lvl1pPr marL="0" indent="0" algn="l">
              <a:buNone/>
              <a:defRPr sz="2400" b="0" baseline="0">
                <a:solidFill>
                  <a:srgbClr val="141E28"/>
                </a:solidFill>
              </a:defRPr>
            </a:lvl1pPr>
            <a:lvl2pPr marL="609585" indent="0">
              <a:buNone/>
              <a:defRPr sz="2667"/>
            </a:lvl2pPr>
            <a:lvl3pPr marL="1219170" indent="0">
              <a:buNone/>
              <a:defRPr sz="2667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</a:lstStyle>
          <a:p>
            <a:pPr lvl="0"/>
            <a:r>
              <a:rPr lang="nb-NO" dirty="0"/>
              <a:t>Dato</a:t>
            </a:r>
          </a:p>
        </p:txBody>
      </p:sp>
    </p:spTree>
    <p:extLst>
      <p:ext uri="{BB962C8B-B14F-4D97-AF65-F5344CB8AC3E}">
        <p14:creationId xmlns:p14="http://schemas.microsoft.com/office/powerpoint/2010/main" val="416491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891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på mørk bakgrunn">
    <p:bg>
      <p:bgPr>
        <a:solidFill>
          <a:srgbClr val="141E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14C717CD-C564-444B-9B54-49514DB5E2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65550" y="2901950"/>
            <a:ext cx="46609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24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dark background">
    <p:bg>
      <p:bgPr>
        <a:solidFill>
          <a:srgbClr val="141E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2E5B0986-EDA4-E645-A2CC-7235DFEBF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1900" y="2997200"/>
            <a:ext cx="46482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32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0B2ABB-797D-6D4E-8B9C-7322AB6B5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C16EDBB-B8D9-674E-B664-6D4E9C1BB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D2002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311212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C68AED-3A99-704D-8F97-DB2A70ED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2" y="1825625"/>
            <a:ext cx="10392507" cy="39320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92642"/>
            <a:ext cx="7315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F2F3F6"/>
                </a:solidFill>
              </a:defRPr>
            </a:lvl1pPr>
          </a:lstStyle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4979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2" y="949569"/>
            <a:ext cx="10392507" cy="46551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908431"/>
            <a:ext cx="7315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F2F3F6"/>
                </a:solidFill>
              </a:defRPr>
            </a:lvl1pPr>
          </a:lstStyle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4378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C68AED-3A99-704D-8F97-DB2A70ED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3" y="1825625"/>
            <a:ext cx="4994030" cy="3895237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914414"/>
            <a:ext cx="7315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nb-NO"/>
              <a:t>Gunvor Sofia Almlie 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1EFC5E8F-8FFF-D146-B8A0-A4B8D30BEC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825625"/>
            <a:ext cx="5257800" cy="3895237"/>
          </a:xfrm>
        </p:spPr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23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på rød bakgrunn">
    <p:bg>
      <p:bgPr>
        <a:solidFill>
          <a:srgbClr val="D20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14C717CD-C564-444B-9B54-49514DB5E2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65550" y="2901950"/>
            <a:ext cx="4660900" cy="105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6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313A3025-CD08-FD43-8BF8-D83B80F2D3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91312" y="1917700"/>
            <a:ext cx="6486258" cy="207010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Sitat fra kjent person</a:t>
            </a:r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AD0A5E21-6A22-7D43-B2F4-6F47285A42E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1312" y="4203700"/>
            <a:ext cx="6486258" cy="4826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Navn på person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C06D30DD-C9AA-A74E-8236-A55A61266F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1312" y="4686300"/>
            <a:ext cx="6486258" cy="482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 på person</a:t>
            </a:r>
          </a:p>
        </p:txBody>
      </p:sp>
      <p:sp>
        <p:nvSpPr>
          <p:cNvPr id="16" name="Plassholder for bilde 15">
            <a:extLst>
              <a:ext uri="{FF2B5EF4-FFF2-40B4-BE49-F238E27FC236}">
                <a16:creationId xmlns:a16="http://schemas.microsoft.com/office/drawing/2014/main" id="{C642F17B-7F49-F045-B8A0-848CC25C0D7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689791" y="1404938"/>
            <a:ext cx="3810000" cy="4302125"/>
          </a:xfrm>
        </p:spPr>
        <p:txBody>
          <a:bodyPr/>
          <a:lstStyle/>
          <a:p>
            <a:r>
              <a:rPr lang="nb-NO" dirty="0"/>
              <a:t>Bilde av person</a:t>
            </a:r>
          </a:p>
        </p:txBody>
      </p:sp>
    </p:spTree>
    <p:extLst>
      <p:ext uri="{BB962C8B-B14F-4D97-AF65-F5344CB8AC3E}">
        <p14:creationId xmlns:p14="http://schemas.microsoft.com/office/powerpoint/2010/main" val="251294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unktliste i to 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CA2F30-5B48-0D4B-A64D-C11205F3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78" y="365125"/>
            <a:ext cx="10267122" cy="1325563"/>
          </a:xfrm>
        </p:spPr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FB60E4-9D32-0846-B8BB-D8ACEE6ED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678" y="1825625"/>
            <a:ext cx="4933122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A7ACAD7-72B5-0D48-840B-452B3A1E1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0676" y="1825625"/>
            <a:ext cx="4933123" cy="435133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</p:spTree>
    <p:extLst>
      <p:ext uri="{BB962C8B-B14F-4D97-AF65-F5344CB8AC3E}">
        <p14:creationId xmlns:p14="http://schemas.microsoft.com/office/powerpoint/2010/main" val="167528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kjerm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6650CA9E-144D-2B4B-8399-F29546F1AF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solidFill>
                  <a:srgbClr val="F2F3F6">
                    <a:alpha val="74000"/>
                  </a:srgbClr>
                </a:solidFill>
              </a:defRPr>
            </a:lvl1pPr>
          </a:lstStyle>
          <a:p>
            <a:r>
              <a:rPr lang="nb-NO" dirty="0"/>
              <a:t>Slipp et bilde her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155B4C0-4369-4842-A92C-0BEF7F141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0325"/>
            <a:ext cx="10515600" cy="1325563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15786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">
    <p:bg>
      <p:bgPr>
        <a:solidFill>
          <a:srgbClr val="141E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37" y="607410"/>
            <a:ext cx="2440153" cy="3050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72124" y="1499784"/>
            <a:ext cx="7983499" cy="1143000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267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Navn navn</a:t>
            </a:r>
            <a:endParaRPr lang="en-US" dirty="0"/>
          </a:p>
        </p:txBody>
      </p:sp>
      <p:sp>
        <p:nvSpPr>
          <p:cNvPr id="15" name="Plassholder for tekst 14"/>
          <p:cNvSpPr>
            <a:spLocks noGrp="1"/>
          </p:cNvSpPr>
          <p:nvPr>
            <p:ph type="body" sz="quarter" idx="10" hasCustomPrompt="1"/>
          </p:nvPr>
        </p:nvSpPr>
        <p:spPr>
          <a:xfrm>
            <a:off x="3971562" y="1000125"/>
            <a:ext cx="7975879" cy="469055"/>
          </a:xfrm>
        </p:spPr>
        <p:txBody>
          <a:bodyPr>
            <a:noAutofit/>
          </a:bodyPr>
          <a:lstStyle>
            <a:lvl1pPr marL="0" indent="0" algn="l">
              <a:buNone/>
              <a:defRPr sz="26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2667"/>
            </a:lvl2pPr>
            <a:lvl3pPr marL="1219170" indent="0">
              <a:buNone/>
              <a:defRPr sz="2667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</a:lstStyle>
          <a:p>
            <a:pPr lvl="0"/>
            <a:r>
              <a:rPr lang="nb-NO" dirty="0"/>
              <a:t>Fakultet</a:t>
            </a:r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1099928" y="1000125"/>
            <a:ext cx="2442461" cy="305019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b-NO" dirty="0"/>
              <a:t>Dra inn bilde</a:t>
            </a:r>
          </a:p>
        </p:txBody>
      </p:sp>
      <p:sp>
        <p:nvSpPr>
          <p:cNvPr id="19" name="Plassholder for tekst 18"/>
          <p:cNvSpPr>
            <a:spLocks noGrp="1"/>
          </p:cNvSpPr>
          <p:nvPr>
            <p:ph type="body" sz="quarter" idx="12" hasCustomPrompt="1"/>
          </p:nvPr>
        </p:nvSpPr>
        <p:spPr>
          <a:xfrm>
            <a:off x="3975651" y="3552172"/>
            <a:ext cx="7975879" cy="2578213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Beskrivelse</a:t>
            </a:r>
          </a:p>
        </p:txBody>
      </p:sp>
      <p:sp>
        <p:nvSpPr>
          <p:cNvPr id="20" name="Plassholder for tekst 14"/>
          <p:cNvSpPr>
            <a:spLocks noGrp="1"/>
          </p:cNvSpPr>
          <p:nvPr>
            <p:ph type="body" sz="quarter" idx="13" hasCustomPrompt="1"/>
          </p:nvPr>
        </p:nvSpPr>
        <p:spPr>
          <a:xfrm>
            <a:off x="3971561" y="2994120"/>
            <a:ext cx="7975880" cy="418984"/>
          </a:xfrm>
        </p:spPr>
        <p:txBody>
          <a:bodyPr>
            <a:noAutofit/>
          </a:bodyPr>
          <a:lstStyle>
            <a:lvl1pPr marL="0" indent="0" algn="l">
              <a:buNone/>
              <a:defRPr sz="2400" b="0" baseline="0">
                <a:solidFill>
                  <a:schemeClr val="bg1"/>
                </a:solidFill>
              </a:defRPr>
            </a:lvl1pPr>
            <a:lvl2pPr marL="609585" indent="0">
              <a:buNone/>
              <a:defRPr sz="2667"/>
            </a:lvl2pPr>
            <a:lvl3pPr marL="1219170" indent="0">
              <a:buNone/>
              <a:defRPr sz="2667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</a:lstStyle>
          <a:p>
            <a:pPr lvl="0"/>
            <a:r>
              <a:rPr lang="nb-NO" dirty="0"/>
              <a:t>Dato</a:t>
            </a:r>
          </a:p>
        </p:txBody>
      </p:sp>
    </p:spTree>
    <p:extLst>
      <p:ext uri="{BB962C8B-B14F-4D97-AF65-F5344CB8AC3E}">
        <p14:creationId xmlns:p14="http://schemas.microsoft.com/office/powerpoint/2010/main" val="302785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086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C3D1DC64-24A8-7C45-B7B6-71B1E06786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1900" y="2997200"/>
            <a:ext cx="46482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0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 red background">
    <p:bg>
      <p:bgPr>
        <a:solidFill>
          <a:srgbClr val="D200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2E5B0986-EDA4-E645-A2CC-7235DFEBF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1900" y="2997200"/>
            <a:ext cx="46482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5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0B2ABB-797D-6D4E-8B9C-7322AB6B5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C16EDBB-B8D9-674E-B664-6D4E9C1BB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208356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C68AED-3A99-704D-8F97-DB2A70ED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315200" cy="365125"/>
          </a:xfrm>
          <a:prstGeom prst="rect">
            <a:avLst/>
          </a:prstGeom>
        </p:spPr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999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 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C68AED-3A99-704D-8F97-DB2A70ED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002B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7315200" cy="365125"/>
          </a:xfrm>
          <a:prstGeom prst="rect">
            <a:avLst/>
          </a:prstGeom>
        </p:spPr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7982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4A1D1D-C8A3-914A-83EF-30FC6150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2" y="949569"/>
            <a:ext cx="10392507" cy="4655100"/>
          </a:xfrm>
        </p:spPr>
        <p:txBody>
          <a:bodyPr/>
          <a:lstStyle>
            <a:lvl1pPr marL="0" indent="0">
              <a:buNone/>
              <a:defRPr b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F18708-A87B-1B46-B96E-29C6E8AB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908431"/>
            <a:ext cx="7315200" cy="365125"/>
          </a:xfrm>
          <a:prstGeom prst="rect">
            <a:avLst/>
          </a:prstGeom>
        </p:spPr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0630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313A3025-CD08-FD43-8BF8-D83B80F2D3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08405" y="1917700"/>
            <a:ext cx="6486258" cy="2070100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Sitat fra kjent person</a:t>
            </a:r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AD0A5E21-6A22-7D43-B2F4-6F47285A42E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08405" y="4203700"/>
            <a:ext cx="6486258" cy="482600"/>
          </a:xfrm>
        </p:spPr>
        <p:txBody>
          <a:bodyPr/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r>
              <a:rPr lang="nb-NO" dirty="0"/>
              <a:t>Navn på person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C06D30DD-C9AA-A74E-8236-A55A61266F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08405" y="4686300"/>
            <a:ext cx="6486258" cy="482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nb-NO" dirty="0"/>
              <a:t>Tittel på person</a:t>
            </a:r>
          </a:p>
        </p:txBody>
      </p:sp>
      <p:sp>
        <p:nvSpPr>
          <p:cNvPr id="16" name="Plassholder for bilde 15">
            <a:extLst>
              <a:ext uri="{FF2B5EF4-FFF2-40B4-BE49-F238E27FC236}">
                <a16:creationId xmlns:a16="http://schemas.microsoft.com/office/drawing/2014/main" id="{C642F17B-7F49-F045-B8A0-848CC25C0D7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672699" y="1404938"/>
            <a:ext cx="3810000" cy="4302125"/>
          </a:xfrm>
        </p:spPr>
        <p:txBody>
          <a:bodyPr/>
          <a:lstStyle/>
          <a:p>
            <a:r>
              <a:rPr lang="nb-NO" dirty="0"/>
              <a:t>Bilde av person</a:t>
            </a:r>
          </a:p>
        </p:txBody>
      </p:sp>
    </p:spTree>
    <p:extLst>
      <p:ext uri="{BB962C8B-B14F-4D97-AF65-F5344CB8AC3E}">
        <p14:creationId xmlns:p14="http://schemas.microsoft.com/office/powerpoint/2010/main" val="151517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3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1BAEA73-34F4-FC4E-A04E-D8CD13CC0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365125"/>
            <a:ext cx="10392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1B6CA0A-85B8-2046-B593-F7CCB636A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1292" y="1825625"/>
            <a:ext cx="103925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F616952-0E30-D94F-8510-46719335E800}"/>
              </a:ext>
            </a:extLst>
          </p:cNvPr>
          <p:cNvSpPr txBox="1"/>
          <p:nvPr userDrawn="1"/>
        </p:nvSpPr>
        <p:spPr>
          <a:xfrm>
            <a:off x="10007600" y="655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265733B4-1CF4-3748-819A-E854DCFC6EA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42192" y="5825082"/>
            <a:ext cx="126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0" r:id="rId2"/>
    <p:sldLayoutId id="2147483657" r:id="rId3"/>
    <p:sldLayoutId id="2147483661" r:id="rId4"/>
    <p:sldLayoutId id="2147483649" r:id="rId5"/>
    <p:sldLayoutId id="2147483650" r:id="rId6"/>
    <p:sldLayoutId id="2147483681" r:id="rId7"/>
    <p:sldLayoutId id="2147483659" r:id="rId8"/>
    <p:sldLayoutId id="2147483651" r:id="rId9"/>
    <p:sldLayoutId id="2147483652" r:id="rId10"/>
    <p:sldLayoutId id="2147483654" r:id="rId11"/>
    <p:sldLayoutId id="2147483662" r:id="rId12"/>
    <p:sldLayoutId id="2147483655" r:id="rId1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41E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1BAEA73-34F4-FC4E-A04E-D8CD13CC0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92" y="365125"/>
            <a:ext cx="10392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1B6CA0A-85B8-2046-B593-F7CCB636A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1292" y="1825625"/>
            <a:ext cx="103925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b-NO" dirty="0"/>
              <a:t>Rediger tekststiler i malen
Andre nivå
Tredje nivå
Fjerde nivå
Femte nivå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1F616952-0E30-D94F-8510-46719335E800}"/>
              </a:ext>
            </a:extLst>
          </p:cNvPr>
          <p:cNvSpPr txBox="1"/>
          <p:nvPr userDrawn="1"/>
        </p:nvSpPr>
        <p:spPr>
          <a:xfrm>
            <a:off x="10007600" y="655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265733B4-1CF4-3748-819A-E854DCFC6EA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42192" y="5825082"/>
            <a:ext cx="126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7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F8CADF-F6F1-4D4B-BCDF-875F23FF6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912" y="1122363"/>
            <a:ext cx="9326088" cy="2387600"/>
          </a:xfrm>
        </p:spPr>
        <p:txBody>
          <a:bodyPr>
            <a:normAutofit/>
          </a:bodyPr>
          <a:lstStyle/>
          <a:p>
            <a:r>
              <a:rPr lang="nb-NO" dirty="0" err="1"/>
              <a:t>Academic</a:t>
            </a:r>
            <a:r>
              <a:rPr lang="nb-NO" dirty="0"/>
              <a:t> </a:t>
            </a:r>
            <a:r>
              <a:rPr lang="nb-NO" dirty="0" err="1"/>
              <a:t>Writing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Engineering Studies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40C9F65-C46D-4046-BA00-269880510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5060" y="4940134"/>
            <a:ext cx="8482940" cy="17100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nb-NO" sz="1800" dirty="0" err="1"/>
              <a:t>University</a:t>
            </a:r>
            <a:r>
              <a:rPr lang="nb-NO" sz="1800" dirty="0"/>
              <a:t> </a:t>
            </a:r>
            <a:r>
              <a:rPr lang="nb-NO" sz="1800" dirty="0" err="1"/>
              <a:t>of</a:t>
            </a:r>
            <a:r>
              <a:rPr lang="nb-NO" sz="1800" dirty="0"/>
              <a:t> Agder</a:t>
            </a:r>
          </a:p>
          <a:p>
            <a:pPr algn="just"/>
            <a:r>
              <a:rPr lang="nb-NO" sz="1800" dirty="0" err="1"/>
              <a:t>Faculty</a:t>
            </a:r>
            <a:r>
              <a:rPr lang="nb-NO" sz="1800" dirty="0"/>
              <a:t> </a:t>
            </a:r>
            <a:r>
              <a:rPr lang="nb-NO" sz="1800" dirty="0" err="1"/>
              <a:t>of</a:t>
            </a:r>
            <a:r>
              <a:rPr lang="nb-NO" sz="1800" dirty="0"/>
              <a:t> Science and Technology</a:t>
            </a:r>
          </a:p>
          <a:p>
            <a:pPr algn="just"/>
            <a:r>
              <a:rPr lang="nb-NO" sz="1800" dirty="0"/>
              <a:t>Gunvor Sofia Almlie, Assistant Professor </a:t>
            </a:r>
          </a:p>
          <a:p>
            <a:pPr algn="just"/>
            <a:endParaRPr lang="nb-NO" sz="1800" dirty="0"/>
          </a:p>
          <a:p>
            <a:pPr algn="just"/>
            <a:r>
              <a:rPr lang="nb-NO" sz="1800" b="1" dirty="0"/>
              <a:t>VIRAK Stavanger, 14. June 2019</a:t>
            </a:r>
          </a:p>
        </p:txBody>
      </p:sp>
    </p:spTree>
    <p:extLst>
      <p:ext uri="{BB962C8B-B14F-4D97-AF65-F5344CB8AC3E}">
        <p14:creationId xmlns:p14="http://schemas.microsoft.com/office/powerpoint/2010/main" val="228432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66DC2-2970-4E8F-B6FB-0EE2D8CA0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024" y="236961"/>
            <a:ext cx="10392508" cy="1325563"/>
          </a:xfrm>
        </p:spPr>
        <p:txBody>
          <a:bodyPr/>
          <a:lstStyle/>
          <a:p>
            <a:r>
              <a:rPr lang="nb-NO" sz="3200" dirty="0" err="1"/>
              <a:t>Supervision</a:t>
            </a:r>
            <a:r>
              <a:rPr lang="nb-NO" sz="3200" dirty="0"/>
              <a:t> and Feedback:</a:t>
            </a:r>
            <a:br>
              <a:rPr lang="nb-NO" sz="3200" dirty="0"/>
            </a:br>
            <a:r>
              <a:rPr lang="nb-NO" sz="3200" dirty="0"/>
              <a:t> 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Who </a:t>
            </a:r>
            <a:r>
              <a:rPr lang="nb-NO" dirty="0" err="1"/>
              <a:t>provided</a:t>
            </a:r>
            <a:r>
              <a:rPr lang="nb-NO" dirty="0"/>
              <a:t> </a:t>
            </a:r>
            <a:r>
              <a:rPr lang="nb-NO" dirty="0" err="1"/>
              <a:t>you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comments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your</a:t>
            </a:r>
            <a:r>
              <a:rPr lang="nb-NO" dirty="0"/>
              <a:t> </a:t>
            </a:r>
            <a:r>
              <a:rPr lang="nb-NO" dirty="0" err="1"/>
              <a:t>assignment</a:t>
            </a:r>
            <a:r>
              <a:rPr lang="nb-NO" dirty="0"/>
              <a:t>?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045DAEE-8BBB-4EE7-9E3D-2849568DC5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488294"/>
              </p:ext>
            </p:extLst>
          </p:nvPr>
        </p:nvGraphicFramePr>
        <p:xfrm>
          <a:off x="962024" y="1825625"/>
          <a:ext cx="8087004" cy="4004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668">
                  <a:extLst>
                    <a:ext uri="{9D8B030D-6E8A-4147-A177-3AD203B41FA5}">
                      <a16:colId xmlns:a16="http://schemas.microsoft.com/office/drawing/2014/main" val="3594317075"/>
                    </a:ext>
                  </a:extLst>
                </a:gridCol>
                <a:gridCol w="2695668">
                  <a:extLst>
                    <a:ext uri="{9D8B030D-6E8A-4147-A177-3AD203B41FA5}">
                      <a16:colId xmlns:a16="http://schemas.microsoft.com/office/drawing/2014/main" val="647706650"/>
                    </a:ext>
                  </a:extLst>
                </a:gridCol>
                <a:gridCol w="2695668">
                  <a:extLst>
                    <a:ext uri="{9D8B030D-6E8A-4147-A177-3AD203B41FA5}">
                      <a16:colId xmlns:a16="http://schemas.microsoft.com/office/drawing/2014/main" val="3950078599"/>
                    </a:ext>
                  </a:extLst>
                </a:gridCol>
              </a:tblGrid>
              <a:tr h="772531">
                <a:tc>
                  <a:txBody>
                    <a:bodyPr/>
                    <a:lstStyle/>
                    <a:p>
                      <a:r>
                        <a:rPr lang="nb-NO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Before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submission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After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submission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14440"/>
                  </a:ext>
                </a:extLst>
              </a:tr>
              <a:tr h="7725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err="1"/>
                        <a:t>Lecturer</a:t>
                      </a:r>
                      <a:r>
                        <a:rPr lang="nb-NO" dirty="0"/>
                        <a:t>/</a:t>
                      </a:r>
                      <a:r>
                        <a:rPr lang="nb-NO" dirty="0" err="1"/>
                        <a:t>disciplinary</a:t>
                      </a:r>
                      <a:r>
                        <a:rPr lang="nb-NO" dirty="0"/>
                        <a:t> supervisor</a:t>
                      </a:r>
                    </a:p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597963"/>
                  </a:ext>
                </a:extLst>
              </a:tr>
              <a:tr h="7725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/>
                        <a:t>Library supervisor</a:t>
                      </a:r>
                    </a:p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38838"/>
                  </a:ext>
                </a:extLst>
              </a:tr>
              <a:tr h="772531">
                <a:tc>
                  <a:txBody>
                    <a:bodyPr/>
                    <a:lstStyle/>
                    <a:p>
                      <a:r>
                        <a:rPr lang="nb-NO" dirty="0"/>
                        <a:t>Peers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463773"/>
                  </a:ext>
                </a:extLst>
              </a:tr>
              <a:tr h="772531">
                <a:tc>
                  <a:txBody>
                    <a:bodyPr/>
                    <a:lstStyle/>
                    <a:p>
                      <a:r>
                        <a:rPr lang="nb-NO" dirty="0" err="1"/>
                        <a:t>Friends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47819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CC4D9-672A-4690-B1FE-39F130F9B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507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F2CE-F6AF-49B6-99C6-751A4342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How do students </a:t>
            </a:r>
            <a:r>
              <a:rPr lang="nb-NO" dirty="0" err="1"/>
              <a:t>prefer</a:t>
            </a:r>
            <a:r>
              <a:rPr lang="nb-NO" dirty="0"/>
              <a:t> to </a:t>
            </a:r>
            <a:r>
              <a:rPr lang="nb-NO" dirty="0" err="1"/>
              <a:t>receive</a:t>
            </a:r>
            <a:r>
              <a:rPr lang="nb-NO" dirty="0"/>
              <a:t> feedback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assignments</a:t>
            </a:r>
            <a:r>
              <a:rPr lang="nb-NO" dirty="0"/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BBBB8-D898-47C7-ACB3-ED12E1726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1BCB9DD-7A9F-4E39-A2DE-AF94D35642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671762"/>
              </p:ext>
            </p:extLst>
          </p:nvPr>
        </p:nvGraphicFramePr>
        <p:xfrm>
          <a:off x="1256805" y="1564368"/>
          <a:ext cx="967838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009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6FFBF457-8BB1-4E2E-AED1-678569FEE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0422" y="365125"/>
            <a:ext cx="9847430" cy="5370657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B77BD-7343-4E25-BB2A-233CE482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9260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7FB7-A156-4F1D-B90C-99BD6F95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Comments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supervision</a:t>
            </a:r>
            <a:r>
              <a:rPr lang="nb-NO" dirty="0"/>
              <a:t> and feedback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FA2DE5-E1E7-4C52-9800-CED6010CD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358823F-9202-4396-AB72-9A17746F4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865812"/>
              </p:ext>
            </p:extLst>
          </p:nvPr>
        </p:nvGraphicFramePr>
        <p:xfrm>
          <a:off x="962025" y="1825625"/>
          <a:ext cx="103917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771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788E9-99C7-437C-8F17-93A56FFF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 err="1"/>
              <a:t>Summary</a:t>
            </a:r>
            <a:r>
              <a:rPr lang="nb-NO" sz="3200" dirty="0"/>
              <a:t>: The </a:t>
            </a:r>
            <a:r>
              <a:rPr lang="nb-NO" sz="3200" dirty="0" err="1"/>
              <a:t>Role</a:t>
            </a:r>
            <a:r>
              <a:rPr lang="nb-NO" sz="3200" dirty="0"/>
              <a:t> </a:t>
            </a:r>
            <a:r>
              <a:rPr lang="nb-NO" sz="3200" dirty="0" err="1"/>
              <a:t>of</a:t>
            </a:r>
            <a:r>
              <a:rPr lang="nb-NO" sz="3200" dirty="0"/>
              <a:t> Feedback and </a:t>
            </a:r>
            <a:r>
              <a:rPr lang="nb-NO" sz="3200" dirty="0" err="1"/>
              <a:t>Supervision</a:t>
            </a:r>
            <a:r>
              <a:rPr lang="nb-NO" sz="3200" dirty="0"/>
              <a:t> 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E3E95-4923-46ED-B9B3-01ACFEF4E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sz="2400" b="0" dirty="0"/>
          </a:p>
          <a:p>
            <a:r>
              <a:rPr lang="nb-NO" sz="2400" b="0" dirty="0" err="1"/>
              <a:t>Supervision</a:t>
            </a:r>
            <a:r>
              <a:rPr lang="nb-NO" sz="2400" b="0" dirty="0"/>
              <a:t> and feedback </a:t>
            </a:r>
            <a:r>
              <a:rPr lang="nb-NO" sz="2400" b="0" dirty="0" err="1"/>
              <a:t>help</a:t>
            </a:r>
            <a:r>
              <a:rPr lang="nb-NO" sz="2400" b="0" dirty="0"/>
              <a:t> </a:t>
            </a:r>
            <a:r>
              <a:rPr lang="nb-NO" sz="2400" b="0" dirty="0" err="1"/>
              <a:t>achieve</a:t>
            </a:r>
            <a:r>
              <a:rPr lang="nb-NO" sz="2400" b="0" dirty="0"/>
              <a:t> </a:t>
            </a:r>
            <a:r>
              <a:rPr lang="nb-NO" sz="2400" b="0" dirty="0" err="1"/>
              <a:t>learning</a:t>
            </a:r>
            <a:r>
              <a:rPr lang="nb-NO" sz="2400" b="0" dirty="0"/>
              <a:t> </a:t>
            </a:r>
            <a:r>
              <a:rPr lang="nb-NO" sz="2400" b="0" dirty="0" err="1"/>
              <a:t>outcomes</a:t>
            </a:r>
            <a:endParaRPr lang="nb-NO" sz="2400" b="0" dirty="0"/>
          </a:p>
          <a:p>
            <a:endParaRPr lang="nb-NO" sz="2400" b="0" dirty="0"/>
          </a:p>
          <a:p>
            <a:r>
              <a:rPr lang="nb-NO" sz="2400" b="0" dirty="0" err="1"/>
              <a:t>Supervision</a:t>
            </a:r>
            <a:r>
              <a:rPr lang="nb-NO" sz="2400" b="0" dirty="0"/>
              <a:t> </a:t>
            </a:r>
            <a:r>
              <a:rPr lang="nb-NO" sz="2400" b="0" dirty="0" err="1"/>
              <a:t>motivates</a:t>
            </a:r>
            <a:r>
              <a:rPr lang="nb-NO" sz="2400" b="0" dirty="0"/>
              <a:t> </a:t>
            </a:r>
          </a:p>
          <a:p>
            <a:endParaRPr lang="nb-NO" sz="2400" b="0" dirty="0"/>
          </a:p>
          <a:p>
            <a:r>
              <a:rPr lang="nb-NO" sz="2400" b="0" dirty="0"/>
              <a:t>Electronic and face-to-face feedback </a:t>
            </a:r>
            <a:r>
              <a:rPr lang="nb-NO" sz="2400" b="0" dirty="0" err="1"/>
              <a:t>preferred</a:t>
            </a:r>
            <a:endParaRPr lang="nb-NO" sz="2400" b="0" dirty="0"/>
          </a:p>
          <a:p>
            <a:endParaRPr lang="nb-NO" sz="2400" b="0" dirty="0"/>
          </a:p>
          <a:p>
            <a:r>
              <a:rPr lang="nb-NO" sz="2400" b="0" dirty="0" err="1"/>
              <a:t>Detailed</a:t>
            </a:r>
            <a:r>
              <a:rPr lang="nb-NO" sz="2400" b="0" dirty="0"/>
              <a:t> and </a:t>
            </a:r>
            <a:r>
              <a:rPr lang="nb-NO" sz="2400" b="0" dirty="0" err="1"/>
              <a:t>personalised</a:t>
            </a:r>
            <a:r>
              <a:rPr lang="nb-NO" sz="2400" b="0" dirty="0"/>
              <a:t> </a:t>
            </a:r>
            <a:r>
              <a:rPr lang="nb-NO" sz="2400" b="0" dirty="0" err="1"/>
              <a:t>supervision</a:t>
            </a:r>
            <a:r>
              <a:rPr lang="nb-NO" sz="2400" b="0" dirty="0"/>
              <a:t> </a:t>
            </a:r>
            <a:r>
              <a:rPr lang="nb-NO" sz="2400" b="0" dirty="0" err="1"/>
              <a:t>preferred</a:t>
            </a:r>
            <a:endParaRPr lang="nb-NO" sz="2400" b="0" dirty="0"/>
          </a:p>
          <a:p>
            <a:endParaRPr lang="nb-NO" sz="2400" b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FC48E-24F6-48A6-8FF5-0D9165CE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891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43F3-EFFD-480C-B998-EC6DDA19A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What do students find difficult in academic writing?</a:t>
            </a:r>
            <a:endParaRPr lang="nb-NO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766E2C-7C8A-4252-ACF3-35DDE30B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9DE58-5CBA-42F0-9060-FED672176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</p:txBody>
      </p:sp>
      <p:pic>
        <p:nvPicPr>
          <p:cNvPr id="6" name="Content Placeholder 5" descr="A person using a computer&#10;&#10;Description automatically generated">
            <a:extLst>
              <a:ext uri="{FF2B5EF4-FFF2-40B4-BE49-F238E27FC236}">
                <a16:creationId xmlns:a16="http://schemas.microsoft.com/office/drawing/2014/main" id="{6039EB40-F2B8-44C8-AF63-5A10B8D22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292" y="1870075"/>
            <a:ext cx="8079629" cy="364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08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B181F7-3D87-44A7-AB13-B1792B0D1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+mn-lt"/>
              </a:rPr>
              <a:t>What do students find difficult in academic writing</a:t>
            </a:r>
            <a:r>
              <a:rPr lang="en-GB" sz="3200" b="1" dirty="0">
                <a:latin typeface="+mn-lt"/>
              </a:rPr>
              <a:t>?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A40EF8EB-65A8-E147-B5E4-B80961C3E0C5}"/>
              </a:ext>
            </a:extLst>
          </p:cNvPr>
          <p:cNvSpPr txBox="1"/>
          <p:nvPr/>
        </p:nvSpPr>
        <p:spPr>
          <a:xfrm>
            <a:off x="838199" y="1854560"/>
            <a:ext cx="8138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/>
              <a:t>Item: </a:t>
            </a:r>
            <a:r>
              <a:rPr lang="en-GB" sz="2400" i="1" dirty="0"/>
              <a:t>Please rate the degree of difficulty of the following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0EDC1685-AF7A-4BE0-BD0B-9341372CCB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114355"/>
              </p:ext>
            </p:extLst>
          </p:nvPr>
        </p:nvGraphicFramePr>
        <p:xfrm>
          <a:off x="962025" y="1825625"/>
          <a:ext cx="10391776" cy="3567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944">
                  <a:extLst>
                    <a:ext uri="{9D8B030D-6E8A-4147-A177-3AD203B41FA5}">
                      <a16:colId xmlns:a16="http://schemas.microsoft.com/office/drawing/2014/main" val="1201210594"/>
                    </a:ext>
                  </a:extLst>
                </a:gridCol>
                <a:gridCol w="2597944">
                  <a:extLst>
                    <a:ext uri="{9D8B030D-6E8A-4147-A177-3AD203B41FA5}">
                      <a16:colId xmlns:a16="http://schemas.microsoft.com/office/drawing/2014/main" val="3773209716"/>
                    </a:ext>
                  </a:extLst>
                </a:gridCol>
                <a:gridCol w="2597944">
                  <a:extLst>
                    <a:ext uri="{9D8B030D-6E8A-4147-A177-3AD203B41FA5}">
                      <a16:colId xmlns:a16="http://schemas.microsoft.com/office/drawing/2014/main" val="605231002"/>
                    </a:ext>
                  </a:extLst>
                </a:gridCol>
                <a:gridCol w="2597944">
                  <a:extLst>
                    <a:ext uri="{9D8B030D-6E8A-4147-A177-3AD203B41FA5}">
                      <a16:colId xmlns:a16="http://schemas.microsoft.com/office/drawing/2014/main" val="28284156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Not </a:t>
                      </a:r>
                      <a:r>
                        <a:rPr lang="nb-NO" dirty="0" err="1"/>
                        <a:t>challenging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Somewhat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challenging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Very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challenging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65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Finding</a:t>
                      </a:r>
                      <a:r>
                        <a:rPr lang="nb-NO" dirty="0"/>
                        <a:t> relevant </a:t>
                      </a:r>
                      <a:r>
                        <a:rPr lang="nb-NO" dirty="0" err="1"/>
                        <a:t>sources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391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Creating</a:t>
                      </a:r>
                      <a:r>
                        <a:rPr lang="nb-NO" dirty="0"/>
                        <a:t> a </a:t>
                      </a:r>
                      <a:r>
                        <a:rPr lang="nb-NO" dirty="0" err="1"/>
                        <a:t>thesis</a:t>
                      </a:r>
                      <a:r>
                        <a:rPr lang="nb-NO" dirty="0"/>
                        <a:t>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115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Text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structure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995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Writing</a:t>
                      </a:r>
                      <a:r>
                        <a:rPr lang="nb-NO" dirty="0"/>
                        <a:t> in 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277502"/>
                  </a:ext>
                </a:extLst>
              </a:tr>
              <a:tr h="432930">
                <a:tc>
                  <a:txBody>
                    <a:bodyPr/>
                    <a:lstStyle/>
                    <a:p>
                      <a:r>
                        <a:rPr lang="nb-NO" dirty="0" err="1"/>
                        <a:t>Finding</a:t>
                      </a:r>
                      <a:r>
                        <a:rPr lang="nb-NO" dirty="0"/>
                        <a:t> «my </a:t>
                      </a:r>
                      <a:r>
                        <a:rPr lang="nb-NO" dirty="0" err="1"/>
                        <a:t>own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voice</a:t>
                      </a:r>
                      <a:r>
                        <a:rPr lang="nb-NO" dirty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highlight>
                            <a:srgbClr val="FFFF00"/>
                          </a:highlight>
                        </a:rPr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080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Correctly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referencing</a:t>
                      </a:r>
                      <a:r>
                        <a:rPr lang="nb-NO" dirty="0"/>
                        <a:t> </a:t>
                      </a:r>
                      <a:r>
                        <a:rPr lang="nb-NO" dirty="0" err="1"/>
                        <a:t>sources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err="1"/>
                        <a:t>Cooperating</a:t>
                      </a:r>
                      <a:r>
                        <a:rPr lang="nb-NO" dirty="0"/>
                        <a:t> in </a:t>
                      </a:r>
                      <a:r>
                        <a:rPr lang="nb-NO" dirty="0" err="1"/>
                        <a:t>groups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588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37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1BC15-2C85-4006-9D08-E07DF1AEA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 err="1"/>
              <a:t>Summary</a:t>
            </a:r>
            <a:r>
              <a:rPr lang="nb-NO" sz="3200" dirty="0"/>
              <a:t>: Students’ Challenges in </a:t>
            </a:r>
            <a:r>
              <a:rPr lang="nb-NO" sz="3200" dirty="0" err="1"/>
              <a:t>Academic</a:t>
            </a:r>
            <a:r>
              <a:rPr lang="nb-NO" sz="3200" dirty="0"/>
              <a:t> </a:t>
            </a:r>
            <a:r>
              <a:rPr lang="nb-NO" sz="3200" dirty="0" err="1"/>
              <a:t>Writing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20A35-2EAA-461D-9510-9C8DAABCB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GB" sz="2400" b="0" dirty="0"/>
              <a:t>Most challenging:</a:t>
            </a:r>
          </a:p>
          <a:p>
            <a:pPr marL="800100" lvl="1" indent="-342900"/>
            <a:r>
              <a:rPr lang="en-GB" sz="2000" b="0" dirty="0"/>
              <a:t>Finding and using sources correctly </a:t>
            </a:r>
            <a:endParaRPr lang="en-GB" sz="2000" dirty="0"/>
          </a:p>
          <a:p>
            <a:pPr marL="800100" lvl="1" indent="-342900"/>
            <a:r>
              <a:rPr lang="en-GB" sz="2000" b="0" dirty="0"/>
              <a:t>Creating a research question.</a:t>
            </a:r>
          </a:p>
          <a:p>
            <a:pPr marL="0" indent="0">
              <a:buNone/>
            </a:pPr>
            <a:endParaRPr lang="en-GB" sz="2400" b="0" dirty="0"/>
          </a:p>
          <a:p>
            <a:pPr marL="342900" indent="-342900"/>
            <a:r>
              <a:rPr lang="en-GB" sz="2400" b="0" dirty="0"/>
              <a:t>Least challenging: </a:t>
            </a:r>
          </a:p>
          <a:p>
            <a:pPr marL="800100" lvl="1" indent="-342900"/>
            <a:r>
              <a:rPr lang="en-GB" sz="2000" b="0" dirty="0"/>
              <a:t>Writing in English </a:t>
            </a:r>
            <a:endParaRPr lang="en-GB" sz="2000" dirty="0"/>
          </a:p>
          <a:p>
            <a:pPr marL="800100" lvl="1" indent="-342900"/>
            <a:r>
              <a:rPr lang="en-GB" sz="2000" b="0" dirty="0"/>
              <a:t>Structuring text</a:t>
            </a:r>
          </a:p>
          <a:p>
            <a:endParaRPr lang="nb-NO" sz="2400" b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53C0B-EA95-4DD0-BAE3-B3DF52A2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5206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8FDEE-E5CB-407F-BDB1-95367AB2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Conclusion</a:t>
            </a:r>
            <a:endParaRPr lang="nb-NO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E29E-C9C8-4750-ADF6-5722C183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nb-NO" sz="2400" dirty="0"/>
              <a:t>Students </a:t>
            </a:r>
            <a:r>
              <a:rPr lang="nb-NO" sz="2400" dirty="0" err="1"/>
              <a:t>find</a:t>
            </a:r>
            <a:r>
              <a:rPr lang="nb-NO" sz="2400" dirty="0"/>
              <a:t> </a:t>
            </a:r>
            <a:r>
              <a:rPr lang="nb-NO" sz="2400" dirty="0" err="1"/>
              <a:t>lectures</a:t>
            </a:r>
            <a:r>
              <a:rPr lang="nb-NO" sz="2400" dirty="0"/>
              <a:t> and feedback </a:t>
            </a:r>
            <a:r>
              <a:rPr lang="nb-NO" sz="2400" dirty="0" err="1"/>
              <a:t>useful</a:t>
            </a:r>
            <a:r>
              <a:rPr lang="nb-NO" sz="2400" dirty="0"/>
              <a:t> in order to </a:t>
            </a:r>
            <a:r>
              <a:rPr lang="nb-NO" sz="2400" dirty="0" err="1"/>
              <a:t>achieve</a:t>
            </a:r>
            <a:r>
              <a:rPr lang="nb-NO" sz="2400" dirty="0"/>
              <a:t> </a:t>
            </a:r>
            <a:r>
              <a:rPr lang="nb-NO" sz="2400" dirty="0" err="1"/>
              <a:t>learning</a:t>
            </a:r>
            <a:r>
              <a:rPr lang="nb-NO" sz="2400" dirty="0"/>
              <a:t> </a:t>
            </a:r>
            <a:r>
              <a:rPr lang="nb-NO" sz="2400" dirty="0" err="1"/>
              <a:t>outcomes</a:t>
            </a:r>
            <a:r>
              <a:rPr lang="nb-NO" sz="2400" dirty="0"/>
              <a:t>. </a:t>
            </a:r>
            <a:r>
              <a:rPr lang="nb-NO" sz="2400" dirty="0" err="1"/>
              <a:t>Supervision</a:t>
            </a:r>
            <a:r>
              <a:rPr lang="nb-NO" sz="2400" dirty="0"/>
              <a:t> and feedback more </a:t>
            </a:r>
            <a:r>
              <a:rPr lang="nb-NO" sz="2400" dirty="0" err="1"/>
              <a:t>useful</a:t>
            </a:r>
            <a:r>
              <a:rPr lang="nb-NO" sz="2400" dirty="0"/>
              <a:t> </a:t>
            </a:r>
            <a:r>
              <a:rPr lang="nb-NO" sz="2400" dirty="0" err="1"/>
              <a:t>than</a:t>
            </a:r>
            <a:r>
              <a:rPr lang="nb-NO" sz="2400" dirty="0"/>
              <a:t> </a:t>
            </a:r>
            <a:r>
              <a:rPr lang="nb-NO" sz="2400" dirty="0" err="1"/>
              <a:t>lectures</a:t>
            </a:r>
            <a:endParaRPr lang="nb-NO" sz="2400" dirty="0"/>
          </a:p>
          <a:p>
            <a:pPr lvl="2"/>
            <a:endParaRPr lang="nb-NO" sz="2400" dirty="0"/>
          </a:p>
          <a:p>
            <a:pPr lvl="2"/>
            <a:r>
              <a:rPr lang="nb-NO" sz="2400" dirty="0"/>
              <a:t>Students’ </a:t>
            </a:r>
            <a:r>
              <a:rPr lang="nb-NO" sz="2400" dirty="0" err="1"/>
              <a:t>biggest</a:t>
            </a:r>
            <a:r>
              <a:rPr lang="nb-NO" sz="2400" dirty="0"/>
              <a:t> </a:t>
            </a:r>
            <a:r>
              <a:rPr lang="nb-NO" sz="2400" dirty="0" err="1"/>
              <a:t>perceived</a:t>
            </a:r>
            <a:r>
              <a:rPr lang="nb-NO" sz="2400" dirty="0"/>
              <a:t> </a:t>
            </a:r>
            <a:r>
              <a:rPr lang="nb-NO" sz="2400" dirty="0" err="1"/>
              <a:t>challenge</a:t>
            </a:r>
            <a:r>
              <a:rPr lang="nb-NO" sz="2400" dirty="0"/>
              <a:t> in </a:t>
            </a:r>
            <a:r>
              <a:rPr lang="nb-NO" sz="2400" dirty="0" err="1"/>
              <a:t>academic</a:t>
            </a:r>
            <a:r>
              <a:rPr lang="nb-NO" sz="2400" dirty="0"/>
              <a:t> </a:t>
            </a:r>
            <a:r>
              <a:rPr lang="nb-NO" sz="2400" dirty="0" err="1"/>
              <a:t>writing</a:t>
            </a:r>
            <a:r>
              <a:rPr lang="nb-NO" sz="2400" dirty="0"/>
              <a:t> is to </a:t>
            </a:r>
            <a:r>
              <a:rPr lang="nb-NO" sz="2400" dirty="0" err="1"/>
              <a:t>create</a:t>
            </a:r>
            <a:r>
              <a:rPr lang="nb-NO" sz="2400" dirty="0"/>
              <a:t> a </a:t>
            </a:r>
            <a:r>
              <a:rPr lang="nb-NO" sz="2400" dirty="0" err="1"/>
              <a:t>thesis</a:t>
            </a:r>
            <a:r>
              <a:rPr lang="nb-NO" sz="2400" dirty="0"/>
              <a:t>/</a:t>
            </a:r>
            <a:r>
              <a:rPr lang="nb-NO" sz="2400" dirty="0" err="1"/>
              <a:t>research</a:t>
            </a:r>
            <a:r>
              <a:rPr lang="nb-NO" sz="2400" dirty="0"/>
              <a:t> </a:t>
            </a:r>
            <a:r>
              <a:rPr lang="nb-NO" sz="2400" dirty="0" err="1"/>
              <a:t>question</a:t>
            </a:r>
            <a:r>
              <a:rPr lang="nb-NO" sz="2400" dirty="0"/>
              <a:t> and to </a:t>
            </a:r>
            <a:r>
              <a:rPr lang="nb-NO" sz="2400" dirty="0" err="1"/>
              <a:t>relate</a:t>
            </a:r>
            <a:r>
              <a:rPr lang="nb-NO" sz="2400" dirty="0"/>
              <a:t> to </a:t>
            </a:r>
            <a:r>
              <a:rPr lang="nb-NO" sz="2400" dirty="0" err="1"/>
              <a:t>source</a:t>
            </a:r>
            <a:r>
              <a:rPr lang="nb-NO" sz="2400" dirty="0"/>
              <a:t> </a:t>
            </a:r>
            <a:r>
              <a:rPr lang="nb-NO" sz="2400" dirty="0" err="1"/>
              <a:t>texts</a:t>
            </a:r>
            <a:r>
              <a:rPr lang="nb-NO" sz="2400" dirty="0"/>
              <a:t> </a:t>
            </a:r>
            <a:endParaRPr lang="nb-NO" sz="2400" b="1" dirty="0"/>
          </a:p>
          <a:p>
            <a:pPr marL="914400" lvl="2" indent="0">
              <a:buNone/>
            </a:pPr>
            <a:endParaRPr lang="nb-NO" sz="2400" dirty="0"/>
          </a:p>
          <a:p>
            <a:pPr lvl="2"/>
            <a:r>
              <a:rPr lang="nb-NO" sz="2400" dirty="0"/>
              <a:t>Close </a:t>
            </a:r>
            <a:r>
              <a:rPr lang="nb-NO" sz="2400" dirty="0" err="1"/>
              <a:t>cooperation</a:t>
            </a:r>
            <a:r>
              <a:rPr lang="nb-NO" sz="2400" dirty="0"/>
              <a:t> </a:t>
            </a:r>
            <a:r>
              <a:rPr lang="nb-NO" sz="2400" dirty="0" err="1"/>
              <a:t>between</a:t>
            </a:r>
            <a:r>
              <a:rPr lang="nb-NO" sz="2400" dirty="0"/>
              <a:t> </a:t>
            </a:r>
            <a:r>
              <a:rPr lang="nb-NO" sz="2400" dirty="0" err="1"/>
              <a:t>writing</a:t>
            </a:r>
            <a:r>
              <a:rPr lang="nb-NO" sz="2400" dirty="0"/>
              <a:t> </a:t>
            </a:r>
            <a:r>
              <a:rPr lang="nb-NO" sz="2400" dirty="0" err="1"/>
              <a:t>instructors</a:t>
            </a:r>
            <a:r>
              <a:rPr lang="nb-NO" sz="2400" dirty="0"/>
              <a:t> and </a:t>
            </a:r>
            <a:r>
              <a:rPr lang="nb-NO" sz="2400" dirty="0" err="1"/>
              <a:t>disciplinary</a:t>
            </a:r>
            <a:r>
              <a:rPr lang="nb-NO" sz="2400" dirty="0"/>
              <a:t> </a:t>
            </a:r>
            <a:r>
              <a:rPr lang="nb-NO" sz="2400" dirty="0" err="1"/>
              <a:t>instructors</a:t>
            </a:r>
            <a:r>
              <a:rPr lang="nb-NO" sz="2400" dirty="0"/>
              <a:t> is </a:t>
            </a:r>
            <a:r>
              <a:rPr lang="nb-NO" sz="2400" dirty="0" err="1"/>
              <a:t>valuable</a:t>
            </a:r>
            <a:r>
              <a:rPr lang="nb-NO" sz="2400" dirty="0"/>
              <a:t> in </a:t>
            </a:r>
            <a:r>
              <a:rPr lang="nb-NO" sz="2400" dirty="0" err="1"/>
              <a:t>the</a:t>
            </a:r>
            <a:r>
              <a:rPr lang="nb-NO" sz="2400" dirty="0"/>
              <a:t> </a:t>
            </a:r>
            <a:r>
              <a:rPr lang="nb-NO" sz="2400" dirty="0" err="1"/>
              <a:t>current</a:t>
            </a:r>
            <a:r>
              <a:rPr lang="nb-NO" sz="2400" dirty="0"/>
              <a:t> </a:t>
            </a:r>
            <a:r>
              <a:rPr lang="nb-NO" sz="2400" dirty="0" err="1"/>
              <a:t>course</a:t>
            </a:r>
            <a:r>
              <a:rPr lang="nb-NO" sz="2400" dirty="0"/>
              <a:t> design. More </a:t>
            </a:r>
            <a:r>
              <a:rPr lang="nb-NO" sz="2400" dirty="0" err="1"/>
              <a:t>emphasis</a:t>
            </a:r>
            <a:r>
              <a:rPr lang="nb-NO" sz="2400" dirty="0"/>
              <a:t> </a:t>
            </a:r>
            <a:r>
              <a:rPr lang="nb-NO" sz="2400" dirty="0" err="1"/>
              <a:t>on</a:t>
            </a:r>
            <a:r>
              <a:rPr lang="nb-NO" sz="2400" dirty="0"/>
              <a:t> </a:t>
            </a:r>
            <a:r>
              <a:rPr lang="nb-NO" sz="2400" dirty="0" err="1"/>
              <a:t>the</a:t>
            </a:r>
            <a:r>
              <a:rPr lang="nb-NO" sz="2400" dirty="0"/>
              <a:t> </a:t>
            </a:r>
            <a:r>
              <a:rPr lang="nb-NO" sz="2400" dirty="0" err="1"/>
              <a:t>exploratory</a:t>
            </a:r>
            <a:r>
              <a:rPr lang="nb-NO" sz="2400" dirty="0"/>
              <a:t> </a:t>
            </a:r>
            <a:r>
              <a:rPr lang="nb-NO" sz="2400" dirty="0" err="1"/>
              <a:t>text</a:t>
            </a:r>
            <a:r>
              <a:rPr lang="nb-NO" sz="2400" dirty="0"/>
              <a:t> is </a:t>
            </a:r>
            <a:r>
              <a:rPr lang="nb-NO" sz="2400" dirty="0" err="1"/>
              <a:t>needed</a:t>
            </a:r>
            <a:r>
              <a:rPr lang="nb-NO" sz="2400" dirty="0"/>
              <a:t>. </a:t>
            </a:r>
          </a:p>
          <a:p>
            <a:pPr marL="914400" lvl="2" indent="0">
              <a:buNone/>
            </a:pPr>
            <a:endParaRPr lang="nb-NO" sz="2400" dirty="0"/>
          </a:p>
          <a:p>
            <a:pPr marL="914400" lvl="2" indent="0">
              <a:buNone/>
            </a:pPr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07484-0F23-4E07-B93E-3BF3BE88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2923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4E40-159C-41F7-9DDD-1F5EC1A30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Practical</a:t>
            </a:r>
            <a:r>
              <a:rPr lang="nb-NO" sz="3200" dirty="0"/>
              <a:t> </a:t>
            </a:r>
            <a:r>
              <a:rPr lang="nb-NO" sz="3200" dirty="0" err="1"/>
              <a:t>Implications</a:t>
            </a:r>
            <a:endParaRPr lang="nb-NO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90D1B-A1CF-4094-8188-AA214AA6C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Instruction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supervision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in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academic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writing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are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considered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useful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they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are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wanted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,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however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not </a:t>
            </a:r>
            <a:r>
              <a:rPr lang="nb-NO" sz="2400" b="0" dirty="0" err="1" smtClean="0">
                <a:solidFill>
                  <a:schemeClr val="tx1"/>
                </a:solidFill>
                <a:latin typeface="+mn-lt"/>
              </a:rPr>
              <a:t>prioritised</a:t>
            </a:r>
            <a:r>
              <a:rPr lang="nb-NO" sz="24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at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universities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in Norway </a:t>
            </a:r>
            <a:r>
              <a:rPr lang="nb-NO" sz="2000" b="0" dirty="0">
                <a:solidFill>
                  <a:schemeClr val="tx1"/>
                </a:solidFill>
                <a:latin typeface="+mn-lt"/>
              </a:rPr>
              <a:t>(Folkvord &amp; Thowsen in Matre &amp; Hoel red. 2007)</a:t>
            </a:r>
          </a:p>
          <a:p>
            <a:endParaRPr lang="nb-NO" sz="2400" b="0" dirty="0">
              <a:solidFill>
                <a:schemeClr val="tx1"/>
              </a:solidFill>
              <a:latin typeface="+mn-lt"/>
            </a:endParaRPr>
          </a:p>
          <a:p>
            <a:r>
              <a:rPr lang="nb-NO" sz="2400" b="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course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design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needs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contain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disciplinary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elements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while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also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providing an overall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understanding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of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the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essence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of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academic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writing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: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the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exploratory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based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on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the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objective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,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the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research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question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or statement</a:t>
            </a:r>
          </a:p>
          <a:p>
            <a:endParaRPr lang="nb-NO" sz="2400" b="0" dirty="0">
              <a:solidFill>
                <a:schemeClr val="tx1"/>
              </a:solidFill>
              <a:latin typeface="+mn-lt"/>
            </a:endParaRPr>
          </a:p>
          <a:p>
            <a:r>
              <a:rPr lang="nb-NO" sz="2400" b="0" dirty="0">
                <a:solidFill>
                  <a:schemeClr val="tx1"/>
                </a:solidFill>
                <a:latin typeface="+mn-lt"/>
              </a:rPr>
              <a:t>A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dynamic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approach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nb-NO" sz="2400" b="0" dirty="0" err="1">
                <a:solidFill>
                  <a:schemeClr val="tx1"/>
                </a:solidFill>
                <a:latin typeface="+mn-lt"/>
              </a:rPr>
              <a:t>instruction</a:t>
            </a:r>
            <a:r>
              <a:rPr lang="nb-NO" sz="2400" b="0" dirty="0">
                <a:solidFill>
                  <a:schemeClr val="tx1"/>
                </a:solidFill>
                <a:latin typeface="+mn-lt"/>
              </a:rPr>
              <a:t>  </a:t>
            </a:r>
          </a:p>
          <a:p>
            <a:pPr marL="0" indent="0">
              <a:buNone/>
            </a:pPr>
            <a:endParaRPr lang="nb-NO" sz="2400" b="0" dirty="0">
              <a:solidFill>
                <a:schemeClr val="tx1"/>
              </a:solidFill>
              <a:latin typeface="+mn-lt"/>
            </a:endParaRPr>
          </a:p>
          <a:p>
            <a:endParaRPr lang="nb-NO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4F7D5-BEB1-43BB-BEAE-402908F3D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0199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474425-9903-8745-B0BD-3DAEDDE9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Background</a:t>
            </a:r>
            <a:endParaRPr lang="nb-NO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F79FB4-D3E8-6543-BE67-F7622351E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b="0" dirty="0"/>
              <a:t>Problem: Engineering students’ problems in </a:t>
            </a:r>
            <a:r>
              <a:rPr lang="nb-NO" sz="2400" b="0" dirty="0" err="1"/>
              <a:t>writing</a:t>
            </a:r>
            <a:r>
              <a:rPr lang="nb-NO" sz="2400" b="0" dirty="0"/>
              <a:t> </a:t>
            </a:r>
            <a:r>
              <a:rPr lang="nb-NO" sz="2400" b="0" dirty="0" err="1"/>
              <a:t>academic</a:t>
            </a:r>
            <a:r>
              <a:rPr lang="nb-NO" sz="2400" b="0" dirty="0"/>
              <a:t> </a:t>
            </a:r>
            <a:r>
              <a:rPr lang="nb-NO" sz="2400" b="0" dirty="0" err="1"/>
              <a:t>texts</a:t>
            </a:r>
            <a:endParaRPr lang="nb-NO" sz="2400" b="0" dirty="0"/>
          </a:p>
          <a:p>
            <a:endParaRPr lang="nb-NO" sz="2400" b="0" dirty="0"/>
          </a:p>
          <a:p>
            <a:r>
              <a:rPr lang="nb-NO" sz="2400" b="0" dirty="0"/>
              <a:t>Solution: </a:t>
            </a:r>
            <a:r>
              <a:rPr lang="nb-NO" sz="2400" b="0" dirty="0" err="1"/>
              <a:t>Disciplinary</a:t>
            </a:r>
            <a:r>
              <a:rPr lang="nb-NO" sz="2400" b="0" dirty="0"/>
              <a:t> ‘</a:t>
            </a:r>
            <a:r>
              <a:rPr lang="nb-NO" sz="2400" b="0" dirty="0" err="1"/>
              <a:t>crash</a:t>
            </a:r>
            <a:r>
              <a:rPr lang="nb-NO" sz="2400" b="0" dirty="0"/>
              <a:t> </a:t>
            </a:r>
            <a:r>
              <a:rPr lang="nb-NO" sz="2400" b="0" dirty="0" err="1"/>
              <a:t>courses’</a:t>
            </a:r>
            <a:r>
              <a:rPr lang="nb-NO" sz="2400" b="0" dirty="0"/>
              <a:t> in </a:t>
            </a:r>
            <a:r>
              <a:rPr lang="nb-NO" sz="2400" b="0" dirty="0" err="1"/>
              <a:t>academic</a:t>
            </a:r>
            <a:r>
              <a:rPr lang="nb-NO" sz="2400" b="0" dirty="0"/>
              <a:t> </a:t>
            </a:r>
            <a:r>
              <a:rPr lang="nb-NO" sz="2400" b="0" dirty="0" err="1"/>
              <a:t>writing</a:t>
            </a:r>
            <a:r>
              <a:rPr lang="nb-NO" sz="2400" b="0" dirty="0"/>
              <a:t> </a:t>
            </a:r>
          </a:p>
          <a:p>
            <a:endParaRPr lang="nb-NO" sz="2400" b="0" dirty="0"/>
          </a:p>
          <a:p>
            <a:r>
              <a:rPr lang="nb-NO" sz="2400" b="0" dirty="0"/>
              <a:t>Evaluation: A survey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4EA9D-51B0-4ED4-B980-8EEAA1B3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6285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C37E-1AE0-4719-BFA9-AFAA8084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96" y="365125"/>
            <a:ext cx="10392508" cy="1325563"/>
          </a:xfrm>
        </p:spPr>
        <p:txBody>
          <a:bodyPr>
            <a:normAutofit/>
          </a:bodyPr>
          <a:lstStyle/>
          <a:p>
            <a:r>
              <a:rPr lang="nb-NO" sz="3200" dirty="0"/>
              <a:t>Reading List and </a:t>
            </a:r>
            <a:r>
              <a:rPr lang="nb-NO" sz="3200" dirty="0" err="1"/>
              <a:t>Contact</a:t>
            </a:r>
            <a:r>
              <a:rPr lang="nb-NO" sz="3200" dirty="0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B0641-7389-4BF0-BF79-884386EC2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1400" b="0" dirty="0" err="1"/>
              <a:t>Rienecker</a:t>
            </a:r>
            <a:r>
              <a:rPr lang="nb-NO" sz="1400" b="0" dirty="0"/>
              <a:t>, L. &amp; Stray-Jørgensen, P. (2018) </a:t>
            </a:r>
            <a:r>
              <a:rPr lang="nb-NO" sz="1400" b="0" i="1" dirty="0"/>
              <a:t>The Good Paper: A </a:t>
            </a:r>
            <a:r>
              <a:rPr lang="nb-NO" sz="1400" b="0" i="1" dirty="0" err="1"/>
              <a:t>Handbook</a:t>
            </a:r>
            <a:r>
              <a:rPr lang="nb-NO" sz="1400" b="0" i="1" dirty="0"/>
              <a:t> for </a:t>
            </a:r>
            <a:r>
              <a:rPr lang="nb-NO" sz="1400" b="0" i="1" dirty="0" err="1"/>
              <a:t>Writing</a:t>
            </a:r>
            <a:r>
              <a:rPr lang="nb-NO" sz="1400" b="0" i="1" dirty="0"/>
              <a:t> Papers in </a:t>
            </a:r>
            <a:r>
              <a:rPr lang="nb-NO" sz="1400" b="0" i="1" dirty="0" err="1"/>
              <a:t>Higher</a:t>
            </a:r>
            <a:r>
              <a:rPr lang="nb-NO" sz="1400" b="0" i="1" dirty="0"/>
              <a:t> </a:t>
            </a:r>
            <a:r>
              <a:rPr lang="nb-NO" sz="1400" b="0" i="1" dirty="0" err="1"/>
              <a:t>Education</a:t>
            </a:r>
            <a:r>
              <a:rPr lang="nb-NO" sz="1400" b="0" i="1" dirty="0"/>
              <a:t> (</a:t>
            </a:r>
            <a:r>
              <a:rPr lang="nb-NO" sz="1400" b="0" dirty="0"/>
              <a:t>2. ed.). Copenhagen: Samfundslitteratur</a:t>
            </a:r>
          </a:p>
          <a:p>
            <a:r>
              <a:rPr lang="nb-NO" sz="1400" b="0" dirty="0"/>
              <a:t>Matre, N &amp; </a:t>
            </a:r>
            <a:r>
              <a:rPr lang="nb-NO" sz="1400" b="0" dirty="0" err="1"/>
              <a:t>Løkenstad</a:t>
            </a:r>
            <a:r>
              <a:rPr lang="nb-NO" sz="1400" b="0" dirty="0"/>
              <a:t> Hoel, T. (red.) (2007) </a:t>
            </a:r>
            <a:r>
              <a:rPr lang="nb-NO" sz="1400" b="0" i="1" dirty="0"/>
              <a:t>Skrive for nåtid og framtid: Skriving og rettleiing i høgre utdanning. </a:t>
            </a:r>
            <a:r>
              <a:rPr lang="nb-NO" sz="1400" b="0" dirty="0"/>
              <a:t>Trondheim: Tapir</a:t>
            </a:r>
          </a:p>
          <a:p>
            <a:r>
              <a:rPr lang="en-US" sz="1400" b="0" dirty="0"/>
              <a:t>Dawson, P., Henderson, M., Mahoney, P., Phillips, M., Ryan, T., </a:t>
            </a:r>
            <a:r>
              <a:rPr lang="en-US" sz="1400" b="0" dirty="0" err="1"/>
              <a:t>Boud</a:t>
            </a:r>
            <a:r>
              <a:rPr lang="en-US" sz="1400" b="0" dirty="0"/>
              <a:t>, D. and Molloy, E. (2018): What makes for effective feedback: staff and student perspectives, </a:t>
            </a:r>
            <a:r>
              <a:rPr lang="en-US" sz="1400" b="0" i="1" dirty="0"/>
              <a:t>Assessment and Evaluation in Higher Education</a:t>
            </a:r>
            <a:r>
              <a:rPr lang="en-US" sz="1400" b="0" dirty="0"/>
              <a:t>, DOI: 10.1080/02602938.2018.1467877.</a:t>
            </a:r>
            <a:endParaRPr lang="nb-NO" sz="1400" b="0" dirty="0"/>
          </a:p>
          <a:p>
            <a:r>
              <a:rPr lang="nb-NO" sz="1400" b="0" dirty="0"/>
              <a:t>Pitt, E &amp; Norton, L. (2017) </a:t>
            </a:r>
            <a:r>
              <a:rPr lang="nb-NO" sz="1400" b="0" dirty="0" err="1"/>
              <a:t>Now</a:t>
            </a:r>
            <a:r>
              <a:rPr lang="nb-NO" sz="1400" b="0" dirty="0"/>
              <a:t> </a:t>
            </a:r>
            <a:r>
              <a:rPr lang="nb-NO" sz="1400" b="0" dirty="0" err="1"/>
              <a:t>that’s</a:t>
            </a:r>
            <a:r>
              <a:rPr lang="nb-NO" sz="1400" b="0" dirty="0"/>
              <a:t> </a:t>
            </a:r>
            <a:r>
              <a:rPr lang="nb-NO" sz="1400" b="0" dirty="0" err="1"/>
              <a:t>the</a:t>
            </a:r>
            <a:r>
              <a:rPr lang="nb-NO" sz="1400" b="0" dirty="0"/>
              <a:t> feedback I </a:t>
            </a:r>
            <a:r>
              <a:rPr lang="nb-NO" sz="1400" b="0" dirty="0" err="1"/>
              <a:t>want</a:t>
            </a:r>
            <a:r>
              <a:rPr lang="nb-NO" sz="1400" b="0" dirty="0"/>
              <a:t>! Students’ </a:t>
            </a:r>
            <a:r>
              <a:rPr lang="nb-NO" sz="1400" b="0" dirty="0" err="1"/>
              <a:t>reactions</a:t>
            </a:r>
            <a:r>
              <a:rPr lang="nb-NO" sz="1400" b="0" dirty="0"/>
              <a:t> to feedback </a:t>
            </a:r>
            <a:r>
              <a:rPr lang="nb-NO" sz="1400" b="0" dirty="0" err="1"/>
              <a:t>on</a:t>
            </a:r>
            <a:r>
              <a:rPr lang="nb-NO" sz="1400" b="0" dirty="0"/>
              <a:t> </a:t>
            </a:r>
            <a:r>
              <a:rPr lang="nb-NO" sz="1400" b="0" dirty="0" err="1"/>
              <a:t>graded</a:t>
            </a:r>
            <a:r>
              <a:rPr lang="nb-NO" sz="1400" b="0" dirty="0"/>
              <a:t> </a:t>
            </a:r>
            <a:r>
              <a:rPr lang="nb-NO" sz="1400" b="0" dirty="0" err="1"/>
              <a:t>work</a:t>
            </a:r>
            <a:r>
              <a:rPr lang="nb-NO" sz="1400" b="0" dirty="0"/>
              <a:t> and </a:t>
            </a:r>
            <a:r>
              <a:rPr lang="nb-NO" sz="1400" b="0" dirty="0" err="1"/>
              <a:t>what</a:t>
            </a:r>
            <a:r>
              <a:rPr lang="nb-NO" sz="1400" b="0" dirty="0"/>
              <a:t> </a:t>
            </a:r>
            <a:r>
              <a:rPr lang="nb-NO" sz="1400" b="0" dirty="0" err="1"/>
              <a:t>they</a:t>
            </a:r>
            <a:r>
              <a:rPr lang="nb-NO" sz="1400" b="0" dirty="0"/>
              <a:t> do </a:t>
            </a:r>
            <a:r>
              <a:rPr lang="nb-NO" sz="1400" b="0" dirty="0" err="1"/>
              <a:t>with</a:t>
            </a:r>
            <a:r>
              <a:rPr lang="nb-NO" sz="1400" b="0" dirty="0"/>
              <a:t> it. </a:t>
            </a:r>
            <a:r>
              <a:rPr lang="nb-NO" sz="1400" b="0" i="1" dirty="0"/>
              <a:t>Assessment and Evaluation in </a:t>
            </a:r>
            <a:r>
              <a:rPr lang="nb-NO" sz="1400" b="0" i="1" dirty="0" err="1"/>
              <a:t>Higher</a:t>
            </a:r>
            <a:r>
              <a:rPr lang="nb-NO" sz="1400" b="0" i="1" dirty="0"/>
              <a:t> </a:t>
            </a:r>
            <a:r>
              <a:rPr lang="nb-NO" sz="1400" b="0" i="1" dirty="0" err="1"/>
              <a:t>Education</a:t>
            </a:r>
            <a:r>
              <a:rPr lang="nb-NO" sz="1400" b="0" i="1" dirty="0"/>
              <a:t>, </a:t>
            </a:r>
            <a:r>
              <a:rPr lang="nb-NO" sz="1400" b="0" dirty="0"/>
              <a:t>DOI: 10.1080/02602938.2016.1142500.</a:t>
            </a:r>
          </a:p>
          <a:p>
            <a:r>
              <a:rPr lang="nb-NO" sz="1400" b="0" dirty="0" err="1"/>
              <a:t>Zhu,W</a:t>
            </a:r>
            <a:r>
              <a:rPr lang="nb-NO" sz="1400" b="0" dirty="0"/>
              <a:t>. (2004) </a:t>
            </a:r>
            <a:r>
              <a:rPr lang="nb-NO" sz="1400" b="0" dirty="0" err="1"/>
              <a:t>Faculty</a:t>
            </a:r>
            <a:r>
              <a:rPr lang="nb-NO" sz="1400" b="0" dirty="0"/>
              <a:t> </a:t>
            </a:r>
            <a:r>
              <a:rPr lang="nb-NO" sz="1400" b="0" dirty="0" err="1"/>
              <a:t>Views</a:t>
            </a:r>
            <a:r>
              <a:rPr lang="nb-NO" sz="1400" b="0" dirty="0"/>
              <a:t> </a:t>
            </a:r>
            <a:r>
              <a:rPr lang="nb-NO" sz="1400" b="0" dirty="0" err="1"/>
              <a:t>on</a:t>
            </a:r>
            <a:r>
              <a:rPr lang="nb-NO" sz="1400" b="0" dirty="0"/>
              <a:t> </a:t>
            </a:r>
            <a:r>
              <a:rPr lang="nb-NO" sz="1400" b="0" dirty="0" err="1"/>
              <a:t>the</a:t>
            </a:r>
            <a:r>
              <a:rPr lang="nb-NO" sz="1400" b="0" dirty="0"/>
              <a:t> </a:t>
            </a:r>
            <a:r>
              <a:rPr lang="nb-NO" sz="1400" b="0" dirty="0" err="1"/>
              <a:t>importance</a:t>
            </a:r>
            <a:r>
              <a:rPr lang="nb-NO" sz="1400" b="0" dirty="0"/>
              <a:t> </a:t>
            </a:r>
            <a:r>
              <a:rPr lang="nb-NO" sz="1400" b="0" dirty="0" err="1"/>
              <a:t>of</a:t>
            </a:r>
            <a:r>
              <a:rPr lang="nb-NO" sz="1400" b="0" dirty="0"/>
              <a:t> </a:t>
            </a:r>
            <a:r>
              <a:rPr lang="nb-NO" sz="1400" b="0" dirty="0" err="1"/>
              <a:t>writing</a:t>
            </a:r>
            <a:r>
              <a:rPr lang="nb-NO" sz="1400" b="0" dirty="0"/>
              <a:t>, </a:t>
            </a:r>
            <a:r>
              <a:rPr lang="nb-NO" sz="1400" b="0" dirty="0" err="1"/>
              <a:t>the</a:t>
            </a:r>
            <a:r>
              <a:rPr lang="nb-NO" sz="1400" b="0" dirty="0"/>
              <a:t> nature </a:t>
            </a:r>
            <a:r>
              <a:rPr lang="nb-NO" sz="1400" b="0" dirty="0" err="1"/>
              <a:t>of</a:t>
            </a:r>
            <a:r>
              <a:rPr lang="nb-NO" sz="1400" b="0" dirty="0"/>
              <a:t> </a:t>
            </a:r>
            <a:r>
              <a:rPr lang="nb-NO" sz="1400" b="0" dirty="0" err="1"/>
              <a:t>academic</a:t>
            </a:r>
            <a:r>
              <a:rPr lang="nb-NO" sz="1400" b="0" dirty="0"/>
              <a:t> </a:t>
            </a:r>
            <a:r>
              <a:rPr lang="nb-NO" sz="1400" b="0" dirty="0" err="1"/>
              <a:t>writing</a:t>
            </a:r>
            <a:r>
              <a:rPr lang="nb-NO" sz="1400" b="0" dirty="0"/>
              <a:t>, and </a:t>
            </a:r>
            <a:r>
              <a:rPr lang="nb-NO" sz="1400" b="0" dirty="0" err="1"/>
              <a:t>teaching</a:t>
            </a:r>
            <a:r>
              <a:rPr lang="nb-NO" sz="1400" b="0" dirty="0"/>
              <a:t> and </a:t>
            </a:r>
            <a:r>
              <a:rPr lang="nb-NO" sz="1400" b="0" dirty="0" err="1"/>
              <a:t>responding</a:t>
            </a:r>
            <a:r>
              <a:rPr lang="nb-NO" sz="1400" b="0" dirty="0"/>
              <a:t> to </a:t>
            </a:r>
            <a:r>
              <a:rPr lang="nb-NO" sz="1400" b="0" dirty="0" err="1"/>
              <a:t>writing</a:t>
            </a:r>
            <a:r>
              <a:rPr lang="nb-NO" sz="1400" b="0" dirty="0"/>
              <a:t> in </a:t>
            </a:r>
            <a:r>
              <a:rPr lang="nb-NO" sz="1400" b="0" dirty="0" err="1"/>
              <a:t>the</a:t>
            </a:r>
            <a:r>
              <a:rPr lang="nb-NO" sz="1400" b="0" dirty="0"/>
              <a:t> </a:t>
            </a:r>
            <a:r>
              <a:rPr lang="nb-NO" sz="1400" b="0" dirty="0" err="1"/>
              <a:t>disciplines</a:t>
            </a:r>
            <a:r>
              <a:rPr lang="nb-NO" sz="1400" b="0" dirty="0"/>
              <a:t>. </a:t>
            </a:r>
            <a:r>
              <a:rPr lang="nb-NO" sz="1400" b="0" i="1" dirty="0"/>
              <a:t>Journal </a:t>
            </a:r>
            <a:r>
              <a:rPr lang="nb-NO" sz="1400" b="0" i="1" dirty="0" err="1"/>
              <a:t>of</a:t>
            </a:r>
            <a:r>
              <a:rPr lang="nb-NO" sz="1400" b="0" i="1" dirty="0"/>
              <a:t> Second Language </a:t>
            </a:r>
            <a:r>
              <a:rPr lang="nb-NO" sz="1400" b="0" i="1" dirty="0" err="1"/>
              <a:t>Writing</a:t>
            </a:r>
            <a:r>
              <a:rPr lang="nb-NO" sz="1400" b="0" i="1" dirty="0"/>
              <a:t> </a:t>
            </a:r>
            <a:r>
              <a:rPr lang="nb-NO" sz="1400" b="0" dirty="0"/>
              <a:t>13(2004)29-48</a:t>
            </a:r>
          </a:p>
          <a:p>
            <a:r>
              <a:rPr lang="nb-NO" sz="1400" b="0" dirty="0"/>
              <a:t>Berge, K. L, Evensen, L.S, Vagle, W,  Hertzberg, F. (2005). Ungdommers skrivekompetanse: Norsksensuren som kvalitetsvurdering (bind2, s 387 – 393).</a:t>
            </a:r>
          </a:p>
          <a:p>
            <a:endParaRPr lang="nb-NO" sz="1400" b="0" dirty="0"/>
          </a:p>
          <a:p>
            <a:r>
              <a:rPr lang="nb-NO" sz="1800" dirty="0" err="1"/>
              <a:t>Please</a:t>
            </a:r>
            <a:r>
              <a:rPr lang="nb-NO" sz="1800" dirty="0"/>
              <a:t> </a:t>
            </a:r>
            <a:r>
              <a:rPr lang="nb-NO" sz="1800" dirty="0" err="1"/>
              <a:t>contact</a:t>
            </a:r>
            <a:r>
              <a:rPr lang="nb-NO" sz="1800" dirty="0"/>
              <a:t> </a:t>
            </a:r>
            <a:r>
              <a:rPr lang="nb-NO" sz="1800" dirty="0" err="1"/>
              <a:t>me</a:t>
            </a:r>
            <a:r>
              <a:rPr lang="nb-NO" sz="1800" dirty="0"/>
              <a:t> for questions and </a:t>
            </a:r>
            <a:r>
              <a:rPr lang="nb-NO" sz="1800" dirty="0" err="1"/>
              <a:t>comments</a:t>
            </a:r>
            <a:r>
              <a:rPr lang="nb-NO" sz="1800" dirty="0"/>
              <a:t>:  gunvor.s.almlie@uia.no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5B152-6BE5-40DA-B232-F373BBC2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5437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74C7F-2BAC-4807-A090-738F67CF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Objective</a:t>
            </a:r>
            <a:r>
              <a:rPr lang="nb-NO" sz="3200" dirty="0"/>
              <a:t> </a:t>
            </a:r>
            <a:r>
              <a:rPr lang="nb-NO" sz="3200" dirty="0" err="1"/>
              <a:t>of</a:t>
            </a:r>
            <a:r>
              <a:rPr lang="nb-NO" sz="3200" dirty="0"/>
              <a:t> </a:t>
            </a:r>
            <a:r>
              <a:rPr lang="nb-NO" sz="3200" dirty="0" err="1"/>
              <a:t>the</a:t>
            </a:r>
            <a:r>
              <a:rPr lang="nb-NO" sz="3200" dirty="0"/>
              <a:t> </a:t>
            </a:r>
            <a:r>
              <a:rPr lang="nb-NO" sz="3200" dirty="0" err="1"/>
              <a:t>Study</a:t>
            </a:r>
            <a:endParaRPr lang="nb-NO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EABBC-25B6-4575-A29D-EDD92C41D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/>
              <a:t>Academic</a:t>
            </a:r>
            <a:r>
              <a:rPr lang="nb-NO" sz="2400" dirty="0"/>
              <a:t> </a:t>
            </a:r>
            <a:r>
              <a:rPr lang="nb-NO" sz="2400" dirty="0" err="1"/>
              <a:t>writing</a:t>
            </a:r>
            <a:r>
              <a:rPr lang="nb-NO" sz="2400" dirty="0"/>
              <a:t> in </a:t>
            </a:r>
            <a:r>
              <a:rPr lang="nb-NO" sz="2400" dirty="0" err="1"/>
              <a:t>the</a:t>
            </a:r>
            <a:r>
              <a:rPr lang="nb-NO" sz="2400" dirty="0"/>
              <a:t> </a:t>
            </a:r>
            <a:r>
              <a:rPr lang="nb-NO" sz="2400" dirty="0" err="1"/>
              <a:t>professional</a:t>
            </a:r>
            <a:r>
              <a:rPr lang="nb-NO" sz="2400" dirty="0"/>
              <a:t> studies: How to </a:t>
            </a:r>
            <a:r>
              <a:rPr lang="nb-NO" sz="2400" dirty="0" err="1"/>
              <a:t>better</a:t>
            </a:r>
            <a:r>
              <a:rPr lang="nb-NO" sz="2400" dirty="0"/>
              <a:t> </a:t>
            </a:r>
            <a:r>
              <a:rPr lang="nb-NO" sz="2400" dirty="0" err="1"/>
              <a:t>prepare</a:t>
            </a:r>
            <a:r>
              <a:rPr lang="nb-NO" sz="2400" dirty="0"/>
              <a:t> students for </a:t>
            </a:r>
            <a:r>
              <a:rPr lang="nb-NO" sz="2400" dirty="0" err="1"/>
              <a:t>academic</a:t>
            </a:r>
            <a:r>
              <a:rPr lang="nb-NO" sz="2400" dirty="0"/>
              <a:t> </a:t>
            </a:r>
            <a:r>
              <a:rPr lang="nb-NO" sz="2400" dirty="0" err="1"/>
              <a:t>writing</a:t>
            </a:r>
            <a:r>
              <a:rPr lang="nb-NO" sz="2400" dirty="0"/>
              <a:t> </a:t>
            </a:r>
          </a:p>
          <a:p>
            <a:pPr marL="0" indent="0">
              <a:buNone/>
            </a:pPr>
            <a:endParaRPr lang="nb-NO" dirty="0"/>
          </a:p>
          <a:p>
            <a:pPr lvl="1"/>
            <a:r>
              <a:rPr lang="nb-NO" dirty="0"/>
              <a:t>Students’ </a:t>
            </a:r>
            <a:r>
              <a:rPr lang="nb-NO" dirty="0" err="1"/>
              <a:t>perception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course</a:t>
            </a:r>
            <a:r>
              <a:rPr lang="nb-NO" dirty="0"/>
              <a:t> design and </a:t>
            </a:r>
            <a:r>
              <a:rPr lang="nb-NO" dirty="0" err="1"/>
              <a:t>supervision</a:t>
            </a:r>
            <a:r>
              <a:rPr lang="nb-NO" dirty="0"/>
              <a:t> in </a:t>
            </a:r>
            <a:r>
              <a:rPr lang="nb-NO" dirty="0" err="1"/>
              <a:t>academic</a:t>
            </a:r>
            <a:r>
              <a:rPr lang="nb-NO" dirty="0"/>
              <a:t> </a:t>
            </a:r>
            <a:r>
              <a:rPr lang="nb-NO" dirty="0" err="1"/>
              <a:t>writing</a:t>
            </a:r>
            <a:endParaRPr lang="nb-NO" dirty="0"/>
          </a:p>
          <a:p>
            <a:pPr marL="457200" lvl="1" indent="0">
              <a:buNone/>
            </a:pPr>
            <a:endParaRPr lang="nb-NO" dirty="0"/>
          </a:p>
          <a:p>
            <a:pPr lvl="1"/>
            <a:r>
              <a:rPr lang="nb-NO" dirty="0" err="1"/>
              <a:t>Improving</a:t>
            </a:r>
            <a:r>
              <a:rPr lang="nb-NO" dirty="0"/>
              <a:t> </a:t>
            </a:r>
            <a:r>
              <a:rPr lang="nb-NO" dirty="0" err="1"/>
              <a:t>course</a:t>
            </a:r>
            <a:r>
              <a:rPr lang="nb-NO" dirty="0"/>
              <a:t> design </a:t>
            </a:r>
            <a:r>
              <a:rPr lang="nb-NO" dirty="0" err="1" smtClean="0"/>
              <a:t>accordingly</a:t>
            </a:r>
            <a:endParaRPr lang="nb-NO" dirty="0"/>
          </a:p>
          <a:p>
            <a:pPr marL="457200" lvl="1" indent="0">
              <a:buNone/>
            </a:pPr>
            <a:endParaRPr lang="nb-NO" dirty="0"/>
          </a:p>
          <a:p>
            <a:pPr lvl="1"/>
            <a:r>
              <a:rPr lang="nb-NO" dirty="0" err="1"/>
              <a:t>Contributions</a:t>
            </a:r>
            <a:r>
              <a:rPr lang="nb-NO" dirty="0"/>
              <a:t> to </a:t>
            </a:r>
            <a:r>
              <a:rPr lang="nb-NO" dirty="0" err="1"/>
              <a:t>the</a:t>
            </a:r>
            <a:r>
              <a:rPr lang="nb-NO" dirty="0"/>
              <a:t> general </a:t>
            </a:r>
            <a:r>
              <a:rPr lang="nb-NO" dirty="0" err="1"/>
              <a:t>discourse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academic</a:t>
            </a:r>
            <a:r>
              <a:rPr lang="nb-NO" dirty="0"/>
              <a:t> </a:t>
            </a:r>
            <a:r>
              <a:rPr lang="nb-NO" dirty="0" err="1"/>
              <a:t>writing</a:t>
            </a:r>
            <a:r>
              <a:rPr lang="nb-NO" dirty="0"/>
              <a:t> at </a:t>
            </a:r>
            <a:r>
              <a:rPr lang="nb-NO" dirty="0" err="1"/>
              <a:t>university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  <a:p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4E4A78-6223-40AB-AB15-590C68B8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2101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6F97-0831-4D4D-AECE-BC58A23B5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Course </a:t>
            </a:r>
            <a:r>
              <a:rPr lang="nb-NO" sz="3200" dirty="0" err="1"/>
              <a:t>Description</a:t>
            </a:r>
            <a:r>
              <a:rPr lang="nb-NO" sz="32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45D3F-FEAC-44D7-8712-09EEC765F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400" b="0" dirty="0"/>
              <a:t>Integrated in </a:t>
            </a:r>
            <a:r>
              <a:rPr lang="nb-NO" sz="2400" b="0" dirty="0" err="1"/>
              <a:t>Introductory</a:t>
            </a:r>
            <a:r>
              <a:rPr lang="nb-NO" sz="2400" b="0" dirty="0"/>
              <a:t> Course for Engineering 5 </a:t>
            </a:r>
            <a:r>
              <a:rPr lang="nb-NO" sz="2400" b="0" dirty="0" err="1"/>
              <a:t>sp</a:t>
            </a:r>
            <a:endParaRPr lang="nb-NO" sz="2400" b="0" dirty="0"/>
          </a:p>
          <a:p>
            <a:pPr marL="0" indent="0">
              <a:buNone/>
            </a:pPr>
            <a:endParaRPr lang="nb-NO" sz="2400" b="0" dirty="0"/>
          </a:p>
          <a:p>
            <a:r>
              <a:rPr lang="nb-NO" sz="2400" b="0" dirty="0" err="1"/>
              <a:t>Lectures</a:t>
            </a:r>
            <a:r>
              <a:rPr lang="nb-NO" sz="2400" b="0" dirty="0"/>
              <a:t> over </a:t>
            </a:r>
            <a:r>
              <a:rPr lang="nb-NO" sz="2400" b="0" dirty="0" err="1"/>
              <a:t>three</a:t>
            </a:r>
            <a:r>
              <a:rPr lang="nb-NO" sz="2400" b="0" dirty="0"/>
              <a:t> </a:t>
            </a:r>
            <a:r>
              <a:rPr lang="nb-NO" sz="2400" b="0" dirty="0" err="1"/>
              <a:t>weeks</a:t>
            </a:r>
            <a:r>
              <a:rPr lang="nb-NO" sz="2400" b="0" dirty="0"/>
              <a:t> </a:t>
            </a:r>
            <a:r>
              <a:rPr lang="nb-NO" sz="2400" b="0" dirty="0" smtClean="0"/>
              <a:t>(4 </a:t>
            </a:r>
            <a:r>
              <a:rPr lang="nb-NO" sz="2400" b="0" dirty="0" err="1"/>
              <a:t>lessons</a:t>
            </a:r>
            <a:r>
              <a:rPr lang="nb-NO" sz="2400" b="0" dirty="0"/>
              <a:t> </a:t>
            </a:r>
            <a:r>
              <a:rPr lang="nb-NO" sz="2400" b="0" dirty="0" err="1"/>
              <a:t>of</a:t>
            </a:r>
            <a:r>
              <a:rPr lang="nb-NO" sz="2400" b="0" dirty="0"/>
              <a:t> total 44)</a:t>
            </a:r>
          </a:p>
          <a:p>
            <a:pPr marL="0" indent="0">
              <a:buNone/>
            </a:pPr>
            <a:endParaRPr lang="nb-NO" sz="2400" b="0" dirty="0"/>
          </a:p>
          <a:p>
            <a:r>
              <a:rPr lang="nb-NO" sz="2400" b="0" dirty="0"/>
              <a:t>Library staff </a:t>
            </a:r>
            <a:r>
              <a:rPr lang="nb-NO" sz="2400" b="0" dirty="0" err="1"/>
              <a:t>lectured</a:t>
            </a:r>
            <a:r>
              <a:rPr lang="nb-NO" sz="2400" b="0" dirty="0"/>
              <a:t> </a:t>
            </a:r>
            <a:r>
              <a:rPr lang="nb-NO" sz="2400" b="0" dirty="0" err="1"/>
              <a:t>on</a:t>
            </a:r>
            <a:r>
              <a:rPr lang="nb-NO" sz="2400" b="0" dirty="0"/>
              <a:t> </a:t>
            </a:r>
            <a:r>
              <a:rPr lang="nb-NO" sz="2400" b="0" dirty="0" err="1"/>
              <a:t>sources</a:t>
            </a:r>
            <a:r>
              <a:rPr lang="nb-NO" sz="2400" b="0" dirty="0"/>
              <a:t> and </a:t>
            </a:r>
            <a:r>
              <a:rPr lang="nb-NO" sz="2400" b="0" dirty="0" err="1"/>
              <a:t>referencing</a:t>
            </a:r>
            <a:r>
              <a:rPr lang="nb-NO" sz="2400" b="0" dirty="0"/>
              <a:t> style (2 </a:t>
            </a:r>
            <a:r>
              <a:rPr lang="nb-NO" sz="2400" b="0" dirty="0" err="1"/>
              <a:t>lessons</a:t>
            </a:r>
            <a:r>
              <a:rPr lang="nb-NO" sz="2400" b="0" dirty="0"/>
              <a:t>)</a:t>
            </a:r>
          </a:p>
          <a:p>
            <a:endParaRPr lang="nb-NO" sz="2400" b="0" dirty="0"/>
          </a:p>
          <a:p>
            <a:r>
              <a:rPr lang="nb-NO" sz="2400" b="0" dirty="0" err="1"/>
              <a:t>Supervision</a:t>
            </a:r>
            <a:r>
              <a:rPr lang="nb-NO" sz="2400" b="0" dirty="0"/>
              <a:t> 2 </a:t>
            </a:r>
            <a:r>
              <a:rPr lang="nb-NO" sz="2400" b="0" dirty="0" err="1"/>
              <a:t>lessons</a:t>
            </a:r>
            <a:r>
              <a:rPr lang="nb-NO" sz="2400" b="0" dirty="0"/>
              <a:t> a </a:t>
            </a:r>
            <a:r>
              <a:rPr lang="nb-NO" sz="2400" b="0" dirty="0" err="1"/>
              <a:t>week</a:t>
            </a:r>
            <a:r>
              <a:rPr lang="nb-NO" sz="2400" b="0" dirty="0"/>
              <a:t> during semester</a:t>
            </a:r>
          </a:p>
          <a:p>
            <a:pPr marL="0" indent="0">
              <a:buNone/>
            </a:pPr>
            <a:endParaRPr lang="nb-NO" sz="2400" b="0" dirty="0"/>
          </a:p>
          <a:p>
            <a:r>
              <a:rPr lang="nb-NO" sz="2400" b="0" dirty="0"/>
              <a:t>The </a:t>
            </a:r>
            <a:r>
              <a:rPr lang="nb-NO" sz="2400" b="0" dirty="0" err="1"/>
              <a:t>use</a:t>
            </a:r>
            <a:r>
              <a:rPr lang="nb-NO" sz="2400" b="0" dirty="0"/>
              <a:t> </a:t>
            </a:r>
            <a:r>
              <a:rPr lang="nb-NO" sz="2400" b="0" dirty="0" err="1"/>
              <a:t>of</a:t>
            </a:r>
            <a:r>
              <a:rPr lang="nb-NO" sz="2400" b="0" dirty="0"/>
              <a:t> </a:t>
            </a:r>
            <a:r>
              <a:rPr lang="nb-NO" sz="2400" b="0" dirty="0" err="1"/>
              <a:t>the</a:t>
            </a:r>
            <a:r>
              <a:rPr lang="nb-NO" sz="2400" b="0" dirty="0"/>
              <a:t> </a:t>
            </a:r>
            <a:r>
              <a:rPr lang="nb-NO" sz="2400" b="0" dirty="0" err="1"/>
              <a:t>library’s</a:t>
            </a:r>
            <a:r>
              <a:rPr lang="nb-NO" sz="2400" b="0" dirty="0"/>
              <a:t> </a:t>
            </a:r>
            <a:r>
              <a:rPr lang="nb-NO" sz="2400" b="0" dirty="0" err="1"/>
              <a:t>writing</a:t>
            </a:r>
            <a:r>
              <a:rPr lang="nb-NO" sz="2400" b="0" dirty="0"/>
              <a:t> </a:t>
            </a:r>
            <a:r>
              <a:rPr lang="nb-NO" sz="2400" b="0" dirty="0" err="1"/>
              <a:t>shed</a:t>
            </a:r>
            <a:r>
              <a:rPr lang="nb-NO" sz="2400" b="0" dirty="0"/>
              <a:t> ‘skrivestua’ for </a:t>
            </a:r>
            <a:r>
              <a:rPr lang="nb-NO" sz="2400" b="0" dirty="0" err="1"/>
              <a:t>supervision</a:t>
            </a:r>
            <a:endParaRPr lang="nb-NO" sz="2400" b="0" dirty="0"/>
          </a:p>
          <a:p>
            <a:r>
              <a:rPr lang="nb-NO" sz="2400" b="0" dirty="0" err="1"/>
              <a:t>Discipline</a:t>
            </a:r>
            <a:r>
              <a:rPr lang="nb-NO" sz="2400" b="0" dirty="0"/>
              <a:t>- and </a:t>
            </a:r>
            <a:r>
              <a:rPr lang="nb-NO" sz="2400" b="0" dirty="0" err="1"/>
              <a:t>task-related</a:t>
            </a:r>
            <a:r>
              <a:rPr lang="nb-NO" sz="2400" b="0" dirty="0"/>
              <a:t> </a:t>
            </a:r>
            <a:r>
              <a:rPr lang="nb-NO" sz="2400" b="0" dirty="0" err="1"/>
              <a:t>instruction</a:t>
            </a:r>
            <a:endParaRPr lang="nb-NO" sz="2400" b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A880C-713F-4F34-9D20-ABFF659B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671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03708-7ACA-4FEE-905D-26C8C432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38AB9-4B3E-41C0-B48A-6AD734DA6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2" y="1603169"/>
            <a:ext cx="10392507" cy="45737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0" dirty="0"/>
          </a:p>
          <a:p>
            <a:r>
              <a:rPr lang="en-US" sz="2400" b="0" dirty="0"/>
              <a:t>Survey</a:t>
            </a:r>
          </a:p>
          <a:p>
            <a:pPr lvl="1"/>
            <a:r>
              <a:rPr lang="en-US" sz="2000" dirty="0"/>
              <a:t>Some items borrowed from Monash University (Dawson et al, 2018)</a:t>
            </a:r>
          </a:p>
          <a:p>
            <a:pPr marL="457200" lvl="1" indent="0">
              <a:buNone/>
            </a:pPr>
            <a:endParaRPr lang="en-US" sz="2000" b="0" dirty="0"/>
          </a:p>
          <a:p>
            <a:r>
              <a:rPr lang="en-US" sz="2400" b="0" dirty="0"/>
              <a:t>Autumn 2018</a:t>
            </a:r>
          </a:p>
          <a:p>
            <a:r>
              <a:rPr lang="en-US" sz="2400" b="0" dirty="0"/>
              <a:t>Distributed online</a:t>
            </a:r>
          </a:p>
          <a:p>
            <a:endParaRPr lang="en-US" sz="2400" b="0" dirty="0"/>
          </a:p>
          <a:p>
            <a:r>
              <a:rPr lang="en-US" sz="2400" b="0" dirty="0"/>
              <a:t>Maximum response rate 41% </a:t>
            </a:r>
          </a:p>
          <a:p>
            <a:r>
              <a:rPr lang="en-US" sz="2400" b="0" dirty="0"/>
              <a:t>Minimum response rate 26%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9C840-1FF0-4C73-B1C9-4C87244C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8617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019E7-B19E-4133-8325-C44396CD9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Overview</a:t>
            </a:r>
            <a:r>
              <a:rPr lang="nb-NO" sz="3200" dirty="0"/>
              <a:t> </a:t>
            </a:r>
            <a:r>
              <a:rPr lang="nb-NO" sz="3200" dirty="0" err="1"/>
              <a:t>of</a:t>
            </a:r>
            <a:r>
              <a:rPr lang="nb-NO" sz="3200" dirty="0"/>
              <a:t> </a:t>
            </a:r>
            <a:r>
              <a:rPr lang="nb-NO" sz="3200" dirty="0" err="1"/>
              <a:t>Reported</a:t>
            </a:r>
            <a:r>
              <a:rPr lang="nb-NO" sz="3200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4CC7-6533-437A-9CDE-D53EE49DD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Data </a:t>
            </a:r>
            <a:r>
              <a:rPr lang="nb-NO" sz="2400" dirty="0" err="1"/>
              <a:t>findings</a:t>
            </a:r>
            <a:r>
              <a:rPr lang="nb-NO" sz="2400" dirty="0"/>
              <a:t> </a:t>
            </a:r>
            <a:r>
              <a:rPr lang="nb-NO" sz="2400" dirty="0" err="1"/>
              <a:t>are</a:t>
            </a:r>
            <a:r>
              <a:rPr lang="nb-NO" sz="2400" dirty="0"/>
              <a:t> </a:t>
            </a:r>
            <a:r>
              <a:rPr lang="nb-NO" sz="2400" dirty="0" err="1"/>
              <a:t>grouped</a:t>
            </a:r>
            <a:r>
              <a:rPr lang="nb-NO" sz="2400" dirty="0"/>
              <a:t> </a:t>
            </a:r>
            <a:r>
              <a:rPr lang="nb-NO" sz="2400" dirty="0" err="1"/>
              <a:t>into</a:t>
            </a:r>
            <a:r>
              <a:rPr lang="nb-NO" sz="2400" dirty="0"/>
              <a:t> </a:t>
            </a:r>
            <a:r>
              <a:rPr lang="nb-NO" sz="2400" dirty="0" err="1"/>
              <a:t>three</a:t>
            </a:r>
            <a:r>
              <a:rPr lang="nb-NO" sz="2400" dirty="0"/>
              <a:t> </a:t>
            </a:r>
            <a:r>
              <a:rPr lang="nb-NO" sz="2400" dirty="0" err="1"/>
              <a:t>categories</a:t>
            </a:r>
            <a:endParaRPr lang="nb-NO" sz="2400" dirty="0"/>
          </a:p>
          <a:p>
            <a:pPr marL="0" indent="0">
              <a:buNone/>
            </a:pPr>
            <a:endParaRPr lang="nb-NO" dirty="0"/>
          </a:p>
          <a:p>
            <a:pPr marL="914400" lvl="1" indent="-457200">
              <a:buFont typeface="+mj-lt"/>
              <a:buAutoNum type="arabicPeriod"/>
            </a:pPr>
            <a:r>
              <a:rPr lang="nb-NO" dirty="0"/>
              <a:t>Students’ </a:t>
            </a:r>
            <a:r>
              <a:rPr lang="nb-NO" dirty="0" err="1"/>
              <a:t>perception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lectures</a:t>
            </a:r>
            <a:endParaRPr lang="nb-NO" dirty="0"/>
          </a:p>
          <a:p>
            <a:pPr marL="914400" lvl="1" indent="-457200">
              <a:buFont typeface="+mj-lt"/>
              <a:buAutoNum type="arabicPeriod"/>
            </a:pPr>
            <a:r>
              <a:rPr lang="nb-NO" dirty="0" err="1"/>
              <a:t>Supervision</a:t>
            </a:r>
            <a:r>
              <a:rPr lang="nb-NO" dirty="0"/>
              <a:t> and feedback </a:t>
            </a:r>
          </a:p>
          <a:p>
            <a:pPr marL="914400" lvl="1" indent="-457200">
              <a:buFont typeface="+mj-lt"/>
              <a:buAutoNum type="arabicPeriod"/>
            </a:pPr>
            <a:r>
              <a:rPr lang="nb-NO" dirty="0"/>
              <a:t>Students’ </a:t>
            </a:r>
            <a:r>
              <a:rPr lang="nb-NO" dirty="0" err="1"/>
              <a:t>perceived</a:t>
            </a:r>
            <a:r>
              <a:rPr lang="nb-NO" dirty="0"/>
              <a:t> </a:t>
            </a:r>
            <a:r>
              <a:rPr lang="nb-NO" dirty="0" err="1"/>
              <a:t>challenges</a:t>
            </a:r>
            <a:r>
              <a:rPr lang="nb-NO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4D5FC-4D7E-4670-8FB8-C39DD2993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5203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27BE-AE32-4C49-A5A3-06F91EA47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Students’ </a:t>
            </a:r>
            <a:r>
              <a:rPr lang="nb-NO" sz="3200" dirty="0" err="1"/>
              <a:t>Perception</a:t>
            </a:r>
            <a:r>
              <a:rPr lang="nb-NO" sz="3200" dirty="0"/>
              <a:t> </a:t>
            </a:r>
            <a:r>
              <a:rPr lang="nb-NO" sz="3200" dirty="0" err="1"/>
              <a:t>of</a:t>
            </a:r>
            <a:r>
              <a:rPr lang="nb-NO" sz="3200" dirty="0"/>
              <a:t> </a:t>
            </a:r>
            <a:r>
              <a:rPr lang="nb-NO" sz="3200" dirty="0" err="1"/>
              <a:t>Lectures</a:t>
            </a:r>
            <a:r>
              <a:rPr lang="nb-NO" sz="32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C50F1-D069-471E-B746-16FDD64BB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b="0" dirty="0"/>
              <a:t>78% </a:t>
            </a:r>
            <a:r>
              <a:rPr lang="nb-NO" sz="2400" b="0" dirty="0" err="1"/>
              <a:t>find</a:t>
            </a:r>
            <a:r>
              <a:rPr lang="nb-NO" sz="2400" b="0" dirty="0"/>
              <a:t> </a:t>
            </a:r>
            <a:r>
              <a:rPr lang="nb-NO" sz="2400" b="0" dirty="0" err="1"/>
              <a:t>lectures</a:t>
            </a:r>
            <a:r>
              <a:rPr lang="nb-NO" sz="2400" b="0" dirty="0"/>
              <a:t> in </a:t>
            </a:r>
            <a:r>
              <a:rPr lang="nb-NO" sz="2400" b="0" dirty="0" err="1"/>
              <a:t>academic</a:t>
            </a:r>
            <a:r>
              <a:rPr lang="nb-NO" sz="2400" b="0" dirty="0"/>
              <a:t> </a:t>
            </a:r>
            <a:r>
              <a:rPr lang="nb-NO" sz="2400" b="0" dirty="0" err="1"/>
              <a:t>writing</a:t>
            </a:r>
            <a:r>
              <a:rPr lang="nb-NO" sz="2400" b="0" dirty="0"/>
              <a:t> </a:t>
            </a:r>
            <a:r>
              <a:rPr lang="nb-NO" sz="2400" b="0" dirty="0" err="1"/>
              <a:t>useful</a:t>
            </a:r>
            <a:endParaRPr lang="nb-NO" sz="2400" b="0" dirty="0"/>
          </a:p>
          <a:p>
            <a:pPr marL="0" indent="0">
              <a:buNone/>
            </a:pPr>
            <a:endParaRPr lang="nb-NO" sz="2400" b="0" dirty="0"/>
          </a:p>
          <a:p>
            <a:r>
              <a:rPr lang="nb-NO" sz="2400" b="0" dirty="0"/>
              <a:t>88% </a:t>
            </a:r>
            <a:r>
              <a:rPr lang="nb-NO" sz="2400" b="0" dirty="0" err="1"/>
              <a:t>are</a:t>
            </a:r>
            <a:r>
              <a:rPr lang="nb-NO" sz="2400" b="0" dirty="0"/>
              <a:t> </a:t>
            </a:r>
            <a:r>
              <a:rPr lang="nb-NO" sz="2400" b="0" dirty="0" err="1"/>
              <a:t>satisfied</a:t>
            </a:r>
            <a:r>
              <a:rPr lang="nb-NO" sz="2400" b="0" dirty="0"/>
              <a:t> </a:t>
            </a:r>
            <a:r>
              <a:rPr lang="nb-NO" sz="2400" b="0" dirty="0" err="1"/>
              <a:t>with</a:t>
            </a:r>
            <a:r>
              <a:rPr lang="nb-NO" sz="2400" b="0" dirty="0"/>
              <a:t> </a:t>
            </a:r>
            <a:r>
              <a:rPr lang="nb-NO" sz="2400" b="0" dirty="0" err="1"/>
              <a:t>lectures</a:t>
            </a:r>
            <a:r>
              <a:rPr lang="nb-NO" sz="2400" b="0" dirty="0"/>
              <a:t> in </a:t>
            </a:r>
            <a:r>
              <a:rPr lang="nb-NO" sz="2400" b="0" dirty="0" err="1"/>
              <a:t>academic</a:t>
            </a:r>
            <a:r>
              <a:rPr lang="nb-NO" sz="2400" b="0" dirty="0"/>
              <a:t> </a:t>
            </a:r>
            <a:r>
              <a:rPr lang="nb-NO" sz="2400" b="0" dirty="0" err="1"/>
              <a:t>writing</a:t>
            </a:r>
            <a:endParaRPr lang="nb-NO" sz="2400" b="0" dirty="0"/>
          </a:p>
          <a:p>
            <a:endParaRPr lang="nb-NO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25B0E8-1D82-4CDB-BEA8-60677EA56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7894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AB1F6-77D0-477B-8837-0C1E99FC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/>
              <a:t>Supervision</a:t>
            </a:r>
            <a:r>
              <a:rPr lang="nb-NO" sz="3200" dirty="0"/>
              <a:t> and Feedback: </a:t>
            </a:r>
            <a:r>
              <a:rPr lang="nb-NO" sz="3200" dirty="0" err="1"/>
              <a:t>Satisfaction</a:t>
            </a:r>
            <a:endParaRPr lang="nb-NO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1E7E2-022C-4A20-8896-5998B460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BF8CCB-CCEB-4C63-9D92-88D8E24EE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b="0" dirty="0"/>
              <a:t>97% </a:t>
            </a:r>
            <a:r>
              <a:rPr lang="nb-NO" sz="2400" b="0" dirty="0" err="1"/>
              <a:t>are</a:t>
            </a:r>
            <a:r>
              <a:rPr lang="nb-NO" sz="2400" b="0" dirty="0"/>
              <a:t> </a:t>
            </a:r>
            <a:r>
              <a:rPr lang="nb-NO" sz="2400" b="0" dirty="0" err="1"/>
              <a:t>satisfied</a:t>
            </a:r>
            <a:r>
              <a:rPr lang="nb-NO" sz="2400" b="0" dirty="0"/>
              <a:t> </a:t>
            </a:r>
            <a:r>
              <a:rPr lang="nb-NO" sz="2400" b="0" dirty="0" err="1"/>
              <a:t>with</a:t>
            </a:r>
            <a:r>
              <a:rPr lang="nb-NO" sz="2400" b="0" dirty="0"/>
              <a:t> </a:t>
            </a:r>
            <a:r>
              <a:rPr lang="nb-NO" sz="2400" b="0" dirty="0" err="1"/>
              <a:t>supervision</a:t>
            </a:r>
            <a:r>
              <a:rPr lang="nb-NO" sz="2400" b="0" dirty="0"/>
              <a:t> and feedback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5832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7CA1-8E12-47D8-9516-D602A3F5B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 err="1"/>
              <a:t>Supervision</a:t>
            </a:r>
            <a:r>
              <a:rPr lang="nb-NO" sz="3200" dirty="0"/>
              <a:t> and Feedback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73DBDC-81FD-4391-94D9-59464E4AEE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6280" y="1492113"/>
            <a:ext cx="10237519" cy="42555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1F05F-A1FB-414B-9471-8C3AE7BFA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Gunvor Sofia Almlie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0553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UiA - Ly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smal_aase_kompetanse" id="{EE1CA585-96C9-6549-AD62-C1F98B70B7F0}" vid="{B4C9B46E-BCA9-8E4A-BF35-1DCCB59BA24C}"/>
    </a:ext>
  </a:extLst>
</a:theme>
</file>

<file path=ppt/theme/theme2.xml><?xml version="1.0" encoding="utf-8"?>
<a:theme xmlns:a="http://schemas.openxmlformats.org/drawingml/2006/main" name="UiA - mø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smal_aase_kompetanse" id="{EE1CA585-96C9-6549-AD62-C1F98B70B7F0}" vid="{B4C9B46E-BCA9-8E4A-BF35-1DCCB59BA24C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3295</TotalTime>
  <Words>882</Words>
  <Application>Microsoft Office PowerPoint</Application>
  <PresentationFormat>Widescreen</PresentationFormat>
  <Paragraphs>165</Paragraphs>
  <Slides>20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20</vt:i4>
      </vt:variant>
    </vt:vector>
  </HeadingPairs>
  <TitlesOfParts>
    <vt:vector size="25" baseType="lpstr">
      <vt:lpstr>Arial</vt:lpstr>
      <vt:lpstr>Calibri</vt:lpstr>
      <vt:lpstr>Helvetica</vt:lpstr>
      <vt:lpstr>UiA - Lys</vt:lpstr>
      <vt:lpstr>UiA - mørk</vt:lpstr>
      <vt:lpstr>Academic Writing in the Engineering Studies</vt:lpstr>
      <vt:lpstr>Background</vt:lpstr>
      <vt:lpstr>Objective of the Study</vt:lpstr>
      <vt:lpstr>Course Description </vt:lpstr>
      <vt:lpstr>Method</vt:lpstr>
      <vt:lpstr>Overview of Reported Data</vt:lpstr>
      <vt:lpstr>Students’ Perception of Lectures </vt:lpstr>
      <vt:lpstr>Supervision and Feedback: Satisfaction</vt:lpstr>
      <vt:lpstr>Supervision and Feedback </vt:lpstr>
      <vt:lpstr>Supervision and Feedback:   Who provided you with comments on your assignment? </vt:lpstr>
      <vt:lpstr>How do students prefer to receive feedback on assignments?</vt:lpstr>
      <vt:lpstr>PowerPoint-presentasjon</vt:lpstr>
      <vt:lpstr>Comments on supervision and feedback</vt:lpstr>
      <vt:lpstr>Summary: The Role of Feedback and Supervision  </vt:lpstr>
      <vt:lpstr>What do students find difficult in academic writing?</vt:lpstr>
      <vt:lpstr>What do students find difficult in academic writing?</vt:lpstr>
      <vt:lpstr>Summary: Students’ Challenges in Academic Writing  </vt:lpstr>
      <vt:lpstr>Conclusion</vt:lpstr>
      <vt:lpstr>Practical Implications</vt:lpstr>
      <vt:lpstr>Reading List and 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Thomas Eikeland Fiskå</dc:creator>
  <cp:lastModifiedBy>Julie Hoel</cp:lastModifiedBy>
  <cp:revision>18</cp:revision>
  <dcterms:created xsi:type="dcterms:W3CDTF">2019-03-26T09:57:44Z</dcterms:created>
  <dcterms:modified xsi:type="dcterms:W3CDTF">2019-06-14T09:37:33Z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2684840-629b-41cd-9b8c-5e9eea511f17_Enabled">
    <vt:lpwstr>True</vt:lpwstr>
  </property>
  <property fmtid="{D5CDD505-2E9C-101B-9397-08002B2CF9AE}" pid="3" name="MSIP_Label_92684840-629b-41cd-9b8c-5e9eea511f17_SiteId">
    <vt:lpwstr>8482881e-3699-4b3f-b135-cf4800bc1efb</vt:lpwstr>
  </property>
  <property fmtid="{D5CDD505-2E9C-101B-9397-08002B2CF9AE}" pid="4" name="MSIP_Label_92684840-629b-41cd-9b8c-5e9eea511f17_Owner">
    <vt:lpwstr>gunvorsm@uia.no</vt:lpwstr>
  </property>
  <property fmtid="{D5CDD505-2E9C-101B-9397-08002B2CF9AE}" pid="5" name="MSIP_Label_92684840-629b-41cd-9b8c-5e9eea511f17_SetDate">
    <vt:lpwstr>2019-04-11T13:00:18.0650284Z</vt:lpwstr>
  </property>
  <property fmtid="{D5CDD505-2E9C-101B-9397-08002B2CF9AE}" pid="6" name="MSIP_Label_92684840-629b-41cd-9b8c-5e9eea511f17_Name">
    <vt:lpwstr>Internal</vt:lpwstr>
  </property>
  <property fmtid="{D5CDD505-2E9C-101B-9397-08002B2CF9AE}" pid="7" name="MSIP_Label_92684840-629b-41cd-9b8c-5e9eea511f17_Application">
    <vt:lpwstr>Microsoft Azure Information Protection</vt:lpwstr>
  </property>
  <property fmtid="{D5CDD505-2E9C-101B-9397-08002B2CF9AE}" pid="8" name="MSIP_Label_92684840-629b-41cd-9b8c-5e9eea511f17_Extended_MSFT_Method">
    <vt:lpwstr>Automatic</vt:lpwstr>
  </property>
  <property fmtid="{D5CDD505-2E9C-101B-9397-08002B2CF9AE}" pid="9" name="MSIP_Label_b4114459-e220-4ae9-b339-4ebe6008cdd4_Enabled">
    <vt:lpwstr>True</vt:lpwstr>
  </property>
  <property fmtid="{D5CDD505-2E9C-101B-9397-08002B2CF9AE}" pid="10" name="MSIP_Label_b4114459-e220-4ae9-b339-4ebe6008cdd4_SiteId">
    <vt:lpwstr>8482881e-3699-4b3f-b135-cf4800bc1efb</vt:lpwstr>
  </property>
  <property fmtid="{D5CDD505-2E9C-101B-9397-08002B2CF9AE}" pid="11" name="MSIP_Label_b4114459-e220-4ae9-b339-4ebe6008cdd4_Owner">
    <vt:lpwstr>gunvorsm@uia.no</vt:lpwstr>
  </property>
  <property fmtid="{D5CDD505-2E9C-101B-9397-08002B2CF9AE}" pid="12" name="MSIP_Label_b4114459-e220-4ae9-b339-4ebe6008cdd4_SetDate">
    <vt:lpwstr>2019-04-11T13:00:18.0650284Z</vt:lpwstr>
  </property>
  <property fmtid="{D5CDD505-2E9C-101B-9397-08002B2CF9AE}" pid="13" name="MSIP_Label_b4114459-e220-4ae9-b339-4ebe6008cdd4_Name">
    <vt:lpwstr>Normal</vt:lpwstr>
  </property>
  <property fmtid="{D5CDD505-2E9C-101B-9397-08002B2CF9AE}" pid="14" name="MSIP_Label_b4114459-e220-4ae9-b339-4ebe6008cdd4_Application">
    <vt:lpwstr>Microsoft Azure Information Protection</vt:lpwstr>
  </property>
  <property fmtid="{D5CDD505-2E9C-101B-9397-08002B2CF9AE}" pid="15" name="MSIP_Label_b4114459-e220-4ae9-b339-4ebe6008cdd4_Parent">
    <vt:lpwstr>92684840-629b-41cd-9b8c-5e9eea511f17</vt:lpwstr>
  </property>
  <property fmtid="{D5CDD505-2E9C-101B-9397-08002B2CF9AE}" pid="16" name="MSIP_Label_b4114459-e220-4ae9-b339-4ebe6008cdd4_Extended_MSFT_Method">
    <vt:lpwstr>Automatic</vt:lpwstr>
  </property>
  <property fmtid="{D5CDD505-2E9C-101B-9397-08002B2CF9AE}" pid="17" name="Sensitivity">
    <vt:lpwstr>Internal Normal</vt:lpwstr>
  </property>
</Properties>
</file>