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3" r:id="rId5"/>
    <p:sldId id="308" r:id="rId6"/>
    <p:sldId id="296" r:id="rId7"/>
    <p:sldId id="306" r:id="rId8"/>
    <p:sldId id="304" r:id="rId9"/>
    <p:sldId id="309" r:id="rId10"/>
    <p:sldId id="298" r:id="rId11"/>
    <p:sldId id="314" r:id="rId12"/>
    <p:sldId id="310" r:id="rId13"/>
    <p:sldId id="281" r:id="rId14"/>
    <p:sldId id="282" r:id="rId15"/>
    <p:sldId id="315" r:id="rId16"/>
    <p:sldId id="313" r:id="rId17"/>
    <p:sldId id="316" r:id="rId18"/>
    <p:sldId id="311" r:id="rId19"/>
    <p:sldId id="300" r:id="rId20"/>
    <p:sldId id="294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73"/>
            <p14:sldId id="308"/>
            <p14:sldId id="296"/>
            <p14:sldId id="306"/>
            <p14:sldId id="304"/>
            <p14:sldId id="309"/>
            <p14:sldId id="298"/>
            <p14:sldId id="314"/>
            <p14:sldId id="310"/>
            <p14:sldId id="281"/>
            <p14:sldId id="282"/>
            <p14:sldId id="315"/>
            <p14:sldId id="313"/>
            <p14:sldId id="316"/>
            <p14:sldId id="311"/>
            <p14:sldId id="300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Sissel Vedvik Tonning" initials="AT" lastIdx="5" clrIdx="0">
    <p:extLst>
      <p:ext uri="{19B8F6BF-5375-455C-9EA6-DF929625EA0E}">
        <p15:presenceInfo xmlns:p15="http://schemas.microsoft.com/office/powerpoint/2012/main" userId="S::anne.tonning@uib.no::b37022ca-df80-4921-bfa1-b0e23127bb25" providerId="AD"/>
      </p:ext>
    </p:extLst>
  </p:cmAuthor>
  <p:cmAuthor id="2" name="Pål Steiner" initials="PS" lastIdx="2" clrIdx="1">
    <p:extLst>
      <p:ext uri="{19B8F6BF-5375-455C-9EA6-DF929625EA0E}">
        <p15:presenceInfo xmlns:p15="http://schemas.microsoft.com/office/powerpoint/2012/main" userId="S::pal.steiner@uib.no::7036187c-7517-4941-a936-bfad4b2e2317" providerId="AD"/>
      </p:ext>
    </p:extLst>
  </p:cmAuthor>
  <p:cmAuthor id="3" name="Ingunn Rødland" initials="IR" lastIdx="1" clrIdx="2">
    <p:extLst>
      <p:ext uri="{19B8F6BF-5375-455C-9EA6-DF929625EA0E}">
        <p15:presenceInfo xmlns:p15="http://schemas.microsoft.com/office/powerpoint/2012/main" userId="S-1-5-21-802251258-1118581320-926709054-76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968"/>
    <a:srgbClr val="E44E46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65EAA-F808-4F4D-8B59-222B52A3F1CF}" v="56" dt="2019-06-11T07:11:41.911"/>
    <p1510:client id="{04D58AED-B0DF-4EF4-4C07-02AD107D9567}" v="35" dt="2019-06-11T06:28:21.030"/>
    <p1510:client id="{5B7873B2-E0F8-D342-F4B0-D8D3F8BC9D7C}" v="3" dt="2019-06-11T06:29:50.931"/>
    <p1510:client id="{9B165AFE-A4D8-4E8A-B350-3B74AA07B16E}" v="19" dt="2019-06-11T07:00:02.640"/>
    <p1510:client id="{0EDEB602-F940-4243-B4F8-08EBE34CFF63}" v="2" dt="2019-06-10T17:23:20.242"/>
    <p1510:client id="{208F660A-9B11-797B-52C7-1182D33E8435}" v="129" dt="2019-06-11T06:32:01.883"/>
    <p1510:client id="{5E9E150B-7BC5-C3C6-4574-DE23A14AF8F9}" v="44" dt="2019-06-11T06:54:44.942"/>
    <p1510:client id="{C4DCE8A0-2675-37A7-B953-424C16898F51}" v="4" dt="2019-06-11T06:31:36.316"/>
    <p1510:client id="{8854D2C5-EA11-47E5-86DE-C7F801949A34}" v="49" dt="2019-06-11T06:23:57.160"/>
    <p1510:client id="{9388EBD5-423B-A19F-CEB5-99B6A6E8090C}" v="16" dt="2019-06-10T16:55:58.284"/>
    <p1510:client id="{D0EE9266-4C80-4B8F-9E1C-BBBCBE258DBA}" v="4" dt="2019-06-11T07:03:28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8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64AD5-3AB0-4503-921E-925F10D11F31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BD3AE-0926-45DE-856A-3E6D08F83470}">
      <dgm:prSet phldrT="[Text]" custT="1"/>
      <dgm:spPr/>
      <dgm:t>
        <a:bodyPr/>
        <a:lstStyle/>
        <a:p>
          <a:r>
            <a:rPr lang="en-US" sz="1800" err="1">
              <a:latin typeface="Calibri"/>
              <a:cs typeface="Calibri"/>
            </a:rPr>
            <a:t>Universitetsbiblioteket</a:t>
          </a:r>
          <a:endParaRPr lang="en-US" sz="1600">
            <a:latin typeface="Calibri"/>
            <a:cs typeface="Calibri"/>
          </a:endParaRPr>
        </a:p>
      </dgm:t>
    </dgm:pt>
    <dgm:pt modelId="{2AE6EC54-E243-4F64-B932-D6C85B541830}" type="parTrans" cxnId="{252C3D89-D400-4591-AD0F-3D7E5DD5F621}">
      <dgm:prSet/>
      <dgm:spPr/>
      <dgm:t>
        <a:bodyPr/>
        <a:lstStyle/>
        <a:p>
          <a:endParaRPr lang="en-US"/>
        </a:p>
      </dgm:t>
    </dgm:pt>
    <dgm:pt modelId="{8DDFF366-6769-4B58-AF6E-90183F6F6B9B}" type="sibTrans" cxnId="{252C3D89-D400-4591-AD0F-3D7E5DD5F621}">
      <dgm:prSet/>
      <dgm:spPr/>
      <dgm:t>
        <a:bodyPr/>
        <a:lstStyle/>
        <a:p>
          <a:endParaRPr lang="en-US"/>
        </a:p>
      </dgm:t>
    </dgm:pt>
    <dgm:pt modelId="{6B748C31-7958-4E22-A30A-B1D4016720D4}">
      <dgm:prSet phldrT="[Text]" custT="1"/>
      <dgm:spPr/>
      <dgm:t>
        <a:bodyPr/>
        <a:lstStyle/>
        <a:p>
          <a:r>
            <a:rPr lang="en-US" sz="1800" err="1">
              <a:latin typeface="Calibri"/>
              <a:cs typeface="Calibri"/>
            </a:rPr>
            <a:t>Studieadministrativ</a:t>
          </a:r>
          <a:r>
            <a:rPr lang="en-US" sz="1800">
              <a:latin typeface="Calibri"/>
              <a:cs typeface="Calibri"/>
            </a:rPr>
            <a:t> </a:t>
          </a:r>
          <a:r>
            <a:rPr lang="en-US" sz="1800" err="1">
              <a:latin typeface="Calibri"/>
              <a:cs typeface="Calibri"/>
            </a:rPr>
            <a:t>avdeling</a:t>
          </a:r>
          <a:endParaRPr lang="en-US" sz="1800">
            <a:latin typeface="Calibri"/>
            <a:cs typeface="Calibri"/>
          </a:endParaRPr>
        </a:p>
      </dgm:t>
    </dgm:pt>
    <dgm:pt modelId="{1A7E0A25-9A54-490E-A4C2-ED139831B3F1}" type="parTrans" cxnId="{0EAEF972-314A-4DCE-A7B6-0FDD6442A8FB}">
      <dgm:prSet/>
      <dgm:spPr/>
      <dgm:t>
        <a:bodyPr/>
        <a:lstStyle/>
        <a:p>
          <a:endParaRPr lang="en-US"/>
        </a:p>
      </dgm:t>
    </dgm:pt>
    <dgm:pt modelId="{3E0E6E21-D80E-4E10-B7A3-E43FDC0B2D76}" type="sibTrans" cxnId="{0EAEF972-314A-4DCE-A7B6-0FDD6442A8FB}">
      <dgm:prSet/>
      <dgm:spPr/>
      <dgm:t>
        <a:bodyPr/>
        <a:lstStyle/>
        <a:p>
          <a:endParaRPr lang="en-US"/>
        </a:p>
      </dgm:t>
    </dgm:pt>
    <dgm:pt modelId="{905CC164-E208-4589-A9CA-1FD2A4D9DD72}">
      <dgm:prSet phldrT="[Text]" custT="1"/>
      <dgm:spPr/>
      <dgm:t>
        <a:bodyPr/>
        <a:lstStyle/>
        <a:p>
          <a:r>
            <a:rPr lang="nb-NO" sz="1800">
              <a:latin typeface="Calibri"/>
              <a:cs typeface="Arial"/>
            </a:rPr>
            <a:t>Universitetspedagogikk</a:t>
          </a:r>
          <a:endParaRPr lang="en-US" sz="1600">
            <a:latin typeface="Calibri"/>
            <a:cs typeface="Calibri"/>
          </a:endParaRPr>
        </a:p>
      </dgm:t>
    </dgm:pt>
    <dgm:pt modelId="{BC801A2E-0912-412C-A5BC-E6329A50F073}" type="parTrans" cxnId="{9BBD4940-588E-4616-B847-1420F1F04986}">
      <dgm:prSet/>
      <dgm:spPr/>
      <dgm:t>
        <a:bodyPr/>
        <a:lstStyle/>
        <a:p>
          <a:endParaRPr lang="en-US"/>
        </a:p>
      </dgm:t>
    </dgm:pt>
    <dgm:pt modelId="{7209CCEA-E1A6-4D5F-A089-DEB671465771}" type="sibTrans" cxnId="{9BBD4940-588E-4616-B847-1420F1F04986}">
      <dgm:prSet/>
      <dgm:spPr/>
      <dgm:t>
        <a:bodyPr/>
        <a:lstStyle/>
        <a:p>
          <a:endParaRPr lang="en-US"/>
        </a:p>
      </dgm:t>
    </dgm:pt>
    <dgm:pt modelId="{E90F7416-B278-4E33-9C23-00DF7AF7702C}">
      <dgm:prSet phldrT="[Text]" custT="1"/>
      <dgm:spPr/>
      <dgm:t>
        <a:bodyPr/>
        <a:lstStyle/>
        <a:p>
          <a:r>
            <a:rPr lang="en-US" sz="2000" err="1">
              <a:latin typeface="Calibri"/>
              <a:cs typeface="Calibri"/>
            </a:rPr>
            <a:t>Fagmiljø</a:t>
          </a:r>
          <a:endParaRPr lang="en-US" sz="1000">
            <a:latin typeface="Calibri"/>
            <a:cs typeface="Calibri"/>
          </a:endParaRPr>
        </a:p>
      </dgm:t>
    </dgm:pt>
    <dgm:pt modelId="{F8716FD6-CBDB-4004-971F-420E36ECBF25}" type="parTrans" cxnId="{8679521B-9891-4751-811A-22948F41C88A}">
      <dgm:prSet/>
      <dgm:spPr/>
      <dgm:t>
        <a:bodyPr/>
        <a:lstStyle/>
        <a:p>
          <a:endParaRPr lang="en-US"/>
        </a:p>
      </dgm:t>
    </dgm:pt>
    <dgm:pt modelId="{2DAC60BD-1B11-4900-8A27-8E8241F11867}" type="sibTrans" cxnId="{8679521B-9891-4751-811A-22948F41C88A}">
      <dgm:prSet/>
      <dgm:spPr/>
      <dgm:t>
        <a:bodyPr/>
        <a:lstStyle/>
        <a:p>
          <a:endParaRPr lang="en-US"/>
        </a:p>
      </dgm:t>
    </dgm:pt>
    <dgm:pt modelId="{DA6D01B3-DFE3-4955-8DE0-EF3C13DCAB07}">
      <dgm:prSet phldrT="[Text]" custT="1"/>
      <dgm:spPr/>
      <dgm:t>
        <a:bodyPr/>
        <a:lstStyle/>
        <a:p>
          <a:r>
            <a:rPr lang="en-US" sz="1800" err="1">
              <a:latin typeface="Calibri"/>
              <a:cs typeface="Calibri"/>
            </a:rPr>
            <a:t>Førstesemesterstudier</a:t>
          </a:r>
          <a:endParaRPr lang="en-US" sz="1050">
            <a:latin typeface="Calibri"/>
            <a:cs typeface="Calibri"/>
          </a:endParaRPr>
        </a:p>
      </dgm:t>
    </dgm:pt>
    <dgm:pt modelId="{F74C5772-E787-4CA8-8D14-CCF42E5AC744}" type="parTrans" cxnId="{94E33A88-AB47-46C3-9D23-E71236A7DF49}">
      <dgm:prSet/>
      <dgm:spPr/>
      <dgm:t>
        <a:bodyPr/>
        <a:lstStyle/>
        <a:p>
          <a:endParaRPr lang="en-US"/>
        </a:p>
      </dgm:t>
    </dgm:pt>
    <dgm:pt modelId="{E1E9E7C7-4E75-4736-B62B-21C63951FD73}" type="sibTrans" cxnId="{94E33A88-AB47-46C3-9D23-E71236A7DF49}">
      <dgm:prSet/>
      <dgm:spPr/>
      <dgm:t>
        <a:bodyPr/>
        <a:lstStyle/>
        <a:p>
          <a:endParaRPr lang="en-US"/>
        </a:p>
      </dgm:t>
    </dgm:pt>
    <dgm:pt modelId="{F7A77F31-8B12-491A-951E-BD640AA3BDC9}" type="pres">
      <dgm:prSet presAssocID="{1AC64AD5-3AB0-4503-921E-925F10D11F31}" presName="Name0" presStyleCnt="0">
        <dgm:presLayoutVars>
          <dgm:chMax val="7"/>
          <dgm:dir/>
          <dgm:resizeHandles val="exact"/>
        </dgm:presLayoutVars>
      </dgm:prSet>
      <dgm:spPr/>
    </dgm:pt>
    <dgm:pt modelId="{FC6F84F9-3621-48CA-BA5B-933698127196}" type="pres">
      <dgm:prSet presAssocID="{1AC64AD5-3AB0-4503-921E-925F10D11F31}" presName="ellipse1" presStyleLbl="vennNode1" presStyleIdx="0" presStyleCnt="5" custScaleX="111033" custLinFactNeighborX="22089" custLinFactNeighborY="-4637">
        <dgm:presLayoutVars>
          <dgm:bulletEnabled val="1"/>
        </dgm:presLayoutVars>
      </dgm:prSet>
      <dgm:spPr/>
    </dgm:pt>
    <dgm:pt modelId="{2FD73D57-AEED-47A7-9FF7-328E4E0A4FEE}" type="pres">
      <dgm:prSet presAssocID="{1AC64AD5-3AB0-4503-921E-925F10D11F31}" presName="ellipse2" presStyleLbl="vennNode1" presStyleIdx="1" presStyleCnt="5" custScaleX="111298" custLinFactX="29217" custLinFactNeighborX="100000" custLinFactNeighborY="14999">
        <dgm:presLayoutVars>
          <dgm:bulletEnabled val="1"/>
        </dgm:presLayoutVars>
      </dgm:prSet>
      <dgm:spPr/>
    </dgm:pt>
    <dgm:pt modelId="{5F826DB1-6EAB-4B30-BEC3-373C132440F4}" type="pres">
      <dgm:prSet presAssocID="{1AC64AD5-3AB0-4503-921E-925F10D11F31}" presName="ellipse3" presStyleLbl="vennNode1" presStyleIdx="2" presStyleCnt="5" custScaleX="110445" custLinFactNeighborX="82302" custLinFactNeighborY="-8832">
        <dgm:presLayoutVars>
          <dgm:bulletEnabled val="1"/>
        </dgm:presLayoutVars>
      </dgm:prSet>
      <dgm:spPr/>
    </dgm:pt>
    <dgm:pt modelId="{9E700861-4DAD-49CB-85AB-E1CC9938C78B}" type="pres">
      <dgm:prSet presAssocID="{1AC64AD5-3AB0-4503-921E-925F10D11F31}" presName="ellipse4" presStyleLbl="vennNode1" presStyleIdx="3" presStyleCnt="5" custLinFactNeighborX="-52361" custLinFactNeighborY="-35727">
        <dgm:presLayoutVars>
          <dgm:bulletEnabled val="1"/>
        </dgm:presLayoutVars>
      </dgm:prSet>
      <dgm:spPr/>
    </dgm:pt>
    <dgm:pt modelId="{F07E40A9-B59A-43EF-BFC6-70FBFF98D14D}" type="pres">
      <dgm:prSet presAssocID="{1AC64AD5-3AB0-4503-921E-925F10D11F31}" presName="ellipse5" presStyleLbl="vennNode1" presStyleIdx="4" presStyleCnt="5" custScaleX="107304" custLinFactX="-81445" custLinFactNeighborX="-100000" custLinFactNeighborY="79088">
        <dgm:presLayoutVars>
          <dgm:bulletEnabled val="1"/>
        </dgm:presLayoutVars>
      </dgm:prSet>
      <dgm:spPr/>
    </dgm:pt>
  </dgm:ptLst>
  <dgm:cxnLst>
    <dgm:cxn modelId="{22C61910-4CB7-49FD-BD6A-A08D06B453DB}" type="presOf" srcId="{DA6D01B3-DFE3-4955-8DE0-EF3C13DCAB07}" destId="{F07E40A9-B59A-43EF-BFC6-70FBFF98D14D}" srcOrd="0" destOrd="0" presId="urn:microsoft.com/office/officeart/2005/8/layout/rings+Icon"/>
    <dgm:cxn modelId="{8679521B-9891-4751-811A-22948F41C88A}" srcId="{1AC64AD5-3AB0-4503-921E-925F10D11F31}" destId="{E90F7416-B278-4E33-9C23-00DF7AF7702C}" srcOrd="3" destOrd="0" parTransId="{F8716FD6-CBDB-4004-971F-420E36ECBF25}" sibTransId="{2DAC60BD-1B11-4900-8A27-8E8241F11867}"/>
    <dgm:cxn modelId="{AECCA71F-CAD8-4959-99F6-7A4D389FE3E7}" type="presOf" srcId="{905CC164-E208-4589-A9CA-1FD2A4D9DD72}" destId="{5F826DB1-6EAB-4B30-BEC3-373C132440F4}" srcOrd="0" destOrd="0" presId="urn:microsoft.com/office/officeart/2005/8/layout/rings+Icon"/>
    <dgm:cxn modelId="{9BBD4940-588E-4616-B847-1420F1F04986}" srcId="{1AC64AD5-3AB0-4503-921E-925F10D11F31}" destId="{905CC164-E208-4589-A9CA-1FD2A4D9DD72}" srcOrd="2" destOrd="0" parTransId="{BC801A2E-0912-412C-A5BC-E6329A50F073}" sibTransId="{7209CCEA-E1A6-4D5F-A089-DEB671465771}"/>
    <dgm:cxn modelId="{EE98126A-25C9-414D-8C4C-6A0E33EAB09B}" type="presOf" srcId="{E90F7416-B278-4E33-9C23-00DF7AF7702C}" destId="{9E700861-4DAD-49CB-85AB-E1CC9938C78B}" srcOrd="0" destOrd="0" presId="urn:microsoft.com/office/officeart/2005/8/layout/rings+Icon"/>
    <dgm:cxn modelId="{0EAEF972-314A-4DCE-A7B6-0FDD6442A8FB}" srcId="{1AC64AD5-3AB0-4503-921E-925F10D11F31}" destId="{6B748C31-7958-4E22-A30A-B1D4016720D4}" srcOrd="1" destOrd="0" parTransId="{1A7E0A25-9A54-490E-A4C2-ED139831B3F1}" sibTransId="{3E0E6E21-D80E-4E10-B7A3-E43FDC0B2D76}"/>
    <dgm:cxn modelId="{94E33A88-AB47-46C3-9D23-E71236A7DF49}" srcId="{1AC64AD5-3AB0-4503-921E-925F10D11F31}" destId="{DA6D01B3-DFE3-4955-8DE0-EF3C13DCAB07}" srcOrd="4" destOrd="0" parTransId="{F74C5772-E787-4CA8-8D14-CCF42E5AC744}" sibTransId="{E1E9E7C7-4E75-4736-B62B-21C63951FD73}"/>
    <dgm:cxn modelId="{252C3D89-D400-4591-AD0F-3D7E5DD5F621}" srcId="{1AC64AD5-3AB0-4503-921E-925F10D11F31}" destId="{BB7BD3AE-0926-45DE-856A-3E6D08F83470}" srcOrd="0" destOrd="0" parTransId="{2AE6EC54-E243-4F64-B932-D6C85B541830}" sibTransId="{8DDFF366-6769-4B58-AF6E-90183F6F6B9B}"/>
    <dgm:cxn modelId="{40967CAD-F251-4C4C-B104-E2A3EA8A7FDE}" type="presOf" srcId="{6B748C31-7958-4E22-A30A-B1D4016720D4}" destId="{2FD73D57-AEED-47A7-9FF7-328E4E0A4FEE}" srcOrd="0" destOrd="0" presId="urn:microsoft.com/office/officeart/2005/8/layout/rings+Icon"/>
    <dgm:cxn modelId="{8F58B8DE-612E-40F6-8598-4E1B010C9F3C}" type="presOf" srcId="{BB7BD3AE-0926-45DE-856A-3E6D08F83470}" destId="{FC6F84F9-3621-48CA-BA5B-933698127196}" srcOrd="0" destOrd="0" presId="urn:microsoft.com/office/officeart/2005/8/layout/rings+Icon"/>
    <dgm:cxn modelId="{A54434FE-5BA9-4C22-A828-8B3039E0FA5C}" type="presOf" srcId="{1AC64AD5-3AB0-4503-921E-925F10D11F31}" destId="{F7A77F31-8B12-491A-951E-BD640AA3BDC9}" srcOrd="0" destOrd="0" presId="urn:microsoft.com/office/officeart/2005/8/layout/rings+Icon"/>
    <dgm:cxn modelId="{660AC6E6-0769-424B-B52B-68924C4F5EE0}" type="presParOf" srcId="{F7A77F31-8B12-491A-951E-BD640AA3BDC9}" destId="{FC6F84F9-3621-48CA-BA5B-933698127196}" srcOrd="0" destOrd="0" presId="urn:microsoft.com/office/officeart/2005/8/layout/rings+Icon"/>
    <dgm:cxn modelId="{E4DCFD55-6645-4390-85BA-A5614DD6F102}" type="presParOf" srcId="{F7A77F31-8B12-491A-951E-BD640AA3BDC9}" destId="{2FD73D57-AEED-47A7-9FF7-328E4E0A4FEE}" srcOrd="1" destOrd="0" presId="urn:microsoft.com/office/officeart/2005/8/layout/rings+Icon"/>
    <dgm:cxn modelId="{69809A62-7FF3-404C-9B9D-7E3B353A9391}" type="presParOf" srcId="{F7A77F31-8B12-491A-951E-BD640AA3BDC9}" destId="{5F826DB1-6EAB-4B30-BEC3-373C132440F4}" srcOrd="2" destOrd="0" presId="urn:microsoft.com/office/officeart/2005/8/layout/rings+Icon"/>
    <dgm:cxn modelId="{9B5BD66A-E4C1-4D53-A4C9-F27047784C1D}" type="presParOf" srcId="{F7A77F31-8B12-491A-951E-BD640AA3BDC9}" destId="{9E700861-4DAD-49CB-85AB-E1CC9938C78B}" srcOrd="3" destOrd="0" presId="urn:microsoft.com/office/officeart/2005/8/layout/rings+Icon"/>
    <dgm:cxn modelId="{EAA85DA4-01A7-4C09-81E5-59920C624E5E}" type="presParOf" srcId="{F7A77F31-8B12-491A-951E-BD640AA3BDC9}" destId="{F07E40A9-B59A-43EF-BFC6-70FBFF98D14D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F84F9-3621-48CA-BA5B-933698127196}">
      <dsp:nvSpPr>
        <dsp:cNvPr id="0" name=""/>
        <dsp:cNvSpPr/>
      </dsp:nvSpPr>
      <dsp:spPr>
        <a:xfrm>
          <a:off x="523567" y="607216"/>
          <a:ext cx="3320999" cy="29909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latin typeface="Calibri"/>
              <a:cs typeface="Calibri"/>
            </a:rPr>
            <a:t>Universitetsbiblioteket</a:t>
          </a:r>
          <a:endParaRPr lang="en-US" sz="1600" kern="1200">
            <a:latin typeface="Calibri"/>
            <a:cs typeface="Calibri"/>
          </a:endParaRPr>
        </a:p>
      </dsp:txBody>
      <dsp:txXfrm>
        <a:off x="1009916" y="1045237"/>
        <a:ext cx="2348301" cy="2114953"/>
      </dsp:txXfrm>
    </dsp:sp>
    <dsp:sp modelId="{2FD73D57-AEED-47A7-9FF7-328E4E0A4FEE}">
      <dsp:nvSpPr>
        <dsp:cNvPr id="0" name=""/>
        <dsp:cNvSpPr/>
      </dsp:nvSpPr>
      <dsp:spPr>
        <a:xfrm>
          <a:off x="5261826" y="3189356"/>
          <a:ext cx="3328925" cy="29909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latin typeface="Calibri"/>
              <a:cs typeface="Calibri"/>
            </a:rPr>
            <a:t>Studieadministrativ</a:t>
          </a:r>
          <a:r>
            <a:rPr lang="en-US" sz="1800" kern="1200">
              <a:latin typeface="Calibri"/>
              <a:cs typeface="Calibri"/>
            </a:rPr>
            <a:t> </a:t>
          </a:r>
          <a:r>
            <a:rPr lang="en-US" sz="1800" kern="1200" err="1">
              <a:latin typeface="Calibri"/>
              <a:cs typeface="Calibri"/>
            </a:rPr>
            <a:t>avdeling</a:t>
          </a:r>
          <a:endParaRPr lang="en-US" sz="1800" kern="1200">
            <a:latin typeface="Calibri"/>
            <a:cs typeface="Calibri"/>
          </a:endParaRPr>
        </a:p>
      </dsp:txBody>
      <dsp:txXfrm>
        <a:off x="5749336" y="3627377"/>
        <a:ext cx="2353905" cy="2114953"/>
      </dsp:txXfrm>
    </dsp:sp>
    <dsp:sp modelId="{5F826DB1-6EAB-4B30-BEC3-373C132440F4}">
      <dsp:nvSpPr>
        <dsp:cNvPr id="0" name=""/>
        <dsp:cNvSpPr/>
      </dsp:nvSpPr>
      <dsp:spPr>
        <a:xfrm>
          <a:off x="5410289" y="481744"/>
          <a:ext cx="3303412" cy="29909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>
              <a:latin typeface="Calibri"/>
              <a:cs typeface="Arial"/>
            </a:rPr>
            <a:t>Universitetspedagogikk</a:t>
          </a:r>
          <a:endParaRPr lang="en-US" sz="1600" kern="1200">
            <a:latin typeface="Calibri"/>
            <a:cs typeface="Calibri"/>
          </a:endParaRPr>
        </a:p>
      </dsp:txBody>
      <dsp:txXfrm>
        <a:off x="5894062" y="919765"/>
        <a:ext cx="2335866" cy="2114953"/>
      </dsp:txXfrm>
    </dsp:sp>
    <dsp:sp modelId="{9E700861-4DAD-49CB-85AB-E1CC9938C78B}">
      <dsp:nvSpPr>
        <dsp:cNvPr id="0" name=""/>
        <dsp:cNvSpPr/>
      </dsp:nvSpPr>
      <dsp:spPr>
        <a:xfrm>
          <a:off x="3076741" y="1672144"/>
          <a:ext cx="2991002" cy="29909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err="1">
              <a:latin typeface="Calibri"/>
              <a:cs typeface="Calibri"/>
            </a:rPr>
            <a:t>Fagmiljø</a:t>
          </a:r>
          <a:endParaRPr lang="en-US" sz="1000" kern="1200">
            <a:latin typeface="Calibri"/>
            <a:cs typeface="Calibri"/>
          </a:endParaRPr>
        </a:p>
      </dsp:txBody>
      <dsp:txXfrm>
        <a:off x="3514763" y="2110165"/>
        <a:ext cx="2114958" cy="2114953"/>
      </dsp:txXfrm>
    </dsp:sp>
    <dsp:sp modelId="{F07E40A9-B59A-43EF-BFC6-70FBFF98D14D}">
      <dsp:nvSpPr>
        <dsp:cNvPr id="0" name=""/>
        <dsp:cNvSpPr/>
      </dsp:nvSpPr>
      <dsp:spPr>
        <a:xfrm>
          <a:off x="644625" y="3111427"/>
          <a:ext cx="3209465" cy="29909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latin typeface="Calibri"/>
              <a:cs typeface="Calibri"/>
            </a:rPr>
            <a:t>Førstesemesterstudier</a:t>
          </a:r>
          <a:endParaRPr lang="en-US" sz="1050" kern="1200">
            <a:latin typeface="Calibri"/>
            <a:cs typeface="Calibri"/>
          </a:endParaRPr>
        </a:p>
      </dsp:txBody>
      <dsp:txXfrm>
        <a:off x="1114640" y="3549448"/>
        <a:ext cx="2269435" cy="2114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11.06.2019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4" y="5589240"/>
            <a:ext cx="4140000" cy="720000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36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BB91-5103-45FC-BB96-0EEBBC72B205}" type="datetime1">
              <a:rPr lang="nb-NO" smtClean="0"/>
              <a:t>11.06.2019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5ED-31AA-4C80-8E80-3633A41F3238}" type="datetime1">
              <a:rPr lang="nb-NO" smtClean="0"/>
              <a:t>11.06.2019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8FA96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0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B15F-9B5E-4990-BA74-73056EF3BFB4}" type="datetime1">
              <a:rPr lang="nb-NO" smtClean="0"/>
              <a:t>11.06.2019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E987-D7FF-42EA-AA75-355003BD7557}" type="datetime1">
              <a:rPr lang="nb-NO" smtClean="0"/>
              <a:t>11.06.2019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9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835C-3262-4819-9095-C4445F362024}" type="datetime1">
              <a:rPr lang="nb-NO" smtClean="0"/>
              <a:t>11.06.2019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B15D-BC2C-45A1-907B-DCC609D9A78A}" type="datetime1">
              <a:rPr lang="nb-NO" smtClean="0"/>
              <a:t>11.06.2019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8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hvit med grå ram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6825-B766-418F-92BF-C89A40872DC0}" type="datetime1">
              <a:rPr lang="nb-NO" smtClean="0"/>
              <a:t>11.06.2019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1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4797152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065C-745E-4AAA-9EE9-C31C89F4363A}" type="datetime1">
              <a:rPr lang="nb-NO" smtClean="0"/>
              <a:t>11.06.2019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7DC6D6-AE57-4922-B50F-6F6A336A575E}" type="datetime1">
              <a:rPr lang="nb-NO" smtClean="0"/>
              <a:t>11.06.2019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F68C-C844-4C3E-AF58-135D02FA92CC}" type="datetime1">
              <a:rPr lang="nb-NO" smtClean="0"/>
              <a:t>11.06.2019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87BB40-EBA8-4529-90F1-69ED0A31DD24}" type="datetime1">
              <a:rPr lang="nb-NO" smtClean="0"/>
              <a:t>11.06.2019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36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0" r:id="rId5"/>
    <p:sldLayoutId id="2147483655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56" r:id="rId12"/>
    <p:sldLayoutId id="2147483657" r:id="rId13"/>
    <p:sldLayoutId id="2147483658" r:id="rId14"/>
    <p:sldLayoutId id="2147483665" r:id="rId15"/>
  </p:sldLayoutIdLst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8FA9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player.vimeo.com/video/277274331" TargetMode="External"/><Relationship Id="rId1" Type="http://schemas.openxmlformats.org/officeDocument/2006/relationships/video" Target="https://player.vimeo.com/video/295790401" TargetMode="External"/><Relationship Id="rId6" Type="http://schemas.openxmlformats.org/officeDocument/2006/relationships/image" Target="../media/image21.png"/><Relationship Id="rId5" Type="http://schemas.openxmlformats.org/officeDocument/2006/relationships/hyperlink" Target="https://vimeo.com/277274331" TargetMode="External"/><Relationship Id="rId4" Type="http://schemas.openxmlformats.org/officeDocument/2006/relationships/hyperlink" Target="https://vimeo.com/29579040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eat.au.dk/" TargetMode="External"/><Relationship Id="rId2" Type="http://schemas.openxmlformats.org/officeDocument/2006/relationships/hyperlink" Target="(https:/obl.ku.dk/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86011" y="-718889"/>
            <a:ext cx="8280920" cy="46166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i="1"/>
              <a:t>Her kan du skrive enhet/tilhørighet. Sett blank hvis dette ikke er aktuelt. </a:t>
            </a:r>
            <a:br>
              <a:rPr lang="nb-NO" sz="1200" i="1"/>
            </a:br>
            <a:r>
              <a:rPr lang="nb-NO" sz="1200" i="1"/>
              <a:t>Innhold i dette feltet styres her: Meny -&gt; Sett inn (Mac=Vis) -&gt; Topptekst og bunntekst</a:t>
            </a:r>
          </a:p>
        </p:txBody>
      </p:sp>
      <p:cxnSp>
        <p:nvCxnSpPr>
          <p:cNvPr id="6" name="Rett pil 5"/>
          <p:cNvCxnSpPr/>
          <p:nvPr/>
        </p:nvCxnSpPr>
        <p:spPr>
          <a:xfrm>
            <a:off x="4510471" y="-257224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6"/>
          <p:cNvSpPr>
            <a:spLocks noGrp="1"/>
          </p:cNvSpPr>
          <p:nvPr>
            <p:ph type="ctrTitle"/>
          </p:nvPr>
        </p:nvSpPr>
        <p:spPr>
          <a:xfrm>
            <a:off x="291993" y="1124744"/>
            <a:ext cx="8583065" cy="2550145"/>
          </a:xfrm>
        </p:spPr>
        <p:txBody>
          <a:bodyPr>
            <a:normAutofit fontScale="90000"/>
          </a:bodyPr>
          <a:lstStyle/>
          <a:p>
            <a:br>
              <a:rPr lang="nb-NO">
                <a:ea typeface="+mj-lt"/>
                <a:cs typeface="+mj-lt"/>
              </a:rPr>
            </a:br>
            <a:br>
              <a:rPr lang="nb-NO">
                <a:ea typeface="+mj-lt"/>
                <a:cs typeface="+mj-lt"/>
              </a:rPr>
            </a:br>
            <a:r>
              <a:rPr lang="nb-NO">
                <a:ea typeface="+mj-lt"/>
                <a:cs typeface="+mj-lt"/>
              </a:rPr>
              <a:t>Digital skrivestøtte - </a:t>
            </a:r>
            <a:br>
              <a:rPr lang="nb-NO">
                <a:ea typeface="+mj-lt"/>
                <a:cs typeface="+mj-lt"/>
              </a:rPr>
            </a:br>
            <a:r>
              <a:rPr lang="nb-NO">
                <a:ea typeface="+mj-lt"/>
                <a:cs typeface="+mj-lt"/>
              </a:rPr>
              <a:t> et samarbeidsprosjekt </a:t>
            </a:r>
            <a:br>
              <a:rPr lang="nb-NO">
                <a:cs typeface="Arial"/>
              </a:rPr>
            </a:br>
            <a:endParaRPr lang="nb-NO">
              <a:cs typeface="Arial"/>
            </a:endParaRPr>
          </a:p>
        </p:txBody>
      </p:sp>
      <p:sp>
        <p:nvSpPr>
          <p:cNvPr id="18" name="Undertittel 17"/>
          <p:cNvSpPr>
            <a:spLocks noGrp="1"/>
          </p:cNvSpPr>
          <p:nvPr>
            <p:ph type="subTitle" idx="1"/>
          </p:nvPr>
        </p:nvSpPr>
        <p:spPr>
          <a:xfrm>
            <a:off x="1115616" y="4052907"/>
            <a:ext cx="6912768" cy="150697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Virak 2019</a:t>
            </a:r>
          </a:p>
          <a:p>
            <a:endParaRPr lang="nb-NO">
              <a:cs typeface="Arial"/>
            </a:endParaRPr>
          </a:p>
          <a:p>
            <a:r>
              <a:rPr lang="nb-NO">
                <a:cs typeface="Arial"/>
              </a:rPr>
              <a:t>Pål Steiner, Henry Langset, Ingunn Rødland, Anne Sissel Vedvik Tonning</a:t>
            </a:r>
          </a:p>
        </p:txBody>
      </p:sp>
      <p:sp>
        <p:nvSpPr>
          <p:cNvPr id="25" name="Plassholder for bunntekst 2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0A2CB9E-0F8C-42D1-B963-81ED1B1C7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217" y="5565109"/>
            <a:ext cx="2174072" cy="5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7" descr="Et bilde som inneholder tekst, skjermbilde&#10;&#10;Beskrivelse som er generert med svært høy visshet">
            <a:extLst>
              <a:ext uri="{FF2B5EF4-FFF2-40B4-BE49-F238E27FC236}">
                <a16:creationId xmlns:a16="http://schemas.microsoft.com/office/drawing/2014/main" id="{3FD1068C-676E-41E9-9A7B-66F66CD75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892" y="908315"/>
            <a:ext cx="7688865" cy="466824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881EAFE-2B6B-49E6-B6A7-C41A20D2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106" y="2053670"/>
            <a:ext cx="2507764" cy="252814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800" u="none" strike="noStrike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Akademisk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u="none" strike="noStrike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skrivestøtte</a:t>
            </a:r>
            <a:r>
              <a:rPr lang="en-US" sz="1800" u="none" strike="noStrik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u="none" strike="noStrike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1800" u="none" strike="noStrik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det </a:t>
            </a:r>
            <a:r>
              <a:rPr lang="en-US" sz="1800" u="none" strike="noStrike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digitale</a:t>
            </a:r>
            <a:r>
              <a:rPr lang="en-US" sz="1800" u="none" strike="noStrik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u="none" strike="noStrike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læringsmiljøet</a:t>
            </a:r>
            <a:endParaRPr lang="en-US" sz="1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1452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8038B0FD-8148-4859-87E2-733BBEC6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77" y="277042"/>
            <a:ext cx="2972367" cy="2416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Bilde 8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04F00DDE-4D4E-4101-A231-C047BE169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05" y="4435866"/>
            <a:ext cx="3587648" cy="2232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Bilde 13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38131AFA-967A-4FF0-AF62-2EB249D6E4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492" t="3642" r="19130" b="-3642"/>
          <a:stretch/>
        </p:blipFill>
        <p:spPr>
          <a:xfrm>
            <a:off x="5389535" y="375637"/>
            <a:ext cx="3308791" cy="2320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Bilde 17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E2311B1F-AF32-41B2-A622-DCD7ACA7D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563" y="4506900"/>
            <a:ext cx="3839187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881EAFE-2B6B-49E6-B6A7-C41A20D2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" y="2751383"/>
            <a:ext cx="2219732" cy="20319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1800" u="none" strike="noStrike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Akademisk</a:t>
            </a:r>
            <a:r>
              <a:rPr lang="en-US" sz="1800" u="none" strike="noStrik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u="none" strike="noStrike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skrivestøtte</a:t>
            </a:r>
            <a:r>
              <a:rPr lang="en-US" sz="1800" u="none" strike="noStrik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u="none" strike="noStrike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1800" u="none" strike="noStrik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u="none" strike="noStrike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det</a:t>
            </a:r>
            <a:r>
              <a:rPr lang="en-US" sz="1800" u="none" strike="noStrik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u="none" strike="noStrike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digitale</a:t>
            </a:r>
            <a:r>
              <a:rPr lang="en-US" sz="1800" u="none" strike="noStrik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u="none" strike="noStrike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læringsmiljøet</a:t>
            </a:r>
            <a:endParaRPr lang="en-US" sz="1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Bilde 7" descr="Et bilde som inneholder tekst, skjermbilde&#10;&#10;Beskrivelse som er generert med svært høy visshet">
            <a:extLst>
              <a:ext uri="{FF2B5EF4-FFF2-40B4-BE49-F238E27FC236}">
                <a16:creationId xmlns:a16="http://schemas.microsoft.com/office/drawing/2014/main" id="{E7264975-6866-41FE-8765-412BED4CD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744" y="2700127"/>
            <a:ext cx="3292760" cy="20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8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6112" y="657882"/>
            <a:ext cx="7365504" cy="652934"/>
          </a:xfrm>
        </p:spPr>
        <p:txBody>
          <a:bodyPr/>
          <a:lstStyle/>
          <a:p>
            <a:r>
              <a:rPr lang="nb-NO">
                <a:cs typeface="Arial"/>
              </a:rPr>
              <a:t>Pilot: biologi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835C-3262-4819-9095-C4445F362024}" type="datetime1">
              <a:rPr lang="nb-NO" smtClean="0"/>
              <a:t>11.06.2019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12</a:t>
            </a:fld>
            <a:endParaRPr lang="nb-NO"/>
          </a:p>
        </p:txBody>
      </p:sp>
      <p:pic>
        <p:nvPicPr>
          <p:cNvPr id="7" name="Picture 4" descr="Image result for bioCEED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2" y="1762902"/>
            <a:ext cx="4303916" cy="194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/>
          <p:cNvSpPr/>
          <p:nvPr/>
        </p:nvSpPr>
        <p:spPr>
          <a:xfrm>
            <a:off x="653558" y="4162462"/>
            <a:ext cx="7522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Fokus på tette koblinger mellom, undervisning forskning og samfunnsrelevans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Studentene skal aktivt engasjeres i egen læring, og i utviklingen av undervisningen</a:t>
            </a:r>
          </a:p>
        </p:txBody>
      </p:sp>
    </p:spTree>
    <p:extLst>
      <p:ext uri="{BB962C8B-B14F-4D97-AF65-F5344CB8AC3E}">
        <p14:creationId xmlns:p14="http://schemas.microsoft.com/office/powerpoint/2010/main" val="6081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D72BF-6D25-40AF-9166-0BD9042BF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66" y="3718290"/>
            <a:ext cx="7625732" cy="262793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sz="2400"/>
              <a:t>Ikke avsatt arbeidstid</a:t>
            </a:r>
            <a:endParaRPr lang="nb-NO" sz="2400">
              <a:cs typeface="Arial"/>
            </a:endParaRPr>
          </a:p>
          <a:p>
            <a:r>
              <a:rPr lang="nb-NO" sz="2400"/>
              <a:t>Samarbeid med andre prosjekter </a:t>
            </a:r>
            <a:endParaRPr lang="nb-NO" sz="2400">
              <a:cs typeface="Arial"/>
            </a:endParaRPr>
          </a:p>
          <a:p>
            <a:r>
              <a:rPr lang="nb-NO" sz="2400"/>
              <a:t>Fagmiljøene og akademisk skriving i utdanningsforløpet</a:t>
            </a:r>
            <a:endParaRPr lang="nb-NO" sz="2400">
              <a:cs typeface="Arial"/>
            </a:endParaRPr>
          </a:p>
          <a:p>
            <a:r>
              <a:rPr lang="nb-NO" sz="2400"/>
              <a:t>Fagmiljø og bibliotekets kompetanse</a:t>
            </a:r>
            <a:endParaRPr lang="nb-NO" sz="2400">
              <a:cs typeface="Arial"/>
            </a:endParaRPr>
          </a:p>
          <a:p>
            <a:endParaRPr lang="en-US" sz="2000">
              <a:cs typeface="Arial"/>
            </a:endParaRPr>
          </a:p>
          <a:p>
            <a:endParaRPr lang="en-US" sz="2000">
              <a:cs typeface="Arial"/>
            </a:endParaRPr>
          </a:p>
          <a:p>
            <a:endParaRPr lang="en-US" sz="2000">
              <a:cs typeface="Arial"/>
            </a:endParaRPr>
          </a:p>
          <a:p>
            <a:endParaRPr lang="en-US" sz="200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FDFD2-2D07-46C9-99C3-B367F17C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835C-3262-4819-9095-C4445F362024}" type="datetime1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34373-B29D-4DF0-9D08-C389D691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E3DCA-5A2C-4DD5-B7F7-B6ACACBD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13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648166" y="713458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ts val="4320"/>
              </a:lnSpc>
              <a:spcBef>
                <a:spcPct val="0"/>
              </a:spcBef>
              <a:buNone/>
              <a:defRPr sz="3600" b="1" i="0" u="none" kern="1200" cap="none" spc="0" normalizeH="0" baseline="0">
                <a:solidFill>
                  <a:srgbClr val="8FA9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>
                <a:cs typeface="Arial"/>
              </a:rPr>
              <a:t>Pilot: biologi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06" y="1555327"/>
            <a:ext cx="3162946" cy="1277547"/>
          </a:xfrm>
          <a:prstGeom prst="rect">
            <a:avLst/>
          </a:prstGeom>
        </p:spPr>
      </p:pic>
      <p:pic>
        <p:nvPicPr>
          <p:cNvPr id="1030" name="Picture 6" descr="https://bioceed.w.uib.no/files/2019/05/butto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5327"/>
            <a:ext cx="3404950" cy="13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/>
          <p:cNvSpPr/>
          <p:nvPr/>
        </p:nvSpPr>
        <p:spPr>
          <a:xfrm>
            <a:off x="648166" y="3211909"/>
            <a:ext cx="6264169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nb-NO" sz="2400" b="1">
                <a:cs typeface="Arial"/>
              </a:rPr>
              <a:t>Utfordringer og styrker ved samarbeidet:</a:t>
            </a:r>
          </a:p>
        </p:txBody>
      </p:sp>
    </p:spTree>
    <p:extLst>
      <p:ext uri="{BB962C8B-B14F-4D97-AF65-F5344CB8AC3E}">
        <p14:creationId xmlns:p14="http://schemas.microsoft.com/office/powerpoint/2010/main" val="15428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4272-685C-42C9-9EFF-6116EF43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07" y="796841"/>
            <a:ext cx="7365504" cy="652934"/>
          </a:xfrm>
        </p:spPr>
        <p:txBody>
          <a:bodyPr/>
          <a:lstStyle/>
          <a:p>
            <a:r>
              <a:rPr lang="nb-NO">
                <a:cs typeface="Arial"/>
              </a:rPr>
              <a:t>Pilot: Geografi</a:t>
            </a:r>
            <a:endParaRPr lang="nb-NO"/>
          </a:p>
        </p:txBody>
      </p:sp>
      <p:pic>
        <p:nvPicPr>
          <p:cNvPr id="7" name="Picture 7" descr="Foto: Pål Ringkjøb Nielsen">
            <a:extLst>
              <a:ext uri="{FF2B5EF4-FFF2-40B4-BE49-F238E27FC236}">
                <a16:creationId xmlns:a16="http://schemas.microsoft.com/office/drawing/2014/main" id="{FC0ACD16-A102-41A1-BCDF-AB6B6586C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863" y="1675284"/>
            <a:ext cx="6657235" cy="443815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4DF00-54D5-4C19-9AB5-C8E2D643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835C-3262-4819-9095-C4445F362024}" type="datetime1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E40ED-2F37-4C62-AB82-C89C3B6D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82814-0CA7-4616-A356-68549CA9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CB0E3-6A53-490B-8185-3477644EED8B}"/>
              </a:ext>
            </a:extLst>
          </p:cNvPr>
          <p:cNvSpPr txBox="1"/>
          <p:nvPr/>
        </p:nvSpPr>
        <p:spPr>
          <a:xfrm>
            <a:off x="5761479" y="6159868"/>
            <a:ext cx="330284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200">
                <a:ea typeface="+mn-lt"/>
                <a:cs typeface="+mn-lt"/>
              </a:rPr>
              <a:t>Foto: Pål Ringkjøb Nielsen</a:t>
            </a:r>
            <a:endParaRPr lang="nb-NO" sz="1200">
              <a:cs typeface="Arial"/>
            </a:endParaRPr>
          </a:p>
          <a:p>
            <a:pPr algn="l"/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46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DFDD-6A47-484D-8DC7-D48F67BD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96" y="290041"/>
            <a:ext cx="7365504" cy="652934"/>
          </a:xfrm>
        </p:spPr>
        <p:txBody>
          <a:bodyPr/>
          <a:lstStyle/>
          <a:p>
            <a:r>
              <a:rPr lang="nb-NO">
                <a:cs typeface="Arial"/>
              </a:rPr>
              <a:t>Eksempler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1710B-062E-401A-8C66-594462D2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065C-745E-4AAA-9EE9-C31C89F4363A}" type="datetime1">
              <a:rPr lang="nb-NO" smtClean="0"/>
              <a:t>11.06.2019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FDBFF-C4B4-4880-9039-4F6456A2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74F8A-27B7-4108-BF1F-52C76862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F98A850-C115-4B67-BC5B-223FC107928C}"/>
              </a:ext>
            </a:extLst>
          </p:cNvPr>
          <p:cNvSpPr txBox="1"/>
          <p:nvPr/>
        </p:nvSpPr>
        <p:spPr>
          <a:xfrm>
            <a:off x="5598458" y="5138064"/>
            <a:ext cx="417550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4"/>
              </a:rPr>
              <a:t>https://vimeo.com/295790401</a:t>
            </a:r>
            <a:r>
              <a:rPr lang="en-US"/>
              <a:t> </a:t>
            </a:r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75677-CCED-4F2A-A813-38F54034530D}"/>
              </a:ext>
            </a:extLst>
          </p:cNvPr>
          <p:cNvSpPr txBox="1"/>
          <p:nvPr/>
        </p:nvSpPr>
        <p:spPr>
          <a:xfrm>
            <a:off x="5652246" y="2238942"/>
            <a:ext cx="3214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/>
              </a:rPr>
              <a:t>https://vimeo.com/277274331</a:t>
            </a:r>
            <a:endParaRPr lang="nb-NO"/>
          </a:p>
        </p:txBody>
      </p:sp>
      <p:pic>
        <p:nvPicPr>
          <p:cNvPr id="8" name="295790401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62860" y="3919026"/>
            <a:ext cx="4990948" cy="2807408"/>
          </a:xfrm>
          <a:prstGeom prst="rect">
            <a:avLst/>
          </a:prstGeom>
        </p:spPr>
      </p:pic>
      <p:pic>
        <p:nvPicPr>
          <p:cNvPr id="11" name="277274331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62860" y="1051567"/>
            <a:ext cx="4990948" cy="28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34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9">
            <a:extLst>
              <a:ext uri="{FF2B5EF4-FFF2-40B4-BE49-F238E27FC236}">
                <a16:creationId xmlns:a16="http://schemas.microsoft.com/office/drawing/2014/main" id="{2948C8C8-95BF-42F4-B2E7-272B8A9F1D7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23118" y="239713"/>
            <a:ext cx="8605837" cy="265893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b="1">
                <a:cs typeface="Arial"/>
              </a:rPr>
              <a:t>Prosjektgruppens anbefaling</a:t>
            </a:r>
          </a:p>
          <a:p>
            <a:pPr marL="0" indent="0">
              <a:lnSpc>
                <a:spcPct val="150000"/>
              </a:lnSpc>
              <a:buNone/>
            </a:pPr>
            <a:endParaRPr lang="nb-NO"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nb-NO"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>
              <a:cs typeface="Arial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8FDA169-AB0C-4029-AE6D-7415FB4D6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70" y="1067384"/>
            <a:ext cx="7501811" cy="52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34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4267133" y="5041479"/>
            <a:ext cx="5083976" cy="293117"/>
          </a:xfrm>
        </p:spPr>
        <p:txBody>
          <a:bodyPr/>
          <a:lstStyle/>
          <a:p>
            <a:r>
              <a:rPr lang="nb-NO">
                <a:latin typeface="Times New Roman" panose="02020603050405020304" pitchFamily="18" charset="0"/>
                <a:cs typeface="Times New Roman" panose="02020603050405020304" pitchFamily="18" charset="0"/>
              </a:rPr>
              <a:t>Universitetet i Bergen</a:t>
            </a:r>
          </a:p>
        </p:txBody>
      </p:sp>
      <p:pic>
        <p:nvPicPr>
          <p:cNvPr id="5" name="Bilde 4" descr="Miljofyrtarn_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91" y="5949280"/>
            <a:ext cx="680803" cy="5760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DB1C1E-2ED1-4640-9820-5CE11D2C776B}"/>
              </a:ext>
            </a:extLst>
          </p:cNvPr>
          <p:cNvSpPr txBox="1"/>
          <p:nvPr/>
        </p:nvSpPr>
        <p:spPr>
          <a:xfrm>
            <a:off x="1523933" y="57614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/>
              <a:t>Med støtte fra:</a:t>
            </a:r>
            <a:endParaRPr lang="nb-NO">
              <a:cs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EECD2D6-4AB4-4C83-9694-FC1C2931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963" y="5574596"/>
            <a:ext cx="2278412" cy="5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C1AF-AB86-401B-83F0-D05385F9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Tekst og kildebruk i digital læring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FEDDB-3868-4132-8661-CC90420A0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20"/>
              </a:spcBef>
            </a:pPr>
            <a:endParaRPr lang="nb-NO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spcBef>
                <a:spcPts val="20"/>
              </a:spcBef>
            </a:pPr>
            <a:r>
              <a:rPr lang="nb-NO" dirty="0">
                <a:solidFill>
                  <a:srgbClr val="000000"/>
                </a:solidFill>
                <a:latin typeface="Arial"/>
                <a:cs typeface="Arial"/>
              </a:rPr>
              <a:t>Sak i UU, UB ble gitt koordineringsansvar</a:t>
            </a:r>
          </a:p>
          <a:p>
            <a:r>
              <a:rPr lang="nb-NO" dirty="0">
                <a:solidFill>
                  <a:srgbClr val="000000"/>
                </a:solidFill>
                <a:latin typeface="Arial"/>
                <a:cs typeface="Arial"/>
              </a:rPr>
              <a:t>Samarbeid mellom UB, SA, PED, SV, MN, </a:t>
            </a:r>
            <a:r>
              <a:rPr lang="nb-NO" dirty="0" err="1">
                <a:solidFill>
                  <a:srgbClr val="000000"/>
                </a:solidFill>
                <a:latin typeface="Arial"/>
                <a:cs typeface="Arial"/>
              </a:rPr>
              <a:t>FoF</a:t>
            </a:r>
            <a:r>
              <a:rPr lang="nb-NO" dirty="0">
                <a:solidFill>
                  <a:srgbClr val="000000"/>
                </a:solidFill>
                <a:latin typeface="Arial"/>
                <a:cs typeface="Arial"/>
              </a:rPr>
              <a:t>, Læringslab</a:t>
            </a:r>
          </a:p>
          <a:p>
            <a:r>
              <a:rPr lang="nb-NO" dirty="0">
                <a:solidFill>
                  <a:srgbClr val="000000"/>
                </a:solidFill>
                <a:latin typeface="Arial"/>
                <a:cs typeface="Arial"/>
              </a:rPr>
              <a:t>Støtte fra NB, 2018-2020</a:t>
            </a:r>
          </a:p>
          <a:p>
            <a:pPr lvl="1"/>
            <a:r>
              <a:rPr lang="nb-NO" dirty="0">
                <a:solidFill>
                  <a:srgbClr val="000000"/>
                </a:solidFill>
                <a:latin typeface="Arial"/>
                <a:cs typeface="Arial"/>
              </a:rPr>
              <a:t>Studenter som co-produsenter, skuespillere</a:t>
            </a:r>
          </a:p>
          <a:p>
            <a:pPr lvl="1"/>
            <a:r>
              <a:rPr lang="nb-NO" dirty="0">
                <a:solidFill>
                  <a:srgbClr val="000000"/>
                </a:solidFill>
                <a:latin typeface="Arial"/>
                <a:cs typeface="Arial"/>
              </a:rPr>
              <a:t>Seminar, konferanser</a:t>
            </a:r>
          </a:p>
          <a:p>
            <a:pPr lvl="1"/>
            <a:r>
              <a:rPr lang="nb-NO" dirty="0">
                <a:solidFill>
                  <a:srgbClr val="000000"/>
                </a:solidFill>
                <a:latin typeface="Arial"/>
                <a:cs typeface="Arial"/>
              </a:rPr>
              <a:t>Utvikling av ressursside</a:t>
            </a:r>
          </a:p>
          <a:p>
            <a:r>
              <a:rPr lang="nb-NO" dirty="0">
                <a:solidFill>
                  <a:srgbClr val="000000"/>
                </a:solidFill>
                <a:latin typeface="Arial"/>
                <a:cs typeface="Arial"/>
              </a:rPr>
              <a:t>Prosjektgruppe</a:t>
            </a:r>
          </a:p>
          <a:p>
            <a:pPr lvl="1"/>
            <a:r>
              <a:rPr lang="nb-NO" dirty="0">
                <a:solidFill>
                  <a:srgbClr val="000000"/>
                </a:solidFill>
                <a:latin typeface="Arial"/>
                <a:cs typeface="Arial"/>
              </a:rPr>
              <a:t>Utvikle struktur, ideer, produksjon</a:t>
            </a:r>
          </a:p>
          <a:p>
            <a:endParaRPr lang="nb-NO" b="0" i="0" u="none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b-NO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FFE1E-9793-4F02-A066-F823AF31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F68C-C844-4C3E-AF58-135D02FA92CC}" type="datetime1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0223E-81A6-40E4-B80C-FBC297F8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E2A45-566F-4988-A1DD-C64BE835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295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&lt;strong&gt;Scales&lt;/strong&gt; Justice Weighing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328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2724025"/>
            <a:ext cx="1764372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nb-NO" sz="2400"/>
          </a:p>
          <a:p>
            <a:pPr algn="ctr"/>
            <a:r>
              <a:rPr lang="nb-NO" sz="2400"/>
              <a:t>Skriving på tvers av fag</a:t>
            </a:r>
            <a:endParaRPr lang="nb-NO"/>
          </a:p>
          <a:p>
            <a:pPr algn="ctr"/>
            <a:endParaRPr lang="nb-NO" sz="2400"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4971" y="3942163"/>
            <a:ext cx="179984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nb-NO" sz="2400"/>
              <a:t>Skriving i fagene</a:t>
            </a:r>
          </a:p>
          <a:p>
            <a:pPr algn="ctr"/>
            <a:endParaRPr lang="nb-NO" sz="2400"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429" y="4318743"/>
            <a:ext cx="3244799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Overførbar ferdighet</a:t>
            </a:r>
            <a:endParaRPr lang="nb-NO" sz="24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Generisk</a:t>
            </a:r>
            <a:endParaRPr lang="nb-NO" sz="240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5254" y="5264632"/>
            <a:ext cx="382896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Faglig sosialisering</a:t>
            </a:r>
            <a:endParaRPr lang="nb-NO" sz="24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/>
              <a:t>Å skrive for å lære</a:t>
            </a:r>
            <a:endParaRPr lang="nb-NO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29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6128280"/>
              </p:ext>
            </p:extLst>
          </p:nvPr>
        </p:nvGraphicFramePr>
        <p:xfrm>
          <a:off x="1" y="307361"/>
          <a:ext cx="9144000" cy="647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1BF87F1-50A4-470D-9AA1-72F0E29A55BE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17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33DB377-099B-4C82-9353-317650D6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2A39468-89EF-482D-B655-061D3F5C73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5160" y="1462469"/>
            <a:ext cx="7721600" cy="654050"/>
          </a:xfrm>
        </p:spPr>
        <p:txBody>
          <a:bodyPr>
            <a:normAutofit fontScale="90000"/>
          </a:bodyPr>
          <a:lstStyle/>
          <a:p>
            <a:br>
              <a:rPr lang="nb-NO"/>
            </a:br>
            <a:r>
              <a:rPr lang="en-US" err="1">
                <a:cs typeface="Arial"/>
              </a:rPr>
              <a:t>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ressursside</a:t>
            </a:r>
            <a:r>
              <a:rPr lang="en-US">
                <a:cs typeface="Arial"/>
              </a:rPr>
              <a:t> for </a:t>
            </a:r>
            <a:r>
              <a:rPr lang="en-US" err="1">
                <a:cs typeface="Arial"/>
              </a:rPr>
              <a:t>skriveundervisning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6FED28-3713-4034-A90D-289477F482A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404000" y="2409305"/>
            <a:ext cx="6469063" cy="3887787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>
                <a:cs typeface="Arial"/>
              </a:rPr>
              <a:t>Tredelt struktur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>
                <a:cs typeface="Arial"/>
              </a:rPr>
              <a:t>1. Tema: informasjon og råd fra eksperter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>
                <a:cs typeface="Arial"/>
              </a:rPr>
              <a:t>2. Verktøy og metoder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>
                <a:cs typeface="Arial"/>
              </a:rPr>
              <a:t>3. Erfaringer fra ulike fag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>
                <a:cs typeface="Arial"/>
                <a:hlinkClick r:id="rId2"/>
              </a:rPr>
              <a:t>https://obl.ku.dk/</a:t>
            </a:r>
            <a:r>
              <a:rPr lang="nb-NO">
                <a:cs typeface="Arial"/>
              </a:rPr>
              <a:t> og </a:t>
            </a:r>
            <a:r>
              <a:rPr lang="nb-NO">
                <a:cs typeface="Arial"/>
                <a:hlinkClick r:id="rId3"/>
              </a:rPr>
              <a:t>https://treat.au.dk/</a:t>
            </a:r>
            <a:r>
              <a:rPr lang="nb-NO">
                <a:cs typeface="Arial"/>
              </a:rPr>
              <a:t>  </a:t>
            </a:r>
            <a:endParaRPr lang="nb-NO"/>
          </a:p>
          <a:p>
            <a:pPr marL="0" indent="0">
              <a:buNone/>
            </a:pPr>
            <a:endParaRPr lang="nb-NO">
              <a:cs typeface="Arial"/>
            </a:endParaRPr>
          </a:p>
          <a:p>
            <a:pPr marL="0" indent="0">
              <a:buNone/>
            </a:pPr>
            <a:endParaRPr lang="nb-NO"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96" y="655418"/>
            <a:ext cx="1826141" cy="872034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b-NO" b="1">
                <a:cs typeface="Arial"/>
              </a:rPr>
              <a:t>Et endelig mål:</a:t>
            </a:r>
          </a:p>
          <a:p>
            <a:pPr>
              <a:lnSpc>
                <a:spcPct val="150000"/>
              </a:lnSpc>
            </a:pPr>
            <a:endParaRPr lang="nb-NO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0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0C6-808A-4471-84B1-B2A198E1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Progresjon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5BF2-3AC0-4CAA-905E-42C8B178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830" y="1883965"/>
            <a:ext cx="8171902" cy="3888000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pPr marL="285750" indent="-285750">
              <a:lnSpc>
                <a:spcPct val="150000"/>
              </a:lnSpc>
            </a:pPr>
            <a:r>
              <a:rPr lang="nb-NO" b="1">
                <a:ea typeface="+mn-lt"/>
                <a:cs typeface="+mn-lt"/>
              </a:rPr>
              <a:t>Hvordan støtte overgangen til universitetet?</a:t>
            </a:r>
          </a:p>
          <a:p>
            <a:pPr marL="685800" lvl="1">
              <a:lnSpc>
                <a:spcPct val="150000"/>
              </a:lnSpc>
            </a:pPr>
            <a:r>
              <a:rPr lang="nb-NO" i="1">
                <a:ea typeface="+mn-lt"/>
                <a:cs typeface="+mn-lt"/>
              </a:rPr>
              <a:t>Introduksjonskurs: akademisk skriving, informasjonskompetanse</a:t>
            </a:r>
            <a:endParaRPr lang="nb-NO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</a:pPr>
            <a:endParaRPr lang="nb-NO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,Sans-Serif" panose="020B0604020202020204" pitchFamily="34" charset="0"/>
            </a:pPr>
            <a:r>
              <a:rPr lang="nb-NO" b="1">
                <a:ea typeface="+mn-lt"/>
                <a:cs typeface="+mn-lt"/>
              </a:rPr>
              <a:t>Hvordan sikre skriveutvikling gjennom studieforløpet?</a:t>
            </a:r>
          </a:p>
          <a:p>
            <a:pPr marL="685800" lvl="1">
              <a:lnSpc>
                <a:spcPct val="150000"/>
              </a:lnSpc>
              <a:buFont typeface="Arial,Sans-Serif" panose="020B0604020202020204" pitchFamily="34" charset="0"/>
            </a:pPr>
            <a:r>
              <a:rPr lang="nb-NO" i="1">
                <a:ea typeface="+mn-lt"/>
                <a:cs typeface="+mn-lt"/>
              </a:rPr>
              <a:t>Planlagt modulisering mellom emner med progresjon og repetisjon</a:t>
            </a:r>
            <a:endParaRPr lang="nb-NO">
              <a:ea typeface="+mn-lt"/>
              <a:cs typeface="+mn-lt"/>
            </a:endParaRPr>
          </a:p>
          <a:p>
            <a:pPr marL="685800" lvl="1">
              <a:lnSpc>
                <a:spcPct val="150000"/>
              </a:lnSpc>
              <a:buFont typeface="Arial,Sans-Serif" panose="020B0604020202020204" pitchFamily="34" charset="0"/>
            </a:pPr>
            <a:r>
              <a:rPr lang="nb-NO" i="1">
                <a:ea typeface="+mn-lt"/>
                <a:cs typeface="+mn-lt"/>
              </a:rPr>
              <a:t>Programansvar, </a:t>
            </a:r>
            <a:r>
              <a:rPr lang="nb-NO" i="1" err="1">
                <a:ea typeface="+mn-lt"/>
                <a:cs typeface="+mn-lt"/>
              </a:rPr>
              <a:t>backward</a:t>
            </a:r>
            <a:r>
              <a:rPr lang="nb-NO" i="1">
                <a:ea typeface="+mn-lt"/>
                <a:cs typeface="+mn-lt"/>
              </a:rPr>
              <a:t> design</a:t>
            </a:r>
            <a:endParaRPr lang="nb-NO"/>
          </a:p>
          <a:p>
            <a:pPr marL="742950" indent="-285750">
              <a:buChar char="–"/>
            </a:pP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4FB1-6C38-4A63-A4A4-F1B0EB31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6825-B766-418F-92BF-C89A40872DC0}" type="datetime1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3D611-BA7B-44C3-83B8-FDBE8864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ADF2-EA6A-4B86-8DF3-14C96246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07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BA706C9E-18D4-43BB-BACF-8EFE17C6A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0A83F6B5-5A39-4D53-8CDA-F68C3E0A0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050801"/>
              </p:ext>
            </p:extLst>
          </p:nvPr>
        </p:nvGraphicFramePr>
        <p:xfrm>
          <a:off x="196850" y="365633"/>
          <a:ext cx="8743739" cy="612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158">
                  <a:extLst>
                    <a:ext uri="{9D8B030D-6E8A-4147-A177-3AD203B41FA5}">
                      <a16:colId xmlns:a16="http://schemas.microsoft.com/office/drawing/2014/main" val="2228557165"/>
                    </a:ext>
                  </a:extLst>
                </a:gridCol>
                <a:gridCol w="596035">
                  <a:extLst>
                    <a:ext uri="{9D8B030D-6E8A-4147-A177-3AD203B41FA5}">
                      <a16:colId xmlns:a16="http://schemas.microsoft.com/office/drawing/2014/main" val="2998712784"/>
                    </a:ext>
                  </a:extLst>
                </a:gridCol>
                <a:gridCol w="583352">
                  <a:extLst>
                    <a:ext uri="{9D8B030D-6E8A-4147-A177-3AD203B41FA5}">
                      <a16:colId xmlns:a16="http://schemas.microsoft.com/office/drawing/2014/main" val="2344889765"/>
                    </a:ext>
                  </a:extLst>
                </a:gridCol>
                <a:gridCol w="621398">
                  <a:extLst>
                    <a:ext uri="{9D8B030D-6E8A-4147-A177-3AD203B41FA5}">
                      <a16:colId xmlns:a16="http://schemas.microsoft.com/office/drawing/2014/main" val="1028439750"/>
                    </a:ext>
                  </a:extLst>
                </a:gridCol>
                <a:gridCol w="557989">
                  <a:extLst>
                    <a:ext uri="{9D8B030D-6E8A-4147-A177-3AD203B41FA5}">
                      <a16:colId xmlns:a16="http://schemas.microsoft.com/office/drawing/2014/main" val="827952136"/>
                    </a:ext>
                  </a:extLst>
                </a:gridCol>
                <a:gridCol w="985886">
                  <a:extLst>
                    <a:ext uri="{9D8B030D-6E8A-4147-A177-3AD203B41FA5}">
                      <a16:colId xmlns:a16="http://schemas.microsoft.com/office/drawing/2014/main" val="2274574880"/>
                    </a:ext>
                  </a:extLst>
                </a:gridCol>
                <a:gridCol w="985886">
                  <a:extLst>
                    <a:ext uri="{9D8B030D-6E8A-4147-A177-3AD203B41FA5}">
                      <a16:colId xmlns:a16="http://schemas.microsoft.com/office/drawing/2014/main" val="2980195027"/>
                    </a:ext>
                  </a:extLst>
                </a:gridCol>
                <a:gridCol w="1039890">
                  <a:extLst>
                    <a:ext uri="{9D8B030D-6E8A-4147-A177-3AD203B41FA5}">
                      <a16:colId xmlns:a16="http://schemas.microsoft.com/office/drawing/2014/main" val="2653123404"/>
                    </a:ext>
                  </a:extLst>
                </a:gridCol>
                <a:gridCol w="1077936">
                  <a:extLst>
                    <a:ext uri="{9D8B030D-6E8A-4147-A177-3AD203B41FA5}">
                      <a16:colId xmlns:a16="http://schemas.microsoft.com/office/drawing/2014/main" val="56817310"/>
                    </a:ext>
                  </a:extLst>
                </a:gridCol>
                <a:gridCol w="1027209">
                  <a:extLst>
                    <a:ext uri="{9D8B030D-6E8A-4147-A177-3AD203B41FA5}">
                      <a16:colId xmlns:a16="http://schemas.microsoft.com/office/drawing/2014/main" val="104423529"/>
                    </a:ext>
                  </a:extLst>
                </a:gridCol>
              </a:tblGrid>
              <a:tr h="874903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100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110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111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124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206</a:t>
                      </a:r>
                      <a:endParaRPr lang="nb-NO" sz="1600" kern="1200" baseline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kern="1200">
                          <a:effectLst/>
                        </a:rPr>
                        <a:t>210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250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310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/>
                        <a:t>350</a:t>
                      </a:r>
                      <a:endParaRPr lang="nb-NO" sz="1600" kern="12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2120586"/>
                  </a:ext>
                </a:extLst>
              </a:tr>
              <a:tr h="556641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Bruk</a:t>
                      </a:r>
                      <a:r>
                        <a:rPr lang="nb-NO" sz="1600" kern="1200" baseline="0">
                          <a:effectLst/>
                        </a:rPr>
                        <a:t> av referanser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I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9296435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Struktur på</a:t>
                      </a:r>
                      <a:r>
                        <a:rPr lang="nb-NO" sz="1600" kern="1200" baseline="0">
                          <a:effectLst/>
                        </a:rPr>
                        <a:t> oppgaver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I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kern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0058584"/>
                  </a:ext>
                </a:extLst>
              </a:tr>
              <a:tr h="556641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Begreps-</a:t>
                      </a:r>
                      <a:endParaRPr lang="nb-NO">
                        <a:effectLst/>
                      </a:endParaRPr>
                    </a:p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kern="1200">
                          <a:effectLst/>
                        </a:rPr>
                        <a:t>forklaring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I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1770124"/>
                  </a:ext>
                </a:extLst>
              </a:tr>
              <a:tr h="612521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Beskrive vs.</a:t>
                      </a:r>
                      <a:endParaRPr lang="nb-NO"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tolke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I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6944026"/>
                  </a:ext>
                </a:extLst>
              </a:tr>
              <a:tr h="79044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Selvstendig</a:t>
                      </a:r>
                      <a:r>
                        <a:rPr lang="nb-NO" sz="1600" kern="1200" baseline="0">
                          <a:effectLst/>
                        </a:rPr>
                        <a:t> drøfting/</a:t>
                      </a:r>
                      <a:endParaRPr lang="nb-NO" err="1">
                        <a:effectLst/>
                      </a:endParaRPr>
                    </a:p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kern="1200" baseline="0">
                          <a:effectLst/>
                        </a:rPr>
                        <a:t>Diskusjon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I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8475807"/>
                  </a:ext>
                </a:extLst>
              </a:tr>
              <a:tr h="556641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Introduksjon&amp; </a:t>
                      </a:r>
                      <a:r>
                        <a:rPr lang="nb-NO" sz="1600" kern="1200" err="1">
                          <a:effectLst/>
                        </a:rPr>
                        <a:t>problemst</a:t>
                      </a:r>
                      <a:r>
                        <a:rPr lang="nb-NO" sz="1600" kern="1200">
                          <a:effectLst/>
                        </a:rPr>
                        <a:t>.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I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kern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2042476"/>
                  </a:ext>
                </a:extLst>
              </a:tr>
              <a:tr h="35483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 err="1">
                          <a:effectLst/>
                        </a:rPr>
                        <a:t>Metodekap</a:t>
                      </a:r>
                      <a:r>
                        <a:rPr lang="nb-NO" sz="1600" kern="1200">
                          <a:effectLst/>
                        </a:rPr>
                        <a:t>.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>
                          <a:effectLst/>
                        </a:rPr>
                        <a:t>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2212162"/>
                  </a:ext>
                </a:extLst>
              </a:tr>
              <a:tr h="35483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 err="1">
                          <a:effectLst/>
                        </a:rPr>
                        <a:t>Teorikap</a:t>
                      </a:r>
                      <a:r>
                        <a:rPr lang="nb-NO" sz="1600" kern="1200">
                          <a:effectLst/>
                        </a:rPr>
                        <a:t>.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600" kern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6107416"/>
                  </a:ext>
                </a:extLst>
              </a:tr>
              <a:tr h="556641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Beskrive fig.</a:t>
                      </a:r>
                      <a:r>
                        <a:rPr lang="nb-NO" sz="1600" kern="1200" baseline="0">
                          <a:effectLst/>
                        </a:rPr>
                        <a:t> &amp; tab.</a:t>
                      </a: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>
                          <a:effectLst/>
                        </a:rPr>
                        <a:t>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8772404"/>
                  </a:ext>
                </a:extLst>
              </a:tr>
              <a:tr h="35636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 err="1">
                          <a:effectLst/>
                        </a:rPr>
                        <a:t>Abstract</a:t>
                      </a:r>
                      <a:endParaRPr lang="nb-NO" err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600" kern="1200">
                          <a:effectLst/>
                        </a:rPr>
                        <a:t>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952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62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881CA-B935-4C3C-B05A-23FCC57E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19BCC-8129-4DEF-908C-9BEFF9A10B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948" y="685800"/>
            <a:ext cx="7366000" cy="652463"/>
          </a:xfrm>
        </p:spPr>
        <p:txBody>
          <a:bodyPr/>
          <a:lstStyle/>
          <a:p>
            <a:r>
              <a:rPr lang="nb-NO">
                <a:cs typeface="Arial"/>
              </a:rPr>
              <a:t>Fra UBs kurskatalog</a:t>
            </a:r>
            <a:endParaRPr lang="nb-NO"/>
          </a:p>
        </p:txBody>
      </p:sp>
      <p:pic>
        <p:nvPicPr>
          <p:cNvPr id="3" name="Picture 3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66992785-1A1C-4297-8242-A1E9DC4EA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14" y="1541532"/>
            <a:ext cx="8658517" cy="45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B728-EA1B-44DA-BDBE-A62B8B9A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Ressurs for faglærere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93B5-B36B-434A-BF7C-0A53C412F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85000" lnSpcReduction="20000"/>
          </a:bodyPr>
          <a:lstStyle/>
          <a:p>
            <a:pPr>
              <a:spcBef>
                <a:spcPts val="20"/>
              </a:spcBef>
            </a:pPr>
            <a:r>
              <a:rPr lang="nb-NO">
                <a:cs typeface="Arial"/>
              </a:rPr>
              <a:t>Hvordan bidra med skrivesentermetoder til alle studenter?</a:t>
            </a:r>
          </a:p>
          <a:p>
            <a:pPr lvl="1">
              <a:spcBef>
                <a:spcPts val="20"/>
              </a:spcBef>
            </a:pPr>
            <a:r>
              <a:rPr lang="nb-NO" i="1">
                <a:cs typeface="Arial"/>
              </a:rPr>
              <a:t>Guidet medstudentvurdering (peer </a:t>
            </a:r>
            <a:r>
              <a:rPr lang="nb-NO" i="1" err="1">
                <a:cs typeface="Arial"/>
              </a:rPr>
              <a:t>review</a:t>
            </a:r>
            <a:r>
              <a:rPr lang="nb-NO" i="1">
                <a:cs typeface="Arial"/>
              </a:rPr>
              <a:t>) med korte læringsbolker</a:t>
            </a:r>
          </a:p>
          <a:p>
            <a:pPr lvl="1">
              <a:spcBef>
                <a:spcPts val="20"/>
              </a:spcBef>
            </a:pPr>
            <a:endParaRPr lang="nb-NO" i="1">
              <a:cs typeface="Arial"/>
            </a:endParaRPr>
          </a:p>
          <a:p>
            <a:pPr>
              <a:spcBef>
                <a:spcPts val="20"/>
              </a:spcBef>
            </a:pPr>
            <a:r>
              <a:rPr lang="nb-NO">
                <a:cs typeface="Arial"/>
              </a:rPr>
              <a:t>Hvordan bruke skriving som læringsverktøy for faglig relevans?</a:t>
            </a:r>
          </a:p>
          <a:p>
            <a:pPr lvl="1">
              <a:spcBef>
                <a:spcPts val="20"/>
              </a:spcBef>
            </a:pPr>
            <a:r>
              <a:rPr lang="nb-NO" i="1">
                <a:cs typeface="Arial"/>
              </a:rPr>
              <a:t>Tilrettelagte skriveoppgaver for å nå faglige læringsutbytter</a:t>
            </a:r>
          </a:p>
          <a:p>
            <a:pPr lvl="1">
              <a:spcBef>
                <a:spcPts val="20"/>
              </a:spcBef>
            </a:pPr>
            <a:endParaRPr lang="nb-NO" i="1">
              <a:cs typeface="Arial"/>
            </a:endParaRPr>
          </a:p>
          <a:p>
            <a:pPr>
              <a:spcBef>
                <a:spcPts val="20"/>
              </a:spcBef>
            </a:pPr>
            <a:r>
              <a:rPr lang="nb-NO">
                <a:cs typeface="Arial"/>
              </a:rPr>
              <a:t>Hvordan gjøre det lett for faglærere å integrere skrivetrening i undervisningsopplegg?</a:t>
            </a:r>
          </a:p>
          <a:p>
            <a:pPr lvl="1">
              <a:spcBef>
                <a:spcPts val="20"/>
              </a:spcBef>
            </a:pPr>
            <a:r>
              <a:rPr lang="nb-NO" i="1">
                <a:cs typeface="Arial"/>
              </a:rPr>
              <a:t>Digitalisering, delingsplattform for metoder og eksempler</a:t>
            </a:r>
          </a:p>
          <a:p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D91D2-96E9-4312-A10F-CC0D0C8B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835C-3262-4819-9095-C4445F362024}" type="datetime1">
              <a:rPr lang="nb-NO" smtClean="0"/>
              <a:t>11.06.2019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923BF-4255-435A-B4DA-36A46E44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7AF97-3E1B-4039-AF18-7CC049C7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631784"/>
      </p:ext>
    </p:extLst>
  </p:cSld>
  <p:clrMapOvr>
    <a:masterClrMapping/>
  </p:clrMapOvr>
</p:sld>
</file>

<file path=ppt/theme/theme1.xml><?xml version="1.0" encoding="utf-8"?>
<a:theme xmlns:a="http://schemas.openxmlformats.org/drawingml/2006/main" name="UiB_norsk_rød-gen">
  <a:themeElements>
    <a:clrScheme name="Egendefinert 2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7236cd5-e54b-4bd9-afc0-6ff6a7730237">
      <UserInfo>
        <DisplayName>Karin Cecilia Rydving</DisplayName>
        <AccountId>9</AccountId>
        <AccountType/>
      </UserInfo>
      <UserInfo>
        <DisplayName>Anne Ingvild S Gilhus</DisplayName>
        <AccountId>73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083F645CDB8E44B4CE6E041D51022E" ma:contentTypeVersion="4" ma:contentTypeDescription="Create a new document." ma:contentTypeScope="" ma:versionID="f89572e821df88ff7a964884dd9873e6">
  <xsd:schema xmlns:xsd="http://www.w3.org/2001/XMLSchema" xmlns:xs="http://www.w3.org/2001/XMLSchema" xmlns:p="http://schemas.microsoft.com/office/2006/metadata/properties" xmlns:ns2="e2b3fec0-eb11-4314-a38f-afa3b7379d77" xmlns:ns3="37236cd5-e54b-4bd9-afc0-6ff6a7730237" targetNamespace="http://schemas.microsoft.com/office/2006/metadata/properties" ma:root="true" ma:fieldsID="d74b606c55a62dcadbca7756c1ee6a9c" ns2:_="" ns3:_="">
    <xsd:import namespace="e2b3fec0-eb11-4314-a38f-afa3b7379d77"/>
    <xsd:import namespace="37236cd5-e54b-4bd9-afc0-6ff6a77302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3fec0-eb11-4314-a38f-afa3b7379d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36cd5-e54b-4bd9-afc0-6ff6a77302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19A14E-DAA9-4F14-A61D-AD72A4D287BE}">
  <ds:schemaRefs>
    <ds:schemaRef ds:uri="37236cd5-e54b-4bd9-afc0-6ff6a7730237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2b3fec0-eb11-4314-a38f-afa3b7379d77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2EFC53-0F5E-478C-9654-604897D064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50AE8E-F8CD-419B-8A05-A8C1E357659B}">
  <ds:schemaRefs>
    <ds:schemaRef ds:uri="37236cd5-e54b-4bd9-afc0-6ff6a7730237"/>
    <ds:schemaRef ds:uri="e2b3fec0-eb11-4314-a38f-afa3b7379d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UiB_norsk_rød-gen.potx</Template>
  <TotalTime>6</TotalTime>
  <Words>405</Words>
  <Application>Microsoft Office PowerPoint</Application>
  <PresentationFormat>Skjermfremvisning (4:3)</PresentationFormat>
  <Paragraphs>157</Paragraphs>
  <Slides>17</Slides>
  <Notes>0</Notes>
  <HiddenSlides>0</HiddenSlides>
  <MMClips>2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3" baseType="lpstr">
      <vt:lpstr>Arial</vt:lpstr>
      <vt:lpstr>Arial,Sans-Serif</vt:lpstr>
      <vt:lpstr>Calibri</vt:lpstr>
      <vt:lpstr>Myriad Pro</vt:lpstr>
      <vt:lpstr>Times New Roman</vt:lpstr>
      <vt:lpstr>UiB_norsk_rød-gen</vt:lpstr>
      <vt:lpstr>  Digital skrivestøtte -   et samarbeidsprosjekt  </vt:lpstr>
      <vt:lpstr>Tekst og kildebruk i digital læring</vt:lpstr>
      <vt:lpstr>PowerPoint-presentasjon</vt:lpstr>
      <vt:lpstr>PowerPoint-presentasjon</vt:lpstr>
      <vt:lpstr> En ressursside for skriveundervisning</vt:lpstr>
      <vt:lpstr>Progresjon</vt:lpstr>
      <vt:lpstr>PowerPoint-presentasjon</vt:lpstr>
      <vt:lpstr>Fra UBs kurskatalog</vt:lpstr>
      <vt:lpstr>Ressurs for faglærere</vt:lpstr>
      <vt:lpstr>Akademisk skrivestøtte i det digitale læringsmiljøet</vt:lpstr>
      <vt:lpstr>Akademisk skrivestøtte i det digitale læringsmiljøet</vt:lpstr>
      <vt:lpstr>Pilot: biologi</vt:lpstr>
      <vt:lpstr>PowerPoint-presentasjon</vt:lpstr>
      <vt:lpstr>Pilot: Geografi</vt:lpstr>
      <vt:lpstr>Eksempler</vt:lpstr>
      <vt:lpstr>PowerPoint-presentasjon</vt:lpstr>
      <vt:lpstr>PowerPoint-presentasjon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Skrivestøtteprosjektet</dc:title>
  <dc:creator>Helge Grønhaug</dc:creator>
  <cp:lastModifiedBy>Anne Sissel Vedvik Tonning</cp:lastModifiedBy>
  <cp:revision>2</cp:revision>
  <dcterms:created xsi:type="dcterms:W3CDTF">2015-10-30T09:38:42Z</dcterms:created>
  <dcterms:modified xsi:type="dcterms:W3CDTF">2019-06-11T07:24:09Z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5632">
    <vt:lpwstr>29</vt:lpwstr>
  </property>
  <property fmtid="{D5CDD505-2E9C-101B-9397-08002B2CF9AE}" pid="3" name="AuthorIds_UIVersion_8704">
    <vt:lpwstr>4</vt:lpwstr>
  </property>
  <property fmtid="{D5CDD505-2E9C-101B-9397-08002B2CF9AE}" pid="4" name="AuthorIds_UIVersion_6144">
    <vt:lpwstr>29</vt:lpwstr>
  </property>
  <property fmtid="{D5CDD505-2E9C-101B-9397-08002B2CF9AE}" pid="5" name="AuthorIds_UIVersion_6656">
    <vt:lpwstr>29</vt:lpwstr>
  </property>
  <property fmtid="{D5CDD505-2E9C-101B-9397-08002B2CF9AE}" pid="6" name="AuthorIds_UIVersion_7168">
    <vt:lpwstr>29</vt:lpwstr>
  </property>
  <property fmtid="{D5CDD505-2E9C-101B-9397-08002B2CF9AE}" pid="7" name="SharedWithUsers">
    <vt:lpwstr>9;#Karin Cecilia Rydving;#73;#Anne Ingvild S Gilhus</vt:lpwstr>
  </property>
  <property fmtid="{D5CDD505-2E9C-101B-9397-08002B2CF9AE}" pid="8" name="AuthorIds_UIVersion_8192">
    <vt:lpwstr>29</vt:lpwstr>
  </property>
  <property fmtid="{D5CDD505-2E9C-101B-9397-08002B2CF9AE}" pid="9" name="ContentTypeId">
    <vt:lpwstr>0x010100E8083F645CDB8E44B4CE6E041D51022E</vt:lpwstr>
  </property>
  <property fmtid="{D5CDD505-2E9C-101B-9397-08002B2CF9AE}" pid="10" name="ComplianceAssetId">
    <vt:lpwstr/>
  </property>
  <property fmtid="{D5CDD505-2E9C-101B-9397-08002B2CF9AE}" pid="11" name="AuthorIds_UIVersion_4608">
    <vt:lpwstr>4,29</vt:lpwstr>
  </property>
  <property fmtid="{D5CDD505-2E9C-101B-9397-08002B2CF9AE}" pid="12" name="AuthorIds_UIVersion_9216">
    <vt:lpwstr>4</vt:lpwstr>
  </property>
  <property fmtid="{D5CDD505-2E9C-101B-9397-08002B2CF9AE}" pid="13" name="AuthorIds_UIVersion_9728">
    <vt:lpwstr>4</vt:lpwstr>
  </property>
  <property fmtid="{D5CDD505-2E9C-101B-9397-08002B2CF9AE}" pid="14" name="xd_Signature">
    <vt:bool>false</vt:bool>
  </property>
  <property fmtid="{D5CDD505-2E9C-101B-9397-08002B2CF9AE}" pid="15" name="xd_ProgID">
    <vt:lpwstr/>
  </property>
  <property fmtid="{D5CDD505-2E9C-101B-9397-08002B2CF9AE}" pid="16" name="TemplateUrl">
    <vt:lpwstr/>
  </property>
</Properties>
</file>