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0" r:id="rId3"/>
    <p:sldId id="272" r:id="rId4"/>
    <p:sldId id="275" r:id="rId5"/>
    <p:sldId id="290" r:id="rId6"/>
    <p:sldId id="291" r:id="rId7"/>
    <p:sldId id="292" r:id="rId8"/>
    <p:sldId id="299" r:id="rId9"/>
    <p:sldId id="300" r:id="rId10"/>
    <p:sldId id="301" r:id="rId11"/>
    <p:sldId id="303" r:id="rId12"/>
    <p:sldId id="304" r:id="rId13"/>
    <p:sldId id="305" r:id="rId14"/>
    <p:sldId id="312" r:id="rId15"/>
    <p:sldId id="315" r:id="rId16"/>
    <p:sldId id="267" r:id="rId17"/>
    <p:sldId id="278" r:id="rId18"/>
    <p:sldId id="279" r:id="rId19"/>
    <p:sldId id="293" r:id="rId20"/>
    <p:sldId id="294" r:id="rId21"/>
    <p:sldId id="298" r:id="rId22"/>
    <p:sldId id="261" r:id="rId23"/>
    <p:sldId id="280" r:id="rId24"/>
    <p:sldId id="295" r:id="rId25"/>
    <p:sldId id="288" r:id="rId26"/>
    <p:sldId id="289" r:id="rId27"/>
    <p:sldId id="281" r:id="rId28"/>
    <p:sldId id="297" r:id="rId29"/>
  </p:sldIdLst>
  <p:sldSz cx="12192000" cy="6858000"/>
  <p:notesSz cx="6794500" cy="9931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9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5" autoAdjust="0"/>
    <p:restoredTop sz="60701" autoAdjust="0"/>
  </p:normalViewPr>
  <p:slideViewPr>
    <p:cSldViewPr snapToGrid="0">
      <p:cViewPr varScale="1">
        <p:scale>
          <a:sx n="57" d="100"/>
          <a:sy n="57" d="100"/>
        </p:scale>
        <p:origin x="1596"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stein Låg" userId="S::tla005@uit.no::6a8adafb-d467-4be0-af81-c2e7fed532f7" providerId="AD" clId="Web-{8EA0883E-E4C2-40C1-A326-88BA2C23898C}"/>
    <pc:docChg chg="modSld">
      <pc:chgData name="Torstein Låg" userId="S::tla005@uit.no::6a8adafb-d467-4be0-af81-c2e7fed532f7" providerId="AD" clId="Web-{8EA0883E-E4C2-40C1-A326-88BA2C23898C}" dt="2019-03-22T07:30:46.268" v="65" actId="20577"/>
      <pc:docMkLst>
        <pc:docMk/>
      </pc:docMkLst>
      <pc:sldChg chg="modSp">
        <pc:chgData name="Torstein Låg" userId="S::tla005@uit.no::6a8adafb-d467-4be0-af81-c2e7fed532f7" providerId="AD" clId="Web-{8EA0883E-E4C2-40C1-A326-88BA2C23898C}" dt="2019-03-22T07:30:45.596" v="63" actId="20577"/>
        <pc:sldMkLst>
          <pc:docMk/>
          <pc:sldMk cId="145035642" sldId="257"/>
        </pc:sldMkLst>
        <pc:spChg chg="mod">
          <ac:chgData name="Torstein Låg" userId="S::tla005@uit.no::6a8adafb-d467-4be0-af81-c2e7fed532f7" providerId="AD" clId="Web-{8EA0883E-E4C2-40C1-A326-88BA2C23898C}" dt="2019-03-22T07:30:45.596" v="63" actId="20577"/>
          <ac:spMkLst>
            <pc:docMk/>
            <pc:sldMk cId="145035642" sldId="25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E9F95588-E8BD-4641-913B-366349E885A2}" type="datetimeFigureOut">
              <a:rPr lang="nb-NO" smtClean="0"/>
              <a:t>11.06.2019</a:t>
            </a:fld>
            <a:endParaRPr lang="nb-NO"/>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F2EC967D-0BD4-4DFC-8E2C-B57B106C7A39}" type="slidenum">
              <a:rPr lang="nb-NO" smtClean="0"/>
              <a:t>‹#›</a:t>
            </a:fld>
            <a:endParaRPr lang="nb-NO"/>
          </a:p>
        </p:txBody>
      </p:sp>
    </p:spTree>
    <p:extLst>
      <p:ext uri="{BB962C8B-B14F-4D97-AF65-F5344CB8AC3E}">
        <p14:creationId xmlns:p14="http://schemas.microsoft.com/office/powerpoint/2010/main" val="160439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dirty="0" smtClean="0"/>
              <a:t>Takk</a:t>
            </a:r>
            <a:r>
              <a:rPr lang="nb-NO" baseline="0" dirty="0" smtClean="0"/>
              <a:t>, og helt kort hva vi skal snakke om.</a:t>
            </a:r>
          </a:p>
          <a:p>
            <a:pPr marL="628650" lvl="1" indent="-171450">
              <a:buFont typeface="Arial" panose="020B0604020202020204" pitchFamily="34" charset="0"/>
              <a:buChar char="•"/>
            </a:pPr>
            <a:r>
              <a:rPr lang="nb-NO" baseline="0" dirty="0" smtClean="0"/>
              <a:t>[evt. om hvem vi er]</a:t>
            </a:r>
          </a:p>
          <a:p>
            <a:pPr marL="628650" lvl="1" indent="-171450">
              <a:buFont typeface="Arial" panose="020B0604020202020204" pitchFamily="34" charset="0"/>
              <a:buChar char="•"/>
            </a:pPr>
            <a:r>
              <a:rPr lang="nb-NO" baseline="0" dirty="0" smtClean="0"/>
              <a:t>[hvem redaksjonen er og hvor vi kommer fra]</a:t>
            </a:r>
          </a:p>
          <a:p>
            <a:pPr marL="628650" lvl="1" indent="-171450">
              <a:buFont typeface="Arial" panose="020B0604020202020204" pitchFamily="34" charset="0"/>
              <a:buChar char="•"/>
            </a:pPr>
            <a:r>
              <a:rPr lang="nb-NO" baseline="0" dirty="0" smtClean="0"/>
              <a:t>…et nettsted rettet mot </a:t>
            </a:r>
            <a:r>
              <a:rPr lang="nb-NO" baseline="0" dirty="0" err="1" smtClean="0"/>
              <a:t>ph.d.kandidater</a:t>
            </a:r>
            <a:r>
              <a:rPr lang="nb-NO" baseline="0" dirty="0" smtClean="0"/>
              <a:t> og unge forskere</a:t>
            </a:r>
          </a:p>
          <a:p>
            <a:pPr marL="628650" lvl="1" indent="-171450">
              <a:buFont typeface="Arial" panose="020B0604020202020204" pitchFamily="34" charset="0"/>
              <a:buChar char="•"/>
            </a:pPr>
            <a:r>
              <a:rPr lang="nb-NO" baseline="0" dirty="0" smtClean="0"/>
              <a:t>det har vært igjennom en nokså omfattende revisjon.</a:t>
            </a:r>
          </a:p>
          <a:p>
            <a:pPr marL="628650" lvl="1" indent="-171450">
              <a:buFont typeface="Arial" panose="020B0604020202020204" pitchFamily="34" charset="0"/>
              <a:buChar char="•"/>
            </a:pPr>
            <a:r>
              <a:rPr lang="nb-NO" baseline="0" dirty="0" smtClean="0"/>
              <a:t>Vi skal si litt om hva nettstedet nå er blitt til,</a:t>
            </a:r>
          </a:p>
          <a:p>
            <a:pPr marL="628650" lvl="1" indent="-171450">
              <a:buFont typeface="Arial" panose="020B0604020202020204" pitchFamily="34" charset="0"/>
              <a:buChar char="•"/>
            </a:pPr>
            <a:r>
              <a:rPr lang="nb-NO" baseline="0" dirty="0" smtClean="0"/>
              <a:t>og vi vil også gjerne ha dere med på en liten diskusjon om hvordan den kan fungere.</a:t>
            </a:r>
          </a:p>
          <a:p>
            <a:endParaRPr lang="nb-NO" dirty="0" smtClean="0"/>
          </a:p>
          <a:p>
            <a:r>
              <a:rPr lang="nb-NO" dirty="0" smtClean="0"/>
              <a:t>[ca. 2 minutt?]</a:t>
            </a:r>
            <a:endParaRPr lang="nb-NO" dirty="0"/>
          </a:p>
        </p:txBody>
      </p:sp>
      <p:sp>
        <p:nvSpPr>
          <p:cNvPr id="4" name="Slide Number Placeholder 3"/>
          <p:cNvSpPr>
            <a:spLocks noGrp="1"/>
          </p:cNvSpPr>
          <p:nvPr>
            <p:ph type="sldNum" sz="quarter" idx="10"/>
          </p:nvPr>
        </p:nvSpPr>
        <p:spPr/>
        <p:txBody>
          <a:bodyPr/>
          <a:lstStyle/>
          <a:p>
            <a:fld id="{F2EC967D-0BD4-4DFC-8E2C-B57B106C7A39}" type="slidenum">
              <a:rPr lang="nb-NO" smtClean="0"/>
              <a:t>1</a:t>
            </a:fld>
            <a:endParaRPr lang="nb-NO"/>
          </a:p>
        </p:txBody>
      </p:sp>
    </p:spTree>
    <p:extLst>
      <p:ext uri="{BB962C8B-B14F-4D97-AF65-F5344CB8AC3E}">
        <p14:creationId xmlns:p14="http://schemas.microsoft.com/office/powerpoint/2010/main" val="1278949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dirty="0" smtClean="0"/>
              <a:t>Vi har lovet vi skal si mest om den nye OS-delen, spesielt delen om publisering.</a:t>
            </a:r>
            <a:r>
              <a:rPr lang="nb-NO" baseline="0" dirty="0" smtClean="0"/>
              <a:t> </a:t>
            </a:r>
          </a:p>
          <a:p>
            <a:pPr marL="171450" indent="-171450">
              <a:buFont typeface="Arial" panose="020B0604020202020204" pitchFamily="34" charset="0"/>
              <a:buChar char="•"/>
            </a:pPr>
            <a:r>
              <a:rPr lang="nb-NO" baseline="0" dirty="0" smtClean="0"/>
              <a:t>Landingssida ser sånn ut, og seksjonen har undersider med temaene… Open Access Publishing – Open Archives – Research Data - Data Management – Sensitive Data – </a:t>
            </a:r>
            <a:r>
              <a:rPr lang="nb-NO" baseline="0" dirty="0" err="1" smtClean="0"/>
              <a:t>Preregistration</a:t>
            </a:r>
            <a:endParaRPr lang="nb-NO"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smtClean="0"/>
              <a:t>Her er også en grei definisjon, og en ingress som sier noe om det viktigste innholdet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smtClean="0"/>
              <a:t>Mest om OA-publisering nå, så sier ikke mer om forskningsdata nå</a:t>
            </a:r>
          </a:p>
          <a:p>
            <a:pPr marL="171450" indent="-171450">
              <a:buFont typeface="Arial" panose="020B0604020202020204" pitchFamily="34" charset="0"/>
              <a:buChar char="•"/>
            </a:pPr>
            <a:endParaRPr lang="nb-NO" dirty="0"/>
          </a:p>
        </p:txBody>
      </p:sp>
      <p:sp>
        <p:nvSpPr>
          <p:cNvPr id="4" name="Slide Number Placeholder 3"/>
          <p:cNvSpPr>
            <a:spLocks noGrp="1"/>
          </p:cNvSpPr>
          <p:nvPr>
            <p:ph type="sldNum" sz="quarter" idx="10"/>
          </p:nvPr>
        </p:nvSpPr>
        <p:spPr/>
        <p:txBody>
          <a:bodyPr/>
          <a:lstStyle/>
          <a:p>
            <a:fld id="{F2EC967D-0BD4-4DFC-8E2C-B57B106C7A39}" type="slidenum">
              <a:rPr lang="nb-NO" smtClean="0"/>
              <a:t>16</a:t>
            </a:fld>
            <a:endParaRPr lang="nb-NO"/>
          </a:p>
        </p:txBody>
      </p:sp>
    </p:spTree>
    <p:extLst>
      <p:ext uri="{BB962C8B-B14F-4D97-AF65-F5344CB8AC3E}">
        <p14:creationId xmlns:p14="http://schemas.microsoft.com/office/powerpoint/2010/main" val="406648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For å vise dere hvordan det</a:t>
            </a:r>
            <a:r>
              <a:rPr lang="nb-NO" baseline="0" dirty="0" smtClean="0"/>
              <a:t> ser ut på de enkelte sidene, så er her et eksempel med den sida som handler mest om OA-</a:t>
            </a:r>
            <a:r>
              <a:rPr lang="nb-NO" baseline="0" dirty="0" err="1" smtClean="0"/>
              <a:t>publishing</a:t>
            </a:r>
            <a:r>
              <a:rPr lang="nb-NO" baseline="0" dirty="0" smtClean="0"/>
              <a:t>. </a:t>
            </a:r>
          </a:p>
          <a:p>
            <a:pPr marL="171450" indent="-171450">
              <a:buFont typeface="Arial" panose="020B0604020202020204" pitchFamily="34" charset="0"/>
              <a:buChar char="•"/>
            </a:pPr>
            <a:r>
              <a:rPr lang="nb-NO" baseline="0" dirty="0" smtClean="0"/>
              <a:t>Hver side har et </a:t>
            </a:r>
            <a:r>
              <a:rPr lang="nb-NO" baseline="0" dirty="0" err="1" smtClean="0"/>
              <a:t>bildebanner</a:t>
            </a:r>
            <a:r>
              <a:rPr lang="nb-NO" baseline="0" dirty="0" smtClean="0"/>
              <a:t> under overskriften, og en slags ingress som kort introduserer innholdet</a:t>
            </a:r>
          </a:p>
          <a:p>
            <a:pPr marL="171450" indent="-171450">
              <a:buFont typeface="Arial" panose="020B0604020202020204" pitchFamily="34" charset="0"/>
              <a:buChar char="•"/>
            </a:pPr>
            <a:r>
              <a:rPr lang="nb-NO" baseline="0" dirty="0" smtClean="0"/>
              <a:t>I tillegg har vi en slags </a:t>
            </a:r>
            <a:r>
              <a:rPr lang="nb-NO" baseline="0" dirty="0" err="1" smtClean="0"/>
              <a:t>punktmessig</a:t>
            </a:r>
            <a:r>
              <a:rPr lang="nb-NO" baseline="0" dirty="0" smtClean="0"/>
              <a:t> innholdsfortegnelse, nærmest som en slags læringsmål, som gir det vi håper er et godt inntrykk av hva som finnes på sida.</a:t>
            </a:r>
          </a:p>
          <a:p>
            <a:pPr marL="171450" indent="-171450">
              <a:buFont typeface="Arial" panose="020B0604020202020204" pitchFamily="34" charset="0"/>
              <a:buChar char="•"/>
            </a:pPr>
            <a:r>
              <a:rPr lang="nb-NO" baseline="0" dirty="0" smtClean="0"/>
              <a:t>Til venstre er der også en hurtignavigasjon, som lar en hoppe, og som følger med når man </a:t>
            </a:r>
            <a:r>
              <a:rPr lang="nb-NO" baseline="0" dirty="0" err="1" smtClean="0"/>
              <a:t>scroller</a:t>
            </a:r>
            <a:r>
              <a:rPr lang="nb-NO" baseline="0" dirty="0" smtClean="0"/>
              <a:t> nedover. </a:t>
            </a:r>
            <a:endParaRPr lang="nb-NO" dirty="0"/>
          </a:p>
        </p:txBody>
      </p:sp>
      <p:sp>
        <p:nvSpPr>
          <p:cNvPr id="4" name="Slide Number Placeholder 3"/>
          <p:cNvSpPr>
            <a:spLocks noGrp="1"/>
          </p:cNvSpPr>
          <p:nvPr>
            <p:ph type="sldNum" sz="quarter" idx="10"/>
          </p:nvPr>
        </p:nvSpPr>
        <p:spPr/>
        <p:txBody>
          <a:bodyPr/>
          <a:lstStyle/>
          <a:p>
            <a:fld id="{F2EC967D-0BD4-4DFC-8E2C-B57B106C7A39}" type="slidenum">
              <a:rPr lang="nb-NO" smtClean="0"/>
              <a:t>17</a:t>
            </a:fld>
            <a:endParaRPr lang="nb-NO"/>
          </a:p>
        </p:txBody>
      </p:sp>
    </p:spTree>
    <p:extLst>
      <p:ext uri="{BB962C8B-B14F-4D97-AF65-F5344CB8AC3E}">
        <p14:creationId xmlns:p14="http://schemas.microsoft.com/office/powerpoint/2010/main" val="399660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endParaRPr lang="nb-NO" dirty="0" smtClean="0"/>
          </a:p>
          <a:p>
            <a:pPr marL="171450" indent="-171450">
              <a:buFont typeface="Arial" panose="020B0604020202020204" pitchFamily="34" charset="0"/>
              <a:buChar char="•"/>
            </a:pPr>
            <a:r>
              <a:rPr lang="nb-NO" dirty="0" smtClean="0"/>
              <a:t>Som</a:t>
            </a:r>
            <a:r>
              <a:rPr lang="nb-NO" baseline="0" dirty="0" smtClean="0"/>
              <a:t> et eksempel på en av de temaene som går igjen flere steder, og hvor vi tror at nettopp samlingen og </a:t>
            </a:r>
            <a:r>
              <a:rPr lang="nb-NO" baseline="0" dirty="0" err="1" smtClean="0"/>
              <a:t>oversiktlighetren</a:t>
            </a:r>
            <a:r>
              <a:rPr lang="nb-NO" baseline="0" dirty="0" smtClean="0"/>
              <a:t> på </a:t>
            </a:r>
            <a:r>
              <a:rPr lang="nb-NO" baseline="0" dirty="0" err="1" smtClean="0"/>
              <a:t>PhD</a:t>
            </a:r>
            <a:r>
              <a:rPr lang="nb-NO" baseline="0" dirty="0" smtClean="0"/>
              <a:t> </a:t>
            </a:r>
            <a:r>
              <a:rPr lang="nb-NO" baseline="0" dirty="0" err="1" smtClean="0"/>
              <a:t>on</a:t>
            </a:r>
            <a:r>
              <a:rPr lang="nb-NO" baseline="0" dirty="0" smtClean="0"/>
              <a:t> </a:t>
            </a:r>
            <a:r>
              <a:rPr lang="nb-NO" baseline="0" dirty="0" err="1" smtClean="0"/>
              <a:t>track</a:t>
            </a:r>
            <a:r>
              <a:rPr lang="nb-NO" baseline="0" dirty="0" smtClean="0"/>
              <a:t> kan være en fordel, er OA-krav fra ymse hold. Her nevner vi de nasjonale retningslinjene, kravene fra NFR og ERC, samt de aller fleste institusjonelle forordningene som finnes på dette. </a:t>
            </a:r>
          </a:p>
          <a:p>
            <a:pPr marL="171450" indent="-171450">
              <a:buFont typeface="Arial" panose="020B0604020202020204" pitchFamily="34" charset="0"/>
              <a:buChar char="•"/>
            </a:pPr>
            <a:r>
              <a:rPr lang="nb-NO" baseline="0" dirty="0" smtClean="0"/>
              <a:t>Vi har også nevnt Plan S her (NFR og EU), uten av vi går særlig i dybden. Må nok oppdateres/ utvides litt(?) </a:t>
            </a:r>
            <a:endParaRPr lang="nb-NO" dirty="0"/>
          </a:p>
        </p:txBody>
      </p:sp>
      <p:sp>
        <p:nvSpPr>
          <p:cNvPr id="4" name="Plassholder for lysbildenummer 3"/>
          <p:cNvSpPr>
            <a:spLocks noGrp="1"/>
          </p:cNvSpPr>
          <p:nvPr>
            <p:ph type="sldNum" sz="quarter" idx="10"/>
          </p:nvPr>
        </p:nvSpPr>
        <p:spPr/>
        <p:txBody>
          <a:bodyPr/>
          <a:lstStyle/>
          <a:p>
            <a:fld id="{F2EC967D-0BD4-4DFC-8E2C-B57B106C7A39}" type="slidenum">
              <a:rPr lang="nb-NO" smtClean="0"/>
              <a:t>18</a:t>
            </a:fld>
            <a:endParaRPr lang="nb-NO"/>
          </a:p>
        </p:txBody>
      </p:sp>
    </p:spTree>
    <p:extLst>
      <p:ext uri="{BB962C8B-B14F-4D97-AF65-F5344CB8AC3E}">
        <p14:creationId xmlns:p14="http://schemas.microsoft.com/office/powerpoint/2010/main" val="445799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Eksempel på en side hvor mye er som før, men hvor vi har gjort</a:t>
            </a:r>
            <a:r>
              <a:rPr lang="nb-NO" baseline="0" dirty="0" smtClean="0"/>
              <a:t> mange småjusteringer for å bringe den mer i tråd med vektlegging av OA og OS.</a:t>
            </a:r>
            <a:endParaRPr lang="nb-NO" dirty="0"/>
          </a:p>
        </p:txBody>
      </p:sp>
      <p:sp>
        <p:nvSpPr>
          <p:cNvPr id="4" name="Plassholder for lysbildenummer 3"/>
          <p:cNvSpPr>
            <a:spLocks noGrp="1"/>
          </p:cNvSpPr>
          <p:nvPr>
            <p:ph type="sldNum" sz="quarter" idx="10"/>
          </p:nvPr>
        </p:nvSpPr>
        <p:spPr/>
        <p:txBody>
          <a:bodyPr/>
          <a:lstStyle/>
          <a:p>
            <a:fld id="{F2EC967D-0BD4-4DFC-8E2C-B57B106C7A39}" type="slidenum">
              <a:rPr lang="nb-NO" smtClean="0"/>
              <a:t>19</a:t>
            </a:fld>
            <a:endParaRPr lang="nb-NO"/>
          </a:p>
        </p:txBody>
      </p:sp>
    </p:spTree>
    <p:extLst>
      <p:ext uri="{BB962C8B-B14F-4D97-AF65-F5344CB8AC3E}">
        <p14:creationId xmlns:p14="http://schemas.microsoft.com/office/powerpoint/2010/main" val="1352796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Eksempel på en side hvor mye er som før, men hvor vi har gjort</a:t>
            </a:r>
            <a:r>
              <a:rPr lang="nb-NO" baseline="0" dirty="0" smtClean="0"/>
              <a:t> mange småjusteringer for å bringe den mer i tråd med den vektlegging av OA og OS.</a:t>
            </a:r>
          </a:p>
          <a:p>
            <a:pPr marL="171450" indent="-171450">
              <a:buFont typeface="Arial" panose="020B0604020202020204" pitchFamily="34" charset="0"/>
              <a:buChar char="•"/>
            </a:pPr>
            <a:r>
              <a:rPr lang="nb-NO" baseline="0" dirty="0" smtClean="0"/>
              <a:t>Her toner vi ned journals rank og prestisje, og fremhever OA, egenarkivering – og gjør oppmerksom på </a:t>
            </a:r>
            <a:r>
              <a:rPr lang="nb-NO" baseline="0" dirty="0" err="1" smtClean="0"/>
              <a:t>predatory</a:t>
            </a:r>
            <a:r>
              <a:rPr lang="nb-NO" baseline="0" dirty="0" smtClean="0"/>
              <a:t> journals (som det det står litt mer om et annet sted på sidene). </a:t>
            </a:r>
          </a:p>
          <a:p>
            <a:pPr marL="171450" indent="-171450">
              <a:buFont typeface="Arial" panose="020B0604020202020204" pitchFamily="34" charset="0"/>
              <a:buChar char="•"/>
            </a:pPr>
            <a:r>
              <a:rPr lang="nb-NO" baseline="0" dirty="0" smtClean="0"/>
              <a:t>Med nye retningslinjer og etter hver Plan S blir det kanskje ekstra viktig å advare mot «rovdyrene»…?</a:t>
            </a:r>
            <a:endParaRPr lang="nb-NO" dirty="0"/>
          </a:p>
        </p:txBody>
      </p:sp>
      <p:sp>
        <p:nvSpPr>
          <p:cNvPr id="4" name="Plassholder for lysbildenummer 3"/>
          <p:cNvSpPr>
            <a:spLocks noGrp="1"/>
          </p:cNvSpPr>
          <p:nvPr>
            <p:ph type="sldNum" sz="quarter" idx="10"/>
          </p:nvPr>
        </p:nvSpPr>
        <p:spPr/>
        <p:txBody>
          <a:bodyPr/>
          <a:lstStyle/>
          <a:p>
            <a:fld id="{F2EC967D-0BD4-4DFC-8E2C-B57B106C7A39}" type="slidenum">
              <a:rPr lang="nb-NO" smtClean="0"/>
              <a:t>20</a:t>
            </a:fld>
            <a:endParaRPr lang="nb-NO"/>
          </a:p>
        </p:txBody>
      </p:sp>
    </p:spTree>
    <p:extLst>
      <p:ext uri="{BB962C8B-B14F-4D97-AF65-F5344CB8AC3E}">
        <p14:creationId xmlns:p14="http://schemas.microsoft.com/office/powerpoint/2010/main" val="1418410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Lenke fra How to </a:t>
            </a:r>
            <a:r>
              <a:rPr lang="nb-NO" dirty="0" err="1" smtClean="0"/>
              <a:t>Publish</a:t>
            </a:r>
            <a:r>
              <a:rPr lang="nb-NO" baseline="0" dirty="0" smtClean="0"/>
              <a:t> til Open Access Publishing-siden</a:t>
            </a:r>
          </a:p>
          <a:p>
            <a:r>
              <a:rPr lang="nb-NO" dirty="0" smtClean="0"/>
              <a:t>Selv med gode råd på veien</a:t>
            </a:r>
            <a:r>
              <a:rPr lang="nb-NO" baseline="0" dirty="0" smtClean="0"/>
              <a:t> er det ikke alltid like lett – men det er uansett viktig at kandidatene får gode redskaper</a:t>
            </a:r>
            <a:endParaRPr lang="nb-NO" dirty="0"/>
          </a:p>
        </p:txBody>
      </p:sp>
      <p:sp>
        <p:nvSpPr>
          <p:cNvPr id="4" name="Plassholder for lysbildenummer 3"/>
          <p:cNvSpPr>
            <a:spLocks noGrp="1"/>
          </p:cNvSpPr>
          <p:nvPr>
            <p:ph type="sldNum" sz="quarter" idx="10"/>
          </p:nvPr>
        </p:nvSpPr>
        <p:spPr/>
        <p:txBody>
          <a:bodyPr/>
          <a:lstStyle/>
          <a:p>
            <a:fld id="{F2EC967D-0BD4-4DFC-8E2C-B57B106C7A39}" type="slidenum">
              <a:rPr lang="nb-NO" smtClean="0"/>
              <a:t>21</a:t>
            </a:fld>
            <a:endParaRPr lang="nb-NO"/>
          </a:p>
        </p:txBody>
      </p:sp>
    </p:spTree>
    <p:extLst>
      <p:ext uri="{BB962C8B-B14F-4D97-AF65-F5344CB8AC3E}">
        <p14:creationId xmlns:p14="http://schemas.microsoft.com/office/powerpoint/2010/main" val="3121937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dirty="0" smtClean="0"/>
              <a:t>Som</a:t>
            </a:r>
            <a:r>
              <a:rPr lang="nb-NO" baseline="0" dirty="0" smtClean="0"/>
              <a:t> et eksempel på en side som er JUSTERT i tråd med nye ting som skjer.</a:t>
            </a:r>
          </a:p>
          <a:p>
            <a:pPr marL="171450" lvl="0" indent="-171450">
              <a:buFont typeface="Arial" panose="020B0604020202020204" pitchFamily="34" charset="0"/>
              <a:buChar char="•"/>
            </a:pPr>
            <a:r>
              <a:rPr lang="nb-NO" baseline="0" dirty="0" smtClean="0"/>
              <a:t>Den er også et eksempel, og sånne eksempler er det egentlig ganske så mange av, på en side hvor den forrige redaksjonens veldig solide arbeid er bygget litt videre</a:t>
            </a:r>
          </a:p>
          <a:p>
            <a:pPr marL="171450" lvl="0" indent="-171450">
              <a:buFont typeface="Arial" panose="020B0604020202020204" pitchFamily="34" charset="0"/>
              <a:buChar char="•"/>
            </a:pPr>
            <a:r>
              <a:rPr lang="nb-NO" baseline="0" dirty="0" smtClean="0"/>
              <a:t>Her har vi gjort små tillegg og justeringer, som ikke egentlig omfatter så voldsomt mye tekst, en som gir vi har gjort her, som i «How to </a:t>
            </a:r>
            <a:r>
              <a:rPr lang="nb-NO" baseline="0" dirty="0" err="1" smtClean="0"/>
              <a:t>Publish</a:t>
            </a:r>
            <a:r>
              <a:rPr lang="nb-NO" baseline="0" dirty="0" smtClean="0"/>
              <a:t>»</a:t>
            </a:r>
          </a:p>
          <a:p>
            <a:pPr marL="171450" lvl="0" indent="-171450">
              <a:buFont typeface="Arial" panose="020B0604020202020204" pitchFamily="34" charset="0"/>
              <a:buChar char="•"/>
            </a:pPr>
            <a:r>
              <a:rPr lang="nb-NO" baseline="0" dirty="0" smtClean="0"/>
              <a:t>Samtidig ville vi tone ned og plassere </a:t>
            </a:r>
            <a:r>
              <a:rPr lang="nb-NO" baseline="0" dirty="0" err="1" smtClean="0"/>
              <a:t>citation</a:t>
            </a:r>
            <a:r>
              <a:rPr lang="nb-NO" baseline="0" dirty="0" smtClean="0"/>
              <a:t> </a:t>
            </a:r>
            <a:r>
              <a:rPr lang="nb-NO" baseline="0" dirty="0" err="1" smtClean="0"/>
              <a:t>impact</a:t>
            </a:r>
            <a:r>
              <a:rPr lang="nb-NO" baseline="0" dirty="0" smtClean="0"/>
              <a:t> i en litt større kontekst, og problematisere bruken av </a:t>
            </a:r>
            <a:r>
              <a:rPr lang="nb-NO" baseline="0" dirty="0" err="1" smtClean="0"/>
              <a:t>citation</a:t>
            </a:r>
            <a:r>
              <a:rPr lang="nb-NO" baseline="0" dirty="0" smtClean="0"/>
              <a:t> data i målinger av </a:t>
            </a:r>
            <a:r>
              <a:rPr lang="nb-NO" baseline="0" dirty="0" err="1" smtClean="0"/>
              <a:t>impact</a:t>
            </a:r>
            <a:r>
              <a:rPr lang="nb-NO" baseline="0" dirty="0" smtClean="0"/>
              <a:t>.</a:t>
            </a:r>
          </a:p>
          <a:p>
            <a:pPr marL="171450" lvl="0" indent="-171450">
              <a:buFont typeface="Arial" panose="020B0604020202020204" pitchFamily="34" charset="0"/>
              <a:buChar char="•"/>
            </a:pPr>
            <a:r>
              <a:rPr lang="nb-NO" baseline="0" dirty="0" smtClean="0"/>
              <a:t>Så her begynner vi egentlig med å si noe om at </a:t>
            </a:r>
            <a:r>
              <a:rPr lang="nb-NO" baseline="0" dirty="0" err="1" smtClean="0"/>
              <a:t>impact</a:t>
            </a:r>
            <a:r>
              <a:rPr lang="nb-NO" baseline="0" dirty="0" smtClean="0"/>
              <a:t> kanskje først og fremst handler om å bidra til kunnskapsveksten på feltet og kanskje med anvendelser, og at indikatorer basert på </a:t>
            </a:r>
            <a:r>
              <a:rPr lang="nb-NO" baseline="0" dirty="0" err="1" smtClean="0"/>
              <a:t>henvisningsdata</a:t>
            </a:r>
            <a:r>
              <a:rPr lang="nb-NO" baseline="0" dirty="0" smtClean="0"/>
              <a:t> bare er mer eller mindre nyttige </a:t>
            </a:r>
            <a:r>
              <a:rPr lang="nb-NO" baseline="0" dirty="0" err="1" smtClean="0"/>
              <a:t>proxies</a:t>
            </a:r>
            <a:r>
              <a:rPr lang="nb-NO" baseline="0" dirty="0" smtClean="0"/>
              <a:t>.</a:t>
            </a:r>
          </a:p>
          <a:p>
            <a:pPr marL="171450" lvl="0" indent="-171450">
              <a:buFont typeface="Arial" panose="020B0604020202020204" pitchFamily="34" charset="0"/>
              <a:buChar char="•"/>
            </a:pPr>
            <a:r>
              <a:rPr lang="nb-NO" baseline="0" dirty="0" smtClean="0"/>
              <a:t>Så gjør vi oppmerksom på at her skjer det ting om dagen, "…</a:t>
            </a:r>
            <a:r>
              <a:rPr lang="nb-NO" baseline="0" dirty="0" err="1" smtClean="0"/>
              <a:t>recent</a:t>
            </a:r>
            <a:r>
              <a:rPr lang="nb-NO" baseline="0" dirty="0" smtClean="0"/>
              <a:t> </a:t>
            </a:r>
            <a:r>
              <a:rPr lang="nb-NO" baseline="0" dirty="0" err="1" smtClean="0"/>
              <a:t>initiatives</a:t>
            </a:r>
            <a:r>
              <a:rPr lang="nb-NO" baseline="0" dirty="0" smtClean="0"/>
              <a:t> have </a:t>
            </a:r>
            <a:r>
              <a:rPr lang="nb-NO" baseline="0" dirty="0" err="1" smtClean="0"/>
              <a:t>spurred</a:t>
            </a:r>
            <a:r>
              <a:rPr lang="nb-NO" baseline="0" dirty="0" smtClean="0"/>
              <a:t> a </a:t>
            </a:r>
            <a:r>
              <a:rPr lang="nb-NO" baseline="0" dirty="0" err="1" smtClean="0"/>
              <a:t>growing</a:t>
            </a:r>
            <a:r>
              <a:rPr lang="nb-NO" baseline="0" dirty="0" smtClean="0"/>
              <a:t> </a:t>
            </a:r>
            <a:r>
              <a:rPr lang="nb-NO" baseline="0" dirty="0" err="1" smtClean="0"/>
              <a:t>interest</a:t>
            </a:r>
            <a:r>
              <a:rPr lang="nb-NO" baseline="0" dirty="0" smtClean="0"/>
              <a:t> in a </a:t>
            </a:r>
            <a:r>
              <a:rPr lang="nb-NO" baseline="0" dirty="0" err="1" smtClean="0"/>
              <a:t>broader</a:t>
            </a:r>
            <a:r>
              <a:rPr lang="nb-NO" baseline="0" dirty="0" smtClean="0"/>
              <a:t> and </a:t>
            </a:r>
            <a:r>
              <a:rPr lang="nb-NO" baseline="0" dirty="0" err="1" smtClean="0"/>
              <a:t>fairer</a:t>
            </a:r>
            <a:r>
              <a:rPr lang="nb-NO" baseline="0" dirty="0" smtClean="0"/>
              <a:t> basis for </a:t>
            </a:r>
            <a:r>
              <a:rPr lang="nb-NO" baseline="0" dirty="0" err="1" smtClean="0"/>
              <a:t>research</a:t>
            </a:r>
            <a:r>
              <a:rPr lang="nb-NO" baseline="0" dirty="0" smtClean="0"/>
              <a:t> </a:t>
            </a:r>
            <a:r>
              <a:rPr lang="nb-NO" baseline="0" dirty="0" err="1" smtClean="0"/>
              <a:t>assessment</a:t>
            </a:r>
            <a:r>
              <a:rPr lang="nb-NO" baseline="0" dirty="0" smtClean="0"/>
              <a:t>."</a:t>
            </a:r>
          </a:p>
          <a:p>
            <a:pPr marL="171450" lvl="0" indent="-171450">
              <a:buFont typeface="Arial" panose="020B0604020202020204" pitchFamily="34" charset="0"/>
              <a:buChar char="•"/>
            </a:pPr>
            <a:r>
              <a:rPr lang="nb-NO" baseline="0" dirty="0" smtClean="0"/>
              <a:t>[</a:t>
            </a:r>
            <a:r>
              <a:rPr lang="nb-NO" baseline="0" dirty="0" err="1" smtClean="0"/>
              <a:t>screenies</a:t>
            </a:r>
            <a:r>
              <a:rPr lang="nb-NO" baseline="0" dirty="0" smtClean="0"/>
              <a:t> fra sida, hvor vi peker på noen av endringene?]</a:t>
            </a:r>
            <a:endParaRPr lang="nb-NO" dirty="0"/>
          </a:p>
        </p:txBody>
      </p:sp>
      <p:sp>
        <p:nvSpPr>
          <p:cNvPr id="4" name="Slide Number Placeholder 3"/>
          <p:cNvSpPr>
            <a:spLocks noGrp="1"/>
          </p:cNvSpPr>
          <p:nvPr>
            <p:ph type="sldNum" sz="quarter" idx="10"/>
          </p:nvPr>
        </p:nvSpPr>
        <p:spPr/>
        <p:txBody>
          <a:bodyPr/>
          <a:lstStyle/>
          <a:p>
            <a:fld id="{F2EC967D-0BD4-4DFC-8E2C-B57B106C7A39}" type="slidenum">
              <a:rPr lang="nb-NO" smtClean="0"/>
              <a:t>22</a:t>
            </a:fld>
            <a:endParaRPr lang="nb-NO"/>
          </a:p>
        </p:txBody>
      </p:sp>
    </p:spTree>
    <p:extLst>
      <p:ext uri="{BB962C8B-B14F-4D97-AF65-F5344CB8AC3E}">
        <p14:creationId xmlns:p14="http://schemas.microsoft.com/office/powerpoint/2010/main" val="1574056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nb-NO" dirty="0" smtClean="0"/>
          </a:p>
          <a:p>
            <a:pPr marL="171450" indent="-171450">
              <a:buFont typeface="Arial" panose="020B0604020202020204" pitchFamily="34" charset="0"/>
              <a:buChar char="•"/>
            </a:pPr>
            <a:r>
              <a:rPr lang="nb-NO" dirty="0" smtClean="0"/>
              <a:t>Og så introduserer vi faktisk,</a:t>
            </a:r>
            <a:r>
              <a:rPr lang="nb-NO" baseline="0" dirty="0" smtClean="0"/>
              <a:t> når vi sier "</a:t>
            </a:r>
            <a:r>
              <a:rPr lang="nb-NO" baseline="0" dirty="0" err="1" smtClean="0"/>
              <a:t>on</a:t>
            </a:r>
            <a:r>
              <a:rPr lang="nb-NO" baseline="0" dirty="0" smtClean="0"/>
              <a:t> </a:t>
            </a:r>
            <a:r>
              <a:rPr lang="nb-NO" baseline="0" dirty="0" err="1" smtClean="0"/>
              <a:t>this</a:t>
            </a:r>
            <a:r>
              <a:rPr lang="nb-NO" baseline="0" dirty="0" smtClean="0"/>
              <a:t> </a:t>
            </a:r>
            <a:r>
              <a:rPr lang="nb-NO" baseline="0" dirty="0" err="1" smtClean="0"/>
              <a:t>page</a:t>
            </a:r>
            <a:r>
              <a:rPr lang="nb-NO" baseline="0" dirty="0" smtClean="0"/>
              <a:t> </a:t>
            </a:r>
            <a:r>
              <a:rPr lang="nb-NO" baseline="0" dirty="0" err="1" smtClean="0"/>
              <a:t>you</a:t>
            </a:r>
            <a:r>
              <a:rPr lang="nb-NO" baseline="0" dirty="0" smtClean="0"/>
              <a:t> </a:t>
            </a:r>
            <a:r>
              <a:rPr lang="nb-NO" baseline="0" dirty="0" err="1" smtClean="0"/>
              <a:t>will</a:t>
            </a:r>
            <a:r>
              <a:rPr lang="nb-NO" baseline="0" dirty="0" smtClean="0"/>
              <a:t> </a:t>
            </a:r>
            <a:r>
              <a:rPr lang="nb-NO" baseline="0" dirty="0" err="1" smtClean="0"/>
              <a:t>learn</a:t>
            </a:r>
            <a:r>
              <a:rPr lang="nb-NO" baseline="0" dirty="0" smtClean="0"/>
              <a:t> </a:t>
            </a:r>
            <a:r>
              <a:rPr lang="nb-NO" baseline="0" dirty="0" err="1" smtClean="0"/>
              <a:t>about</a:t>
            </a:r>
            <a:r>
              <a:rPr lang="nb-NO" baseline="0" dirty="0" smtClean="0"/>
              <a:t>", DORA aller først.</a:t>
            </a:r>
          </a:p>
          <a:p>
            <a:pPr marL="171450" indent="-171450">
              <a:buFont typeface="Arial" panose="020B0604020202020204" pitchFamily="34" charset="0"/>
              <a:buChar char="•"/>
            </a:pPr>
            <a:r>
              <a:rPr lang="nb-NO" baseline="0" dirty="0" smtClean="0"/>
              <a:t>Vi har også lagt til et punkt som handler om hvordan det å praktisere åpen vitenskap kan fremme </a:t>
            </a:r>
            <a:r>
              <a:rPr lang="nb-NO" baseline="0" dirty="0" err="1" smtClean="0"/>
              <a:t>impact</a:t>
            </a:r>
            <a:r>
              <a:rPr lang="nb-NO" baseline="0" dirty="0" smtClean="0"/>
              <a:t>.</a:t>
            </a:r>
          </a:p>
          <a:p>
            <a:pPr marL="171450" indent="-171450">
              <a:buFont typeface="Arial" panose="020B0604020202020204" pitchFamily="34" charset="0"/>
              <a:buChar char="•"/>
            </a:pPr>
            <a:endParaRPr lang="nb-NO" baseline="0" dirty="0" smtClean="0"/>
          </a:p>
          <a:p>
            <a:pPr marL="171450" indent="-171450">
              <a:buFont typeface="Arial" panose="020B0604020202020204" pitchFamily="34" charset="0"/>
              <a:buChar char="•"/>
            </a:pPr>
            <a:r>
              <a:rPr lang="nb-NO" baseline="0" dirty="0" smtClean="0"/>
              <a:t>Så altså, selv om mye av innholdet på sider er intakt og nesten slik den forrige redaksjonen arbeidet dem fram, og selv om sidene befinner seg UTENFOR den nye OS-delen av nettstedet, så er de justert en hel del for å ta opp i seg nye strømninger og en ny virkelighet.</a:t>
            </a:r>
          </a:p>
          <a:p>
            <a:pPr marL="171450" indent="-171450">
              <a:buFont typeface="Arial" panose="020B0604020202020204" pitchFamily="34" charset="0"/>
              <a:buChar char="•"/>
            </a:pPr>
            <a:r>
              <a:rPr lang="nb-NO" baseline="0" dirty="0" smtClean="0"/>
              <a:t>Siste kulepunkt blir kanskje overflødig etter hvert – man må jo uansett så klart ta høyde for nødvendige revideringer – men enn så lenge er vi også i rollen som </a:t>
            </a:r>
            <a:r>
              <a:rPr lang="nb-NO" i="1" baseline="0" dirty="0" smtClean="0"/>
              <a:t>pådrivere</a:t>
            </a:r>
            <a:r>
              <a:rPr lang="nb-NO" baseline="0" dirty="0" smtClean="0"/>
              <a:t>, ikke bare som </a:t>
            </a:r>
            <a:r>
              <a:rPr lang="nb-NO" i="1" baseline="0" dirty="0" err="1" smtClean="0"/>
              <a:t>opplysere</a:t>
            </a:r>
            <a:r>
              <a:rPr lang="nb-NO" baseline="0" dirty="0" smtClean="0"/>
              <a:t> – eller?</a:t>
            </a:r>
            <a:endParaRPr lang="nb-NO" dirty="0"/>
          </a:p>
        </p:txBody>
      </p:sp>
      <p:sp>
        <p:nvSpPr>
          <p:cNvPr id="4" name="Slide Number Placeholder 3"/>
          <p:cNvSpPr>
            <a:spLocks noGrp="1"/>
          </p:cNvSpPr>
          <p:nvPr>
            <p:ph type="sldNum" sz="quarter" idx="10"/>
          </p:nvPr>
        </p:nvSpPr>
        <p:spPr/>
        <p:txBody>
          <a:bodyPr/>
          <a:lstStyle/>
          <a:p>
            <a:fld id="{F2EC967D-0BD4-4DFC-8E2C-B57B106C7A39}" type="slidenum">
              <a:rPr lang="nb-NO" smtClean="0"/>
              <a:t>23</a:t>
            </a:fld>
            <a:endParaRPr lang="nb-NO"/>
          </a:p>
        </p:txBody>
      </p:sp>
    </p:spTree>
    <p:extLst>
      <p:ext uri="{BB962C8B-B14F-4D97-AF65-F5344CB8AC3E}">
        <p14:creationId xmlns:p14="http://schemas.microsoft.com/office/powerpoint/2010/main" val="784551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nb-NO" dirty="0" smtClean="0"/>
          </a:p>
          <a:p>
            <a:pPr marL="171450" indent="-171450">
              <a:buFont typeface="Arial" panose="020B0604020202020204" pitchFamily="34" charset="0"/>
              <a:buChar char="•"/>
            </a:pPr>
            <a:r>
              <a:rPr lang="nb-NO" dirty="0" smtClean="0"/>
              <a:t>Dette er også en</a:t>
            </a:r>
            <a:r>
              <a:rPr lang="nb-NO" baseline="0" dirty="0" smtClean="0"/>
              <a:t> side som eksemplifiserer en annen ting vi sånn </a:t>
            </a:r>
            <a:r>
              <a:rPr lang="nb-NO" baseline="0" dirty="0" err="1" smtClean="0"/>
              <a:t>røffli</a:t>
            </a:r>
            <a:r>
              <a:rPr lang="nb-NO" baseline="0" dirty="0" smtClean="0"/>
              <a:t>, men ikke alltid, gjennomfører på sidene: Vi prøver å ramme inn tematikken og gjøre de viktigste, overordnede poengene først på sida, </a:t>
            </a:r>
          </a:p>
          <a:p>
            <a:pPr marL="171450" indent="-171450">
              <a:buFont typeface="Arial" panose="020B0604020202020204" pitchFamily="34" charset="0"/>
              <a:buChar char="•"/>
            </a:pPr>
            <a:r>
              <a:rPr lang="nb-NO" baseline="0" dirty="0" smtClean="0"/>
              <a:t>men samtidig forsyne leseren med finurlige detaljer lenger ned på sida, hvis de er </a:t>
            </a:r>
            <a:r>
              <a:rPr lang="nb-NO" baseline="0" dirty="0" err="1" smtClean="0"/>
              <a:t>interessertt</a:t>
            </a:r>
            <a:r>
              <a:rPr lang="nb-NO" baseline="0" dirty="0" smtClean="0"/>
              <a:t>. </a:t>
            </a:r>
          </a:p>
          <a:p>
            <a:pPr marL="171450" indent="-171450">
              <a:buFont typeface="Arial" panose="020B0604020202020204" pitchFamily="34" charset="0"/>
              <a:buChar char="•"/>
            </a:pPr>
            <a:r>
              <a:rPr lang="nb-NO" baseline="0" dirty="0" smtClean="0"/>
              <a:t>På siden om </a:t>
            </a:r>
            <a:r>
              <a:rPr lang="nb-NO" baseline="0" dirty="0" err="1" smtClean="0"/>
              <a:t>Citation</a:t>
            </a:r>
            <a:r>
              <a:rPr lang="nb-NO" baseline="0" dirty="0" smtClean="0"/>
              <a:t> </a:t>
            </a:r>
            <a:r>
              <a:rPr lang="nb-NO" baseline="0" dirty="0" err="1" smtClean="0"/>
              <a:t>impact</a:t>
            </a:r>
            <a:r>
              <a:rPr lang="nb-NO" baseline="0" dirty="0" smtClean="0"/>
              <a:t>, så kan man f.eks. lese nokså i detalj hvordan både </a:t>
            </a:r>
            <a:r>
              <a:rPr lang="nb-NO" baseline="0" dirty="0" err="1" smtClean="0"/>
              <a:t>Impact</a:t>
            </a:r>
            <a:r>
              <a:rPr lang="nb-NO" baseline="0" dirty="0" smtClean="0"/>
              <a:t> </a:t>
            </a:r>
            <a:r>
              <a:rPr lang="nb-NO" baseline="0" dirty="0" err="1" smtClean="0"/>
              <a:t>Factor</a:t>
            </a:r>
            <a:r>
              <a:rPr lang="nb-NO" baseline="0" dirty="0" smtClean="0"/>
              <a:t> og h-</a:t>
            </a:r>
            <a:r>
              <a:rPr lang="nb-NO" baseline="0" dirty="0" err="1" smtClean="0"/>
              <a:t>index</a:t>
            </a:r>
            <a:r>
              <a:rPr lang="nb-NO" baseline="0" dirty="0" smtClean="0"/>
              <a:t> regnes ut.</a:t>
            </a:r>
            <a:endParaRPr lang="nb-NO" dirty="0"/>
          </a:p>
        </p:txBody>
      </p:sp>
      <p:sp>
        <p:nvSpPr>
          <p:cNvPr id="4" name="Slide Number Placeholder 3"/>
          <p:cNvSpPr>
            <a:spLocks noGrp="1"/>
          </p:cNvSpPr>
          <p:nvPr>
            <p:ph type="sldNum" sz="quarter" idx="10"/>
          </p:nvPr>
        </p:nvSpPr>
        <p:spPr/>
        <p:txBody>
          <a:bodyPr/>
          <a:lstStyle/>
          <a:p>
            <a:fld id="{F2EC967D-0BD4-4DFC-8E2C-B57B106C7A39}" type="slidenum">
              <a:rPr lang="nb-NO" smtClean="0"/>
              <a:t>24</a:t>
            </a:fld>
            <a:endParaRPr lang="nb-NO"/>
          </a:p>
        </p:txBody>
      </p:sp>
    </p:spTree>
    <p:extLst>
      <p:ext uri="{BB962C8B-B14F-4D97-AF65-F5344CB8AC3E}">
        <p14:creationId xmlns:p14="http://schemas.microsoft.com/office/powerpoint/2010/main" val="1834226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r>
              <a:rPr lang="nb-NO" dirty="0" smtClean="0"/>
              <a:t>Her er det mye </a:t>
            </a:r>
            <a:r>
              <a:rPr lang="nb-NO" dirty="0" err="1" smtClean="0"/>
              <a:t>phd</a:t>
            </a:r>
            <a:r>
              <a:rPr lang="nb-NO" dirty="0" smtClean="0"/>
              <a:t>-kandidatene bør tenke på, særlig hvis de har artikkelbaserte avhandlinger,</a:t>
            </a:r>
            <a:r>
              <a:rPr lang="nb-NO" baseline="0" dirty="0" smtClean="0"/>
              <a:t> og særlig hvis de skal benytte tredjeparts materiale, </a:t>
            </a:r>
            <a:r>
              <a:rPr lang="nb-NO" baseline="0" dirty="0" err="1" smtClean="0"/>
              <a:t>fx</a:t>
            </a:r>
            <a:r>
              <a:rPr lang="nb-NO" baseline="0" dirty="0" smtClean="0"/>
              <a:t> bilder og figurer osv. </a:t>
            </a:r>
          </a:p>
          <a:p>
            <a:r>
              <a:rPr lang="nb-NO" baseline="0" dirty="0" smtClean="0"/>
              <a:t>Hvem har rettigheter til </a:t>
            </a:r>
            <a:r>
              <a:rPr lang="nb-NO" baseline="0" dirty="0" err="1" smtClean="0"/>
              <a:t>evt</a:t>
            </a:r>
            <a:r>
              <a:rPr lang="nb-NO" baseline="0" dirty="0" smtClean="0"/>
              <a:t> bilder og figurer? Spørre en </a:t>
            </a:r>
            <a:r>
              <a:rPr lang="nb-NO" baseline="0" dirty="0" err="1" smtClean="0"/>
              <a:t>opphaver</a:t>
            </a:r>
            <a:r>
              <a:rPr lang="nb-NO" baseline="0" dirty="0" smtClean="0"/>
              <a:t> (person)? Spørre et tidsskrift? Et forlag? En organisasjon (x BONO)? </a:t>
            </a:r>
          </a:p>
          <a:p>
            <a:r>
              <a:rPr lang="nb-NO" baseline="0" dirty="0" smtClean="0"/>
              <a:t>Er det greit å bruke bilder i et trykt tidsskrift? Et online tidsskrift? Et bokkapittel? Trykt og e-versjon? Kan man legge artikkelen </a:t>
            </a:r>
            <a:r>
              <a:rPr lang="nb-NO" i="1" baseline="0" dirty="0" smtClean="0"/>
              <a:t>med </a:t>
            </a:r>
            <a:r>
              <a:rPr lang="nb-NO" i="0" baseline="0" dirty="0" smtClean="0"/>
              <a:t>bilder i et åpent online institusjonelt arkiv etterpå? </a:t>
            </a:r>
            <a:endParaRPr lang="nb-NO" baseline="0" dirty="0" smtClean="0"/>
          </a:p>
          <a:p>
            <a:endParaRPr lang="nb-NO" baseline="0" dirty="0" smtClean="0"/>
          </a:p>
          <a:p>
            <a:r>
              <a:rPr lang="nb-NO" baseline="0" dirty="0" smtClean="0"/>
              <a:t>Må også sjekke med tidsskriftene de publiserer i ang. muligheter for å legge artikkel i åpent institusjonelt arkiv etter publisering (hvis det ikke er et OA-tidsskrift).  </a:t>
            </a:r>
          </a:p>
          <a:p>
            <a:r>
              <a:rPr lang="nb-NO" baseline="0" dirty="0" smtClean="0"/>
              <a:t>Sherpa-Romeo, </a:t>
            </a:r>
            <a:r>
              <a:rPr lang="nb-NO" baseline="0" dirty="0" err="1" smtClean="0"/>
              <a:t>Cristin</a:t>
            </a:r>
            <a:r>
              <a:rPr lang="nb-NO" baseline="0" dirty="0" smtClean="0"/>
              <a:t>, (og </a:t>
            </a:r>
            <a:r>
              <a:rPr lang="nb-NO" baseline="0" dirty="0" err="1" smtClean="0"/>
              <a:t>bibl</a:t>
            </a:r>
            <a:r>
              <a:rPr lang="nb-NO" baseline="0" dirty="0" smtClean="0"/>
              <a:t>. sjekker/</a:t>
            </a:r>
            <a:r>
              <a:rPr lang="nb-NO" baseline="0" dirty="0" err="1" smtClean="0"/>
              <a:t>kvslitetssikrer</a:t>
            </a:r>
            <a:r>
              <a:rPr lang="nb-NO" baseline="0" dirty="0" smtClean="0"/>
              <a:t> vel uansett…)</a:t>
            </a:r>
          </a:p>
          <a:p>
            <a:endParaRPr lang="nb-NO" baseline="0" dirty="0" smtClean="0"/>
          </a:p>
          <a:p>
            <a:r>
              <a:rPr lang="nb-NO" baseline="0" dirty="0" smtClean="0"/>
              <a:t>Fint å kjenne kilder for å finne evt. bilder man kan bruke: Hold utkikk etter CC-lisenser av ulik type (mer og mindre restriktive, også CC0 </a:t>
            </a:r>
            <a:r>
              <a:rPr lang="nb-NO" baseline="0" dirty="0" err="1" smtClean="0"/>
              <a:t>dedicated</a:t>
            </a:r>
            <a:r>
              <a:rPr lang="nb-NO" baseline="0" dirty="0" smtClean="0"/>
              <a:t> to </a:t>
            </a:r>
            <a:r>
              <a:rPr lang="nb-NO" baseline="0" dirty="0" err="1" smtClean="0"/>
              <a:t>the</a:t>
            </a:r>
            <a:r>
              <a:rPr lang="nb-NO" baseline="0" dirty="0" smtClean="0"/>
              <a:t> </a:t>
            </a:r>
            <a:r>
              <a:rPr lang="nb-NO" baseline="0" dirty="0" err="1" smtClean="0"/>
              <a:t>public</a:t>
            </a:r>
            <a:r>
              <a:rPr lang="nb-NO" baseline="0" dirty="0" smtClean="0"/>
              <a:t> </a:t>
            </a:r>
            <a:r>
              <a:rPr lang="nb-NO" baseline="0" dirty="0" err="1" smtClean="0"/>
              <a:t>domain</a:t>
            </a:r>
            <a:r>
              <a:rPr lang="nb-NO" baseline="0" dirty="0" smtClean="0"/>
              <a:t>)</a:t>
            </a:r>
          </a:p>
          <a:p>
            <a:r>
              <a:rPr lang="nb-NO" baseline="0" dirty="0" smtClean="0"/>
              <a:t>Mange bibliotek-/universitets-/museumssamlinger har bilder med cc-lisens</a:t>
            </a:r>
          </a:p>
          <a:p>
            <a:r>
              <a:rPr lang="nb-NO" baseline="0" dirty="0" smtClean="0"/>
              <a:t>Ellers Google avansert bildesøk (husk å dobbeltsjekke..)</a:t>
            </a:r>
          </a:p>
          <a:p>
            <a:r>
              <a:rPr lang="nb-NO" baseline="0" dirty="0" err="1" smtClean="0"/>
              <a:t>Flickr</a:t>
            </a:r>
            <a:r>
              <a:rPr lang="nb-NO" baseline="0" dirty="0" smtClean="0"/>
              <a:t> CC-søk</a:t>
            </a:r>
          </a:p>
          <a:p>
            <a:r>
              <a:rPr lang="nb-NO" baseline="0" dirty="0" smtClean="0"/>
              <a:t>Søk via CC.org-siden</a:t>
            </a:r>
          </a:p>
          <a:p>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Neste bilde: Eks. Gunnerus.no </a:t>
            </a:r>
          </a:p>
          <a:p>
            <a:endParaRPr lang="nb-NO" dirty="0"/>
          </a:p>
        </p:txBody>
      </p:sp>
      <p:sp>
        <p:nvSpPr>
          <p:cNvPr id="4" name="Plassholder for lysbildenummer 3"/>
          <p:cNvSpPr>
            <a:spLocks noGrp="1"/>
          </p:cNvSpPr>
          <p:nvPr>
            <p:ph type="sldNum" sz="quarter" idx="10"/>
          </p:nvPr>
        </p:nvSpPr>
        <p:spPr/>
        <p:txBody>
          <a:bodyPr/>
          <a:lstStyle/>
          <a:p>
            <a:fld id="{F2EC967D-0BD4-4DFC-8E2C-B57B106C7A39}" type="slidenum">
              <a:rPr lang="nb-NO" smtClean="0"/>
              <a:t>25</a:t>
            </a:fld>
            <a:endParaRPr lang="nb-NO"/>
          </a:p>
        </p:txBody>
      </p:sp>
    </p:spTree>
    <p:extLst>
      <p:ext uri="{BB962C8B-B14F-4D97-AF65-F5344CB8AC3E}">
        <p14:creationId xmlns:p14="http://schemas.microsoft.com/office/powerpoint/2010/main" val="48227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dirty="0" smtClean="0"/>
              <a:t>Og </a:t>
            </a:r>
            <a:r>
              <a:rPr lang="nb-NO" baseline="0" dirty="0" smtClean="0"/>
              <a:t>så skal vi kjapt lufte et par spørsmål nå helt i begynnelsen, slik at de kan ligge i bakhodene. </a:t>
            </a:r>
          </a:p>
          <a:p>
            <a:pPr marL="171450" indent="-171450">
              <a:buFont typeface="Arial" panose="020B0604020202020204" pitchFamily="34" charset="0"/>
              <a:buChar char="•"/>
            </a:pPr>
            <a:r>
              <a:rPr lang="nb-NO" baseline="0" dirty="0" smtClean="0"/>
              <a:t>Så noen av de spørsmålene vi funderer på i redaksjonen, (det er noen år siden vi var ph.d.-kandidater selv..) og som vi svært gjerne vil å synspunkter på fra dere er:</a:t>
            </a:r>
          </a:p>
          <a:p>
            <a:pPr marL="628650" lvl="1" indent="-171450">
              <a:buFont typeface="Arial" panose="020B0604020202020204" pitchFamily="34" charset="0"/>
              <a:buChar char="•"/>
            </a:pPr>
            <a:r>
              <a:rPr lang="nb-NO" baseline="0" dirty="0" smtClean="0"/>
              <a:t>[Lese spørsmålene]</a:t>
            </a:r>
          </a:p>
          <a:p>
            <a:pPr marL="171450" lvl="0" indent="-171450">
              <a:buFont typeface="Arial" panose="020B0604020202020204" pitchFamily="34" charset="0"/>
              <a:buChar char="•"/>
            </a:pPr>
            <a:r>
              <a:rPr lang="nb-NO" baseline="0" dirty="0" smtClean="0"/>
              <a:t>Kunne også spurt om bøker på dette bildet, men det blir gjerne etter doktorgraden… Evt. bokkapitler, men da er  det gjerne redaktører som ordner opp…</a:t>
            </a:r>
          </a:p>
          <a:p>
            <a:pPr marL="171450" lvl="0" indent="-171450">
              <a:buFont typeface="Arial" panose="020B0604020202020204" pitchFamily="34" charset="0"/>
              <a:buChar char="•"/>
            </a:pPr>
            <a:r>
              <a:rPr lang="nb-NO" baseline="0" dirty="0" err="1" smtClean="0"/>
              <a:t>PhD</a:t>
            </a:r>
            <a:r>
              <a:rPr lang="nb-NO" baseline="0" dirty="0" smtClean="0"/>
              <a:t> </a:t>
            </a:r>
            <a:r>
              <a:rPr lang="nb-NO" baseline="0" dirty="0" err="1" smtClean="0"/>
              <a:t>on</a:t>
            </a:r>
            <a:r>
              <a:rPr lang="nb-NO" baseline="0" dirty="0" smtClean="0"/>
              <a:t> </a:t>
            </a:r>
            <a:r>
              <a:rPr lang="nb-NO" baseline="0" dirty="0" err="1" smtClean="0"/>
              <a:t>track</a:t>
            </a:r>
            <a:r>
              <a:rPr lang="nb-NO" baseline="0" dirty="0" smtClean="0"/>
              <a:t> har vært igjennom en nokså omfattende revisjon den siste tiden. </a:t>
            </a:r>
          </a:p>
        </p:txBody>
      </p:sp>
      <p:sp>
        <p:nvSpPr>
          <p:cNvPr id="4" name="Slide Number Placeholder 3"/>
          <p:cNvSpPr>
            <a:spLocks noGrp="1"/>
          </p:cNvSpPr>
          <p:nvPr>
            <p:ph type="sldNum" sz="quarter" idx="10"/>
          </p:nvPr>
        </p:nvSpPr>
        <p:spPr/>
        <p:txBody>
          <a:bodyPr/>
          <a:lstStyle/>
          <a:p>
            <a:fld id="{F2EC967D-0BD4-4DFC-8E2C-B57B106C7A39}" type="slidenum">
              <a:rPr lang="nb-NO" smtClean="0"/>
              <a:t>2</a:t>
            </a:fld>
            <a:endParaRPr lang="nb-NO"/>
          </a:p>
        </p:txBody>
      </p:sp>
    </p:spTree>
    <p:extLst>
      <p:ext uri="{BB962C8B-B14F-4D97-AF65-F5344CB8AC3E}">
        <p14:creationId xmlns:p14="http://schemas.microsoft.com/office/powerpoint/2010/main" val="3248749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a:p>
            <a:r>
              <a:rPr lang="nb-NO" baseline="0" dirty="0" err="1" smtClean="0"/>
              <a:t>X</a:t>
            </a:r>
            <a:r>
              <a:rPr lang="nb-NO" baseline="0" dirty="0" smtClean="0"/>
              <a:t> Gunnerus.no </a:t>
            </a:r>
          </a:p>
          <a:p>
            <a:r>
              <a:rPr lang="nb-NO" baseline="0" dirty="0" smtClean="0"/>
              <a:t>CC-BY-SA 4.0</a:t>
            </a:r>
          </a:p>
          <a:p>
            <a:r>
              <a:rPr lang="nb-NO" baseline="0" dirty="0" smtClean="0"/>
              <a:t>CC </a:t>
            </a:r>
            <a:r>
              <a:rPr lang="nb-NO" baseline="0" dirty="0" err="1" smtClean="0"/>
              <a:t>creative</a:t>
            </a:r>
            <a:r>
              <a:rPr lang="nb-NO" baseline="0" dirty="0" smtClean="0"/>
              <a:t> </a:t>
            </a:r>
            <a:r>
              <a:rPr lang="nb-NO" baseline="0" dirty="0" err="1" smtClean="0"/>
              <a:t>commons</a:t>
            </a:r>
            <a:endParaRPr lang="nb-NO" baseline="0" dirty="0" smtClean="0"/>
          </a:p>
          <a:p>
            <a:r>
              <a:rPr lang="nb-NO" baseline="0" dirty="0" smtClean="0"/>
              <a:t>BY </a:t>
            </a:r>
          </a:p>
          <a:p>
            <a:r>
              <a:rPr lang="nb-NO" baseline="0" dirty="0" smtClean="0"/>
              <a:t>SA </a:t>
            </a:r>
            <a:r>
              <a:rPr lang="nb-NO" baseline="0" dirty="0" err="1" smtClean="0"/>
              <a:t>share</a:t>
            </a:r>
            <a:r>
              <a:rPr lang="nb-NO" baseline="0" dirty="0" smtClean="0"/>
              <a:t> </a:t>
            </a:r>
            <a:r>
              <a:rPr lang="nb-NO" baseline="0" dirty="0" err="1" smtClean="0"/>
              <a:t>alike</a:t>
            </a:r>
            <a:r>
              <a:rPr lang="nb-NO" baseline="0" dirty="0" smtClean="0"/>
              <a:t> </a:t>
            </a:r>
          </a:p>
        </p:txBody>
      </p:sp>
      <p:sp>
        <p:nvSpPr>
          <p:cNvPr id="4" name="Plassholder for lysbildenummer 3"/>
          <p:cNvSpPr>
            <a:spLocks noGrp="1"/>
          </p:cNvSpPr>
          <p:nvPr>
            <p:ph type="sldNum" sz="quarter" idx="10"/>
          </p:nvPr>
        </p:nvSpPr>
        <p:spPr/>
        <p:txBody>
          <a:bodyPr/>
          <a:lstStyle/>
          <a:p>
            <a:fld id="{F2EC967D-0BD4-4DFC-8E2C-B57B106C7A39}" type="slidenum">
              <a:rPr lang="nb-NO" smtClean="0"/>
              <a:t>26</a:t>
            </a:fld>
            <a:endParaRPr lang="nb-NO"/>
          </a:p>
        </p:txBody>
      </p:sp>
    </p:spTree>
    <p:extLst>
      <p:ext uri="{BB962C8B-B14F-4D97-AF65-F5344CB8AC3E}">
        <p14:creationId xmlns:p14="http://schemas.microsoft.com/office/powerpoint/2010/main" val="1593214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nb-NO" dirty="0" smtClean="0"/>
          </a:p>
          <a:p>
            <a:pPr marL="0" indent="0">
              <a:buFont typeface="Arial" panose="020B0604020202020204" pitchFamily="34" charset="0"/>
              <a:buNone/>
            </a:pPr>
            <a:endParaRPr lang="nb-NO" dirty="0" smtClean="0"/>
          </a:p>
        </p:txBody>
      </p:sp>
      <p:sp>
        <p:nvSpPr>
          <p:cNvPr id="4" name="Slide Number Placeholder 3"/>
          <p:cNvSpPr>
            <a:spLocks noGrp="1"/>
          </p:cNvSpPr>
          <p:nvPr>
            <p:ph type="sldNum" sz="quarter" idx="10"/>
          </p:nvPr>
        </p:nvSpPr>
        <p:spPr/>
        <p:txBody>
          <a:bodyPr/>
          <a:lstStyle/>
          <a:p>
            <a:fld id="{F2EC967D-0BD4-4DFC-8E2C-B57B106C7A39}" type="slidenum">
              <a:rPr lang="nb-NO" smtClean="0"/>
              <a:t>27</a:t>
            </a:fld>
            <a:endParaRPr lang="nb-NO"/>
          </a:p>
        </p:txBody>
      </p:sp>
    </p:spTree>
    <p:extLst>
      <p:ext uri="{BB962C8B-B14F-4D97-AF65-F5344CB8AC3E}">
        <p14:creationId xmlns:p14="http://schemas.microsoft.com/office/powerpoint/2010/main" val="1793805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2EC967D-0BD4-4DFC-8E2C-B57B106C7A39}" type="slidenum">
              <a:rPr lang="nb-NO" smtClean="0"/>
              <a:t>28</a:t>
            </a:fld>
            <a:endParaRPr lang="nb-NO"/>
          </a:p>
        </p:txBody>
      </p:sp>
    </p:spTree>
    <p:extLst>
      <p:ext uri="{BB962C8B-B14F-4D97-AF65-F5344CB8AC3E}">
        <p14:creationId xmlns:p14="http://schemas.microsoft.com/office/powerpoint/2010/main" val="377748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Statistikk fra 2018 hentet fra NSD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Her vises statistikken på institusjonsnivå - kun fra universiteter</a:t>
            </a:r>
            <a:r>
              <a:rPr lang="nb-NO" baseline="0" dirty="0" smtClean="0"/>
              <a:t> – plasshensyn!</a:t>
            </a:r>
          </a:p>
          <a:p>
            <a:endParaRPr lang="nb-NO" dirty="0" smtClean="0"/>
          </a:p>
          <a:p>
            <a:r>
              <a:rPr lang="nb-NO" dirty="0" smtClean="0"/>
              <a:t>Trengs </a:t>
            </a:r>
            <a:r>
              <a:rPr lang="nb-NO" dirty="0" err="1" smtClean="0"/>
              <a:t>PhD</a:t>
            </a:r>
            <a:r>
              <a:rPr lang="nb-NO" dirty="0" smtClean="0"/>
              <a:t> </a:t>
            </a:r>
            <a:r>
              <a:rPr lang="nb-NO" dirty="0" err="1" smtClean="0"/>
              <a:t>on</a:t>
            </a:r>
            <a:r>
              <a:rPr lang="nb-NO" dirty="0" smtClean="0"/>
              <a:t> </a:t>
            </a:r>
            <a:r>
              <a:rPr lang="nb-NO" dirty="0" err="1" smtClean="0"/>
              <a:t>Track</a:t>
            </a:r>
            <a:r>
              <a:rPr lang="nb-NO" dirty="0" smtClean="0"/>
              <a:t>?. </a:t>
            </a:r>
          </a:p>
          <a:p>
            <a:r>
              <a:rPr lang="nb-NO" dirty="0" smtClean="0"/>
              <a:t>Interessant</a:t>
            </a:r>
            <a:r>
              <a:rPr lang="nb-NO" baseline="0" dirty="0" smtClean="0"/>
              <a:t> for oss, og en sterk motivasjon for å gjøre ressursen mest mulig nyttig er rubrikkene som viser frafall (=avbrutte doktorgrader i perioden) og de som bruker </a:t>
            </a:r>
            <a:r>
              <a:rPr lang="nb-NO" baseline="0" dirty="0" err="1" smtClean="0"/>
              <a:t>laaang</a:t>
            </a:r>
            <a:r>
              <a:rPr lang="nb-NO" baseline="0" dirty="0" smtClean="0"/>
              <a:t> tid (doktorgradsavtaler eldre enn 5 år). </a:t>
            </a:r>
          </a:p>
          <a:p>
            <a:r>
              <a:rPr lang="nb-NO" baseline="0" dirty="0" smtClean="0"/>
              <a:t> </a:t>
            </a:r>
          </a:p>
          <a:p>
            <a:endParaRPr lang="nb-NO" dirty="0"/>
          </a:p>
        </p:txBody>
      </p:sp>
      <p:sp>
        <p:nvSpPr>
          <p:cNvPr id="4" name="Slide Number Placeholder 3"/>
          <p:cNvSpPr>
            <a:spLocks noGrp="1"/>
          </p:cNvSpPr>
          <p:nvPr>
            <p:ph type="sldNum" sz="quarter" idx="10"/>
          </p:nvPr>
        </p:nvSpPr>
        <p:spPr/>
        <p:txBody>
          <a:bodyPr/>
          <a:lstStyle/>
          <a:p>
            <a:fld id="{F2EC967D-0BD4-4DFC-8E2C-B57B106C7A39}" type="slidenum">
              <a:rPr lang="nb-NO" smtClean="0"/>
              <a:t>3</a:t>
            </a:fld>
            <a:endParaRPr lang="nb-NO"/>
          </a:p>
        </p:txBody>
      </p:sp>
    </p:spTree>
    <p:extLst>
      <p:ext uri="{BB962C8B-B14F-4D97-AF65-F5344CB8AC3E}">
        <p14:creationId xmlns:p14="http://schemas.microsoft.com/office/powerpoint/2010/main" val="153960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Ser også klar økning</a:t>
            </a:r>
            <a:r>
              <a:rPr lang="nb-NO" baseline="0" dirty="0" smtClean="0"/>
              <a:t> utenlandske </a:t>
            </a:r>
            <a:r>
              <a:rPr lang="nb-NO" baseline="0" dirty="0" err="1" smtClean="0"/>
              <a:t>phd</a:t>
            </a:r>
            <a:endParaRPr lang="nb-NO" baseline="0" dirty="0" smtClean="0"/>
          </a:p>
          <a:p>
            <a:r>
              <a:rPr lang="nb-NO" baseline="0" dirty="0" smtClean="0"/>
              <a:t>Eks NTNU på enkelte Gløshaugen-fakulteter nesten bare utenlandske stipendiater etter hvert.. </a:t>
            </a:r>
          </a:p>
          <a:p>
            <a:endParaRPr lang="nb-NO" baseline="0" dirty="0" smtClean="0"/>
          </a:p>
          <a:p>
            <a:r>
              <a:rPr lang="nb-NO" baseline="0" dirty="0" smtClean="0"/>
              <a:t>Dette gjør det ekstra viktig med en ressurs hvor de kan finne info om norske forhold: Egen side om </a:t>
            </a:r>
            <a:r>
              <a:rPr lang="nb-NO" baseline="0" dirty="0" err="1" smtClean="0"/>
              <a:t>Cristin</a:t>
            </a:r>
            <a:r>
              <a:rPr lang="nb-NO" baseline="0" dirty="0" smtClean="0"/>
              <a:t>-systemet m.m.</a:t>
            </a:r>
          </a:p>
          <a:p>
            <a:r>
              <a:rPr lang="nb-NO" baseline="0" dirty="0" smtClean="0"/>
              <a:t>Også mye om mandater, retningslinjer (lokale, nasjonale, EU), publiseringsfond m.m.</a:t>
            </a:r>
          </a:p>
          <a:p>
            <a:endParaRPr lang="nb-NO" baseline="0" dirty="0" smtClean="0"/>
          </a:p>
          <a:p>
            <a:r>
              <a:rPr lang="nb-NO" baseline="0" dirty="0" smtClean="0"/>
              <a:t>Prosentandel med utenlandsk statsborgerskap har økt i perioden 2000-2018, fra 13% til 42% </a:t>
            </a:r>
          </a:p>
          <a:p>
            <a:r>
              <a:rPr lang="nb-NO" dirty="0" smtClean="0"/>
              <a:t>De gule viser utenlandske</a:t>
            </a:r>
          </a:p>
          <a:p>
            <a:endParaRPr lang="nb-NO" b="1" dirty="0" smtClean="0"/>
          </a:p>
          <a:p>
            <a:r>
              <a:rPr lang="nb-NO" b="1" dirty="0" smtClean="0"/>
              <a:t>(Copyright:</a:t>
            </a:r>
            <a:r>
              <a:rPr lang="nb-NO" dirty="0" smtClean="0"/>
              <a:t> NIFU gir tillatelse til at materialet fra FoU-statistikkbanken, fritt kan lastes ned, lagres elektronisk, skrives ut, mangfoldiggjøres og videreformidles. Tillatelsen forutsetter henvisning til kilden: NIFU/FoU-statistikkbanken. Kildehenvisningen benyttes ved hver tabell og figur. NIFU tar ikke ansvar for feilbruk av statistikken. )</a:t>
            </a:r>
            <a:endParaRPr lang="nb-NO" dirty="0"/>
          </a:p>
        </p:txBody>
      </p:sp>
      <p:sp>
        <p:nvSpPr>
          <p:cNvPr id="4" name="Slide Number Placeholder 3"/>
          <p:cNvSpPr>
            <a:spLocks noGrp="1"/>
          </p:cNvSpPr>
          <p:nvPr>
            <p:ph type="sldNum" sz="quarter" idx="10"/>
          </p:nvPr>
        </p:nvSpPr>
        <p:spPr/>
        <p:txBody>
          <a:bodyPr/>
          <a:lstStyle/>
          <a:p>
            <a:fld id="{F2EC967D-0BD4-4DFC-8E2C-B57B106C7A39}" type="slidenum">
              <a:rPr lang="nb-NO" smtClean="0"/>
              <a:t>4</a:t>
            </a:fld>
            <a:endParaRPr lang="nb-NO"/>
          </a:p>
        </p:txBody>
      </p:sp>
    </p:spTree>
    <p:extLst>
      <p:ext uri="{BB962C8B-B14F-4D97-AF65-F5344CB8AC3E}">
        <p14:creationId xmlns:p14="http://schemas.microsoft.com/office/powerpoint/2010/main" val="387822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r>
              <a:rPr lang="nb-NO" dirty="0" smtClean="0"/>
              <a:t>Bruksstatistikk</a:t>
            </a:r>
            <a:r>
              <a:rPr lang="nb-NO" baseline="0" dirty="0" smtClean="0"/>
              <a:t> for </a:t>
            </a:r>
            <a:r>
              <a:rPr lang="nb-NO" baseline="0" dirty="0" err="1" smtClean="0"/>
              <a:t>PhD</a:t>
            </a:r>
            <a:r>
              <a:rPr lang="nb-NO" baseline="0" dirty="0" smtClean="0"/>
              <a:t> </a:t>
            </a:r>
            <a:r>
              <a:rPr lang="nb-NO" baseline="0" dirty="0" err="1" smtClean="0"/>
              <a:t>on</a:t>
            </a:r>
            <a:r>
              <a:rPr lang="nb-NO" baseline="0" dirty="0" smtClean="0"/>
              <a:t> </a:t>
            </a:r>
            <a:r>
              <a:rPr lang="nb-NO" baseline="0" dirty="0" err="1" smtClean="0"/>
              <a:t>Track</a:t>
            </a:r>
            <a:r>
              <a:rPr lang="nb-NO" baseline="0" dirty="0" smtClean="0"/>
              <a:t> fra Google Analytics 1. oktober 2018 til 24. mars 2019. Ikke alltid like lett å tolke disse tallene fra Google </a:t>
            </a:r>
            <a:r>
              <a:rPr lang="nb-NO" baseline="0" dirty="0" err="1" smtClean="0"/>
              <a:t>analytics</a:t>
            </a:r>
            <a:r>
              <a:rPr lang="nb-NO" baseline="0" dirty="0" smtClean="0"/>
              <a:t>, så vi tar alle mulige forbehold. </a:t>
            </a:r>
          </a:p>
          <a:p>
            <a:r>
              <a:rPr lang="nb-NO" dirty="0" smtClean="0"/>
              <a:t>Men: Vi </a:t>
            </a:r>
            <a:r>
              <a:rPr lang="nb-NO" i="1" dirty="0" smtClean="0"/>
              <a:t>kan</a:t>
            </a:r>
            <a:r>
              <a:rPr lang="nb-NO" dirty="0" smtClean="0"/>
              <a:t> se en markant økning i bruk akkurat i november 2018, da den nye versjonen</a:t>
            </a:r>
            <a:r>
              <a:rPr lang="nb-NO" baseline="0" dirty="0" smtClean="0"/>
              <a:t> ble lansert. Men etter det har det flatet ut.. Hvordan klare å holde bruken på et visst nivå, hvordan øke bruken? </a:t>
            </a:r>
            <a:r>
              <a:rPr lang="nb-NO" b="1" baseline="0" dirty="0" smtClean="0"/>
              <a:t>Synlighet, synlighet, synlighet</a:t>
            </a:r>
            <a:r>
              <a:rPr lang="nb-NO" baseline="0" dirty="0" smtClean="0"/>
              <a:t>! </a:t>
            </a:r>
          </a:p>
          <a:p>
            <a:r>
              <a:rPr lang="nb-NO" baseline="0" dirty="0" smtClean="0"/>
              <a:t>Viser hvor viktig det er at </a:t>
            </a:r>
            <a:r>
              <a:rPr lang="nb-NO" i="1" baseline="0" dirty="0" smtClean="0"/>
              <a:t>alle</a:t>
            </a:r>
            <a:r>
              <a:rPr lang="nb-NO" baseline="0" dirty="0" smtClean="0"/>
              <a:t> institusjoner som utdanner doktorgradskandidater gjør kandidatene oppmerksomme på </a:t>
            </a:r>
            <a:r>
              <a:rPr lang="nb-NO" baseline="0" dirty="0" err="1" smtClean="0"/>
              <a:t>PhD</a:t>
            </a:r>
            <a:r>
              <a:rPr lang="nb-NO" baseline="0" dirty="0" smtClean="0"/>
              <a:t> </a:t>
            </a:r>
            <a:r>
              <a:rPr lang="nb-NO" baseline="0" dirty="0" err="1" smtClean="0"/>
              <a:t>on</a:t>
            </a:r>
            <a:r>
              <a:rPr lang="nb-NO" baseline="0" dirty="0" smtClean="0"/>
              <a:t> </a:t>
            </a:r>
            <a:r>
              <a:rPr lang="nb-NO" baseline="0" dirty="0" err="1" smtClean="0"/>
              <a:t>Track</a:t>
            </a:r>
            <a:r>
              <a:rPr lang="nb-NO" baseline="0" dirty="0" smtClean="0"/>
              <a:t>!</a:t>
            </a:r>
          </a:p>
          <a:p>
            <a:r>
              <a:rPr lang="nb-NO" baseline="0" dirty="0" err="1" smtClean="0"/>
              <a:t>PhD</a:t>
            </a:r>
            <a:r>
              <a:rPr lang="nb-NO" baseline="0" dirty="0" smtClean="0"/>
              <a:t> </a:t>
            </a:r>
            <a:r>
              <a:rPr lang="nb-NO" baseline="0" dirty="0" err="1" smtClean="0"/>
              <a:t>on</a:t>
            </a:r>
            <a:r>
              <a:rPr lang="nb-NO" baseline="0" dirty="0" smtClean="0"/>
              <a:t> </a:t>
            </a:r>
            <a:r>
              <a:rPr lang="nb-NO" baseline="0" dirty="0" err="1" smtClean="0"/>
              <a:t>Track</a:t>
            </a:r>
            <a:r>
              <a:rPr lang="nb-NO" baseline="0" dirty="0" smtClean="0"/>
              <a:t> er en nasjonal ressurs, meningen at det skal være nyttig for alle </a:t>
            </a:r>
            <a:r>
              <a:rPr lang="nb-NO" baseline="0" dirty="0" err="1" smtClean="0"/>
              <a:t>phd</a:t>
            </a:r>
            <a:r>
              <a:rPr lang="nb-NO" baseline="0" dirty="0" smtClean="0"/>
              <a:t>-kandidater her til lands! Men folk må </a:t>
            </a:r>
            <a:r>
              <a:rPr lang="nb-NO" i="1" baseline="0" dirty="0" smtClean="0"/>
              <a:t>vite</a:t>
            </a:r>
            <a:r>
              <a:rPr lang="nb-NO" baseline="0" dirty="0" smtClean="0"/>
              <a:t> om den… </a:t>
            </a:r>
          </a:p>
          <a:p>
            <a:r>
              <a:rPr lang="nb-NO" baseline="0" dirty="0" smtClean="0"/>
              <a:t>Og vi må gjøre den bra nok, relevant nok. Krever at vi følger med i nye strømninger, ikke minst </a:t>
            </a:r>
            <a:r>
              <a:rPr lang="nb-NO" baseline="0" dirty="0" err="1" smtClean="0"/>
              <a:t>mht</a:t>
            </a:r>
            <a:r>
              <a:rPr lang="nb-NO" baseline="0" dirty="0" smtClean="0"/>
              <a:t> Open Science!</a:t>
            </a:r>
          </a:p>
          <a:p>
            <a:endParaRPr lang="nb-NO" dirty="0"/>
          </a:p>
        </p:txBody>
      </p:sp>
      <p:sp>
        <p:nvSpPr>
          <p:cNvPr id="4" name="Plassholder for lysbildenummer 3"/>
          <p:cNvSpPr>
            <a:spLocks noGrp="1"/>
          </p:cNvSpPr>
          <p:nvPr>
            <p:ph type="sldNum" sz="quarter" idx="10"/>
          </p:nvPr>
        </p:nvSpPr>
        <p:spPr/>
        <p:txBody>
          <a:bodyPr/>
          <a:lstStyle/>
          <a:p>
            <a:fld id="{F2EC967D-0BD4-4DFC-8E2C-B57B106C7A39}" type="slidenum">
              <a:rPr lang="nb-NO" smtClean="0"/>
              <a:t>5</a:t>
            </a:fld>
            <a:endParaRPr lang="nb-NO"/>
          </a:p>
        </p:txBody>
      </p:sp>
    </p:spTree>
    <p:extLst>
      <p:ext uri="{BB962C8B-B14F-4D97-AF65-F5344CB8AC3E}">
        <p14:creationId xmlns:p14="http://schemas.microsoft.com/office/powerpoint/2010/main" val="354886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b-NO" dirty="0" smtClean="0"/>
              <a:t>Her ser vi bruksstatistikk for enkeltsider. Open Science-delen trenger åpenbart mer lansering!!!</a:t>
            </a:r>
            <a:r>
              <a:rPr lang="nb-NO" baseline="0" dirty="0" smtClean="0"/>
              <a:t> Fra 16. plass og utover. Viser 20 første plasser. </a:t>
            </a:r>
          </a:p>
          <a:p>
            <a:pPr marL="0" indent="0">
              <a:buFont typeface="Arial" panose="020B0604020202020204" pitchFamily="34" charset="0"/>
              <a:buNone/>
            </a:pPr>
            <a:r>
              <a:rPr lang="nb-NO" baseline="0" dirty="0" smtClean="0"/>
              <a:t>Hva betyr den øverste (30,6 %)?? </a:t>
            </a:r>
            <a:endParaRPr lang="nb-NO" dirty="0"/>
          </a:p>
        </p:txBody>
      </p:sp>
      <p:sp>
        <p:nvSpPr>
          <p:cNvPr id="4" name="Slide Number Placeholder 3"/>
          <p:cNvSpPr>
            <a:spLocks noGrp="1"/>
          </p:cNvSpPr>
          <p:nvPr>
            <p:ph type="sldNum" sz="quarter" idx="10"/>
          </p:nvPr>
        </p:nvSpPr>
        <p:spPr/>
        <p:txBody>
          <a:bodyPr/>
          <a:lstStyle/>
          <a:p>
            <a:fld id="{F2EC967D-0BD4-4DFC-8E2C-B57B106C7A39}" type="slidenum">
              <a:rPr lang="nb-NO" smtClean="0"/>
              <a:t>6</a:t>
            </a:fld>
            <a:endParaRPr lang="nb-NO"/>
          </a:p>
        </p:txBody>
      </p:sp>
    </p:spTree>
    <p:extLst>
      <p:ext uri="{BB962C8B-B14F-4D97-AF65-F5344CB8AC3E}">
        <p14:creationId xmlns:p14="http://schemas.microsoft.com/office/powerpoint/2010/main" val="2942692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Det har iallfall vært en økning i bruk av </a:t>
            </a:r>
            <a:r>
              <a:rPr lang="nb-NO" dirty="0" err="1" smtClean="0"/>
              <a:t>PhD</a:t>
            </a:r>
            <a:r>
              <a:rPr lang="nb-NO" dirty="0" smtClean="0"/>
              <a:t> </a:t>
            </a:r>
            <a:r>
              <a:rPr lang="nb-NO" dirty="0" err="1" smtClean="0"/>
              <a:t>on</a:t>
            </a:r>
            <a:r>
              <a:rPr lang="nb-NO" dirty="0" smtClean="0"/>
              <a:t> </a:t>
            </a:r>
            <a:r>
              <a:rPr lang="nb-NO" dirty="0" err="1" smtClean="0"/>
              <a:t>Track</a:t>
            </a:r>
            <a:r>
              <a:rPr lang="nb-NO" dirty="0" smtClean="0"/>
              <a:t>-sidene siden NTNU og Tromsø kom inn, og Danmark gikk ut av samarbeidet.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Men det er kanskje interessant at bruken generelt har økt en hel del, og gjelder</a:t>
            </a:r>
            <a:r>
              <a:rPr lang="nb-NO" baseline="0" dirty="0" smtClean="0"/>
              <a:t> </a:t>
            </a:r>
            <a:r>
              <a:rPr lang="nb-NO" dirty="0" smtClean="0"/>
              <a:t>alle fylkene – ikke bare Trøndelag og Troms.</a:t>
            </a:r>
          </a:p>
          <a:p>
            <a:r>
              <a:rPr lang="nb-NO" baseline="0" dirty="0" smtClean="0"/>
              <a:t>Bildet t</a:t>
            </a:r>
            <a:r>
              <a:rPr lang="nb-NO" dirty="0" smtClean="0"/>
              <a:t>il venstre: 2016-17.</a:t>
            </a:r>
            <a:r>
              <a:rPr lang="nb-NO" baseline="0" dirty="0" smtClean="0"/>
              <a:t> </a:t>
            </a:r>
          </a:p>
          <a:p>
            <a:r>
              <a:rPr lang="nb-NO" baseline="0" dirty="0" smtClean="0"/>
              <a:t>Bildet til høyre: 2017-2018.</a:t>
            </a:r>
            <a:endParaRPr lang="nb-NO" dirty="0"/>
          </a:p>
        </p:txBody>
      </p:sp>
      <p:sp>
        <p:nvSpPr>
          <p:cNvPr id="4" name="Plassholder for lysbildenummer 3"/>
          <p:cNvSpPr>
            <a:spLocks noGrp="1"/>
          </p:cNvSpPr>
          <p:nvPr>
            <p:ph type="sldNum" sz="quarter" idx="10"/>
          </p:nvPr>
        </p:nvSpPr>
        <p:spPr/>
        <p:txBody>
          <a:bodyPr/>
          <a:lstStyle/>
          <a:p>
            <a:fld id="{F2EC967D-0BD4-4DFC-8E2C-B57B106C7A39}" type="slidenum">
              <a:rPr lang="nb-NO" smtClean="0"/>
              <a:t>7</a:t>
            </a:fld>
            <a:endParaRPr lang="nb-NO"/>
          </a:p>
        </p:txBody>
      </p:sp>
    </p:spTree>
    <p:extLst>
      <p:ext uri="{BB962C8B-B14F-4D97-AF65-F5344CB8AC3E}">
        <p14:creationId xmlns:p14="http://schemas.microsoft.com/office/powerpoint/2010/main" val="28647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dirty="0" smtClean="0"/>
              <a:t>S</a:t>
            </a:r>
            <a:r>
              <a:rPr lang="nb-NO" baseline="0" dirty="0" smtClean="0"/>
              <a:t>å den nye </a:t>
            </a:r>
            <a:r>
              <a:rPr lang="nb-NO" baseline="0" dirty="0" err="1" smtClean="0"/>
              <a:t>PhD</a:t>
            </a:r>
            <a:r>
              <a:rPr lang="nb-NO" baseline="0" dirty="0" smtClean="0"/>
              <a:t> </a:t>
            </a:r>
            <a:r>
              <a:rPr lang="nb-NO" baseline="0" dirty="0" err="1" smtClean="0"/>
              <a:t>on</a:t>
            </a:r>
            <a:r>
              <a:rPr lang="nb-NO" baseline="0" dirty="0" smtClean="0"/>
              <a:t> </a:t>
            </a:r>
            <a:r>
              <a:rPr lang="nb-NO" baseline="0" dirty="0" err="1" smtClean="0"/>
              <a:t>track</a:t>
            </a:r>
            <a:r>
              <a:rPr lang="nb-NO" baseline="0" dirty="0" smtClean="0"/>
              <a:t> er revidert med tanke på å hjelpe dagens </a:t>
            </a:r>
            <a:r>
              <a:rPr lang="nb-NO" baseline="0" dirty="0" err="1" smtClean="0"/>
              <a:t>phd</a:t>
            </a:r>
            <a:r>
              <a:rPr lang="nb-NO" baseline="0" dirty="0" smtClean="0"/>
              <a:t>-kandidater møte denne hverdagen litt bedre rustet enn de ville vært uten </a:t>
            </a:r>
            <a:r>
              <a:rPr lang="nb-NO" baseline="0" dirty="0" err="1" smtClean="0"/>
              <a:t>PhD</a:t>
            </a:r>
            <a:r>
              <a:rPr lang="nb-NO" baseline="0" dirty="0" smtClean="0"/>
              <a:t> </a:t>
            </a:r>
            <a:r>
              <a:rPr lang="nb-NO" baseline="0" dirty="0" err="1" smtClean="0"/>
              <a:t>on</a:t>
            </a:r>
            <a:r>
              <a:rPr lang="nb-NO" baseline="0" dirty="0" smtClean="0"/>
              <a:t> </a:t>
            </a:r>
            <a:r>
              <a:rPr lang="nb-NO" baseline="0" dirty="0" err="1" smtClean="0"/>
              <a:t>track</a:t>
            </a:r>
            <a:r>
              <a:rPr lang="nb-NO" baseline="0" dirty="0" smtClean="0"/>
              <a:t>.</a:t>
            </a:r>
          </a:p>
          <a:p>
            <a:pPr marL="171450" indent="-171450">
              <a:buFont typeface="Arial" panose="020B0604020202020204" pitchFamily="34" charset="0"/>
              <a:buChar char="•"/>
            </a:pPr>
            <a:r>
              <a:rPr lang="nb-NO" baseline="0" dirty="0" smtClean="0"/>
              <a:t>Tanken er at det skal den gjøre ved å SAMLE det aller meste av den viktigste informasjonen om alt dette som finnes av krav og ordninger RUNDT selve forskningen, PÅ ETT STED.</a:t>
            </a:r>
          </a:p>
          <a:p>
            <a:pPr marL="171450" indent="-171450">
              <a:buFont typeface="Arial" panose="020B0604020202020204" pitchFamily="34" charset="0"/>
              <a:buChar char="•"/>
            </a:pPr>
            <a:r>
              <a:rPr lang="nb-NO" baseline="0" dirty="0" smtClean="0"/>
              <a:t>Og sånn ser den ut: </a:t>
            </a:r>
          </a:p>
          <a:p>
            <a:pPr marL="171450" indent="-171450">
              <a:buFont typeface="Arial" panose="020B0604020202020204" pitchFamily="34" charset="0"/>
              <a:buChar char="•"/>
            </a:pPr>
            <a:r>
              <a:rPr lang="nb-NO" baseline="0" dirty="0" smtClean="0"/>
              <a:t>Her er mye av den samme TYPEN informasjon, men nettstedet er nå ORGANISERT HELT annerledes, og det har til dels et litt annet INNHOLD.</a:t>
            </a:r>
          </a:p>
          <a:p>
            <a:pPr marL="628650" lvl="1" indent="-171450">
              <a:buFont typeface="Arial" panose="020B0604020202020204" pitchFamily="34" charset="0"/>
              <a:buChar char="•"/>
            </a:pPr>
            <a:r>
              <a:rPr lang="nb-NO" baseline="0" dirty="0" smtClean="0"/>
              <a:t>Vi har nå tre hoveddeler – </a:t>
            </a:r>
            <a:r>
              <a:rPr lang="nb-NO" baseline="0" dirty="0" err="1" smtClean="0"/>
              <a:t>Search</a:t>
            </a:r>
            <a:r>
              <a:rPr lang="nb-NO" baseline="0" dirty="0" smtClean="0"/>
              <a:t> and </a:t>
            </a:r>
            <a:r>
              <a:rPr lang="nb-NO" baseline="0" dirty="0" err="1" smtClean="0"/>
              <a:t>review</a:t>
            </a:r>
            <a:r>
              <a:rPr lang="nb-NO" baseline="0" dirty="0" smtClean="0"/>
              <a:t>, </a:t>
            </a:r>
            <a:r>
              <a:rPr lang="nb-NO" baseline="0" dirty="0" err="1" smtClean="0"/>
              <a:t>Share</a:t>
            </a:r>
            <a:r>
              <a:rPr lang="nb-NO" baseline="0" dirty="0" smtClean="0"/>
              <a:t> and </a:t>
            </a:r>
            <a:r>
              <a:rPr lang="nb-NO" baseline="0" dirty="0" err="1" smtClean="0"/>
              <a:t>publish</a:t>
            </a:r>
            <a:r>
              <a:rPr lang="nb-NO" baseline="0" dirty="0" smtClean="0"/>
              <a:t>, og Open Science.</a:t>
            </a:r>
          </a:p>
          <a:p>
            <a:pPr marL="628650" lvl="1" indent="-171450">
              <a:buFont typeface="Arial" panose="020B0604020202020204" pitchFamily="34" charset="0"/>
              <a:buChar char="•"/>
            </a:pPr>
            <a:r>
              <a:rPr lang="nb-NO" baseline="0" dirty="0" smtClean="0"/>
              <a:t>Open Science-delen er ny, og den skal derfor vi si mest om </a:t>
            </a:r>
          </a:p>
          <a:p>
            <a:pPr marL="171450" lvl="0" indent="-171450">
              <a:buFont typeface="Arial" panose="020B0604020202020204" pitchFamily="34" charset="0"/>
              <a:buChar char="•"/>
            </a:pPr>
            <a:r>
              <a:rPr lang="nb-NO" baseline="0" dirty="0" smtClean="0"/>
              <a:t>Hvorfor en egen Open Science-del? Tja, kanskje fordi Open Science, som begrep og fenomen, på en eller annen måte, direkte eller indirekte, er knyttet til veldig mange av de endringene vi har nevnt, og fordi mange av praksisene, slik som OA-publisering og datadeling, er typiske Open Science-fenomener, og preger forskerhverdagen i mye større grad nå enn de gjorde da </a:t>
            </a:r>
            <a:r>
              <a:rPr lang="nb-NO" baseline="0" dirty="0" err="1" smtClean="0"/>
              <a:t>PhD</a:t>
            </a:r>
            <a:r>
              <a:rPr lang="nb-NO" baseline="0" dirty="0" smtClean="0"/>
              <a:t> </a:t>
            </a:r>
            <a:r>
              <a:rPr lang="nb-NO" baseline="0" dirty="0" err="1" smtClean="0"/>
              <a:t>on</a:t>
            </a:r>
            <a:r>
              <a:rPr lang="nb-NO" baseline="0" dirty="0" smtClean="0"/>
              <a:t> </a:t>
            </a:r>
            <a:r>
              <a:rPr lang="nb-NO" baseline="0" dirty="0" err="1" smtClean="0"/>
              <a:t>track</a:t>
            </a:r>
            <a:r>
              <a:rPr lang="nb-NO" baseline="0" dirty="0" smtClean="0"/>
              <a:t> første gang ble lansert i 2013.</a:t>
            </a:r>
          </a:p>
          <a:p>
            <a:pPr marL="171450" lvl="0" indent="-171450">
              <a:buFont typeface="Arial" panose="020B0604020202020204" pitchFamily="34" charset="0"/>
              <a:buChar char="•"/>
            </a:pPr>
            <a:r>
              <a:rPr lang="nb-NO" baseline="0" dirty="0" smtClean="0"/>
              <a:t>SAMTIDIG er det jo slik, at selv om vi har en egen hoveddel under den overskriften, så er der mange tematiske krysskoblinger til de andre delene, SÆRLIG til </a:t>
            </a:r>
            <a:r>
              <a:rPr lang="nb-NO" baseline="0" dirty="0" err="1" smtClean="0"/>
              <a:t>Share</a:t>
            </a:r>
            <a:r>
              <a:rPr lang="nb-NO" baseline="0" dirty="0" smtClean="0"/>
              <a:t> &amp; </a:t>
            </a:r>
            <a:r>
              <a:rPr lang="nb-NO" baseline="0" dirty="0" err="1" smtClean="0"/>
              <a:t>Publish</a:t>
            </a:r>
            <a:r>
              <a:rPr lang="nb-NO" baseline="0" dirty="0" smtClean="0"/>
              <a:t>-delen, og det gjenspeiler seg i antallet </a:t>
            </a:r>
            <a:r>
              <a:rPr lang="nb-NO" baseline="0" dirty="0" err="1" smtClean="0"/>
              <a:t>hyperkoblinger</a:t>
            </a:r>
            <a:r>
              <a:rPr lang="nb-NO" baseline="0" dirty="0" smtClean="0"/>
              <a:t> mellom de ulike hoveddelene og kapitlene på nettstedet.</a:t>
            </a:r>
          </a:p>
          <a:p>
            <a:pPr marL="171450" lvl="0" indent="-171450">
              <a:buFont typeface="Arial" panose="020B0604020202020204" pitchFamily="34" charset="0"/>
              <a:buChar char="•"/>
            </a:pPr>
            <a:r>
              <a:rPr lang="nb-NO" baseline="0" dirty="0" smtClean="0"/>
              <a:t>Vi skal trekke fram noen eksempler på hva vi har gjort, og hvordan denne nye tankegangen nå preger nettstedet.</a:t>
            </a:r>
          </a:p>
          <a:p>
            <a:pPr marL="171450" lvl="0" indent="-171450">
              <a:buFont typeface="Arial" panose="020B0604020202020204" pitchFamily="34" charset="0"/>
              <a:buChar char="•"/>
            </a:pPr>
            <a:endParaRPr lang="nb-NO" baseline="0" dirty="0" smtClean="0"/>
          </a:p>
          <a:p>
            <a:pPr marL="171450" lvl="0" indent="-171450">
              <a:buFont typeface="Arial" panose="020B0604020202020204" pitchFamily="34" charset="0"/>
              <a:buChar char="•"/>
            </a:pPr>
            <a:r>
              <a:rPr lang="nb-NO" baseline="0" dirty="0" smtClean="0"/>
              <a:t>[Få med noe om revisjonen av skriving og </a:t>
            </a:r>
            <a:r>
              <a:rPr lang="nb-NO" baseline="0" dirty="0" err="1" smtClean="0"/>
              <a:t>review</a:t>
            </a:r>
            <a:r>
              <a:rPr lang="nb-NO" baseline="0" dirty="0" smtClean="0"/>
              <a:t>-delen og knytte an til </a:t>
            </a:r>
            <a:r>
              <a:rPr lang="nb-NO" baseline="0" dirty="0" err="1" smtClean="0"/>
              <a:t>gjennomstrømings</a:t>
            </a:r>
            <a:r>
              <a:rPr lang="nb-NO" baseline="0" dirty="0" smtClean="0"/>
              <a:t>- og frafallsstatistikkene]</a:t>
            </a:r>
          </a:p>
          <a:p>
            <a:pPr marL="171450" lvl="0" indent="-171450">
              <a:buFont typeface="Arial" panose="020B0604020202020204" pitchFamily="34" charset="0"/>
              <a:buChar char="•"/>
            </a:pPr>
            <a:r>
              <a:rPr lang="nb-NO" baseline="0" dirty="0" smtClean="0"/>
              <a:t>[Få med noe om estetiske og praktiske begrensninger på organiseringen]</a:t>
            </a:r>
          </a:p>
          <a:p>
            <a:pPr marL="171450" lvl="0" indent="-171450">
              <a:buFont typeface="Arial" panose="020B0604020202020204" pitchFamily="34" charset="0"/>
              <a:buChar char="•"/>
            </a:pPr>
            <a:endParaRPr lang="nb-NO" baseline="0" dirty="0" smtClean="0"/>
          </a:p>
          <a:p>
            <a:pPr marL="0" lvl="0" indent="0">
              <a:buFont typeface="Arial" panose="020B0604020202020204" pitchFamily="34" charset="0"/>
              <a:buNone/>
            </a:pPr>
            <a:r>
              <a:rPr lang="nb-NO" baseline="0" dirty="0" smtClean="0"/>
              <a:t>[Dette tar det omtrent 3 minutter å si?]</a:t>
            </a:r>
          </a:p>
          <a:p>
            <a:pPr marL="628650" lvl="1" indent="-171450">
              <a:buFont typeface="Arial" panose="020B0604020202020204" pitchFamily="34" charset="0"/>
              <a:buChar char="•"/>
            </a:pPr>
            <a:endParaRPr lang="nb-NO" baseline="0" dirty="0" smtClean="0"/>
          </a:p>
          <a:p>
            <a:endParaRPr lang="nb-NO" dirty="0"/>
          </a:p>
        </p:txBody>
      </p:sp>
      <p:sp>
        <p:nvSpPr>
          <p:cNvPr id="4" name="Slide Number Placeholder 3"/>
          <p:cNvSpPr>
            <a:spLocks noGrp="1"/>
          </p:cNvSpPr>
          <p:nvPr>
            <p:ph type="sldNum" sz="quarter" idx="10"/>
          </p:nvPr>
        </p:nvSpPr>
        <p:spPr/>
        <p:txBody>
          <a:bodyPr/>
          <a:lstStyle/>
          <a:p>
            <a:fld id="{F2EC967D-0BD4-4DFC-8E2C-B57B106C7A39}" type="slidenum">
              <a:rPr lang="nb-NO" smtClean="0"/>
              <a:t>10</a:t>
            </a:fld>
            <a:endParaRPr lang="nb-NO"/>
          </a:p>
        </p:txBody>
      </p:sp>
    </p:spTree>
    <p:extLst>
      <p:ext uri="{BB962C8B-B14F-4D97-AF65-F5344CB8AC3E}">
        <p14:creationId xmlns:p14="http://schemas.microsoft.com/office/powerpoint/2010/main" val="4697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F2EC967D-0BD4-4DFC-8E2C-B57B106C7A39}" type="slidenum">
              <a:rPr lang="nb-NO" smtClean="0"/>
              <a:t>13</a:t>
            </a:fld>
            <a:endParaRPr lang="nb-NO"/>
          </a:p>
        </p:txBody>
      </p:sp>
    </p:spTree>
    <p:extLst>
      <p:ext uri="{BB962C8B-B14F-4D97-AF65-F5344CB8AC3E}">
        <p14:creationId xmlns:p14="http://schemas.microsoft.com/office/powerpoint/2010/main" val="168940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393BAAA4-E5A4-40D5-A4F9-DFDCAB8E4F92}" type="datetimeFigureOut">
              <a:rPr lang="nb-NO" smtClean="0"/>
              <a:t>11.06.2019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8498DD9-7208-4FA3-8277-895BEDBBEF3C}" type="slidenum">
              <a:rPr lang="nb-NO" smtClean="0"/>
              <a:t>‹#›</a:t>
            </a:fld>
            <a:endParaRPr lang="nb-NO"/>
          </a:p>
        </p:txBody>
      </p:sp>
    </p:spTree>
    <p:extLst>
      <p:ext uri="{BB962C8B-B14F-4D97-AF65-F5344CB8AC3E}">
        <p14:creationId xmlns:p14="http://schemas.microsoft.com/office/powerpoint/2010/main" val="899452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93BAAA4-E5A4-40D5-A4F9-DFDCAB8E4F92}" type="datetimeFigureOut">
              <a:rPr lang="nb-NO" smtClean="0"/>
              <a:t>11.06.2019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8498DD9-7208-4FA3-8277-895BEDBBEF3C}" type="slidenum">
              <a:rPr lang="nb-NO" smtClean="0"/>
              <a:t>‹#›</a:t>
            </a:fld>
            <a:endParaRPr lang="nb-NO"/>
          </a:p>
        </p:txBody>
      </p:sp>
    </p:spTree>
    <p:extLst>
      <p:ext uri="{BB962C8B-B14F-4D97-AF65-F5344CB8AC3E}">
        <p14:creationId xmlns:p14="http://schemas.microsoft.com/office/powerpoint/2010/main" val="2225841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93BAAA4-E5A4-40D5-A4F9-DFDCAB8E4F92}" type="datetimeFigureOut">
              <a:rPr lang="nb-NO" smtClean="0"/>
              <a:t>11.06.2019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8498DD9-7208-4FA3-8277-895BEDBBEF3C}" type="slidenum">
              <a:rPr lang="nb-NO" smtClean="0"/>
              <a:t>‹#›</a:t>
            </a:fld>
            <a:endParaRPr lang="nb-NO"/>
          </a:p>
        </p:txBody>
      </p:sp>
    </p:spTree>
    <p:extLst>
      <p:ext uri="{BB962C8B-B14F-4D97-AF65-F5344CB8AC3E}">
        <p14:creationId xmlns:p14="http://schemas.microsoft.com/office/powerpoint/2010/main" val="224798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b-NO"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93BAAA4-E5A4-40D5-A4F9-DFDCAB8E4F92}" type="datetimeFigureOut">
              <a:rPr lang="nb-NO" smtClean="0"/>
              <a:t>11.06.2019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8498DD9-7208-4FA3-8277-895BEDBBEF3C}" type="slidenum">
              <a:rPr lang="nb-NO" smtClean="0"/>
              <a:t>‹#›</a:t>
            </a:fld>
            <a:endParaRPr lang="nb-NO"/>
          </a:p>
        </p:txBody>
      </p:sp>
    </p:spTree>
    <p:extLst>
      <p:ext uri="{BB962C8B-B14F-4D97-AF65-F5344CB8AC3E}">
        <p14:creationId xmlns:p14="http://schemas.microsoft.com/office/powerpoint/2010/main" val="119348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3BAAA4-E5A4-40D5-A4F9-DFDCAB8E4F92}" type="datetimeFigureOut">
              <a:rPr lang="nb-NO" smtClean="0"/>
              <a:t>11.06.2019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8498DD9-7208-4FA3-8277-895BEDBBEF3C}" type="slidenum">
              <a:rPr lang="nb-NO" smtClean="0"/>
              <a:t>‹#›</a:t>
            </a:fld>
            <a:endParaRPr lang="nb-NO"/>
          </a:p>
        </p:txBody>
      </p:sp>
    </p:spTree>
    <p:extLst>
      <p:ext uri="{BB962C8B-B14F-4D97-AF65-F5344CB8AC3E}">
        <p14:creationId xmlns:p14="http://schemas.microsoft.com/office/powerpoint/2010/main" val="331409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393BAAA4-E5A4-40D5-A4F9-DFDCAB8E4F92}" type="datetimeFigureOut">
              <a:rPr lang="nb-NO" smtClean="0"/>
              <a:t>11.06.2019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8498DD9-7208-4FA3-8277-895BEDBBEF3C}" type="slidenum">
              <a:rPr lang="nb-NO" smtClean="0"/>
              <a:t>‹#›</a:t>
            </a:fld>
            <a:endParaRPr lang="nb-NO"/>
          </a:p>
        </p:txBody>
      </p:sp>
    </p:spTree>
    <p:extLst>
      <p:ext uri="{BB962C8B-B14F-4D97-AF65-F5344CB8AC3E}">
        <p14:creationId xmlns:p14="http://schemas.microsoft.com/office/powerpoint/2010/main" val="392947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393BAAA4-E5A4-40D5-A4F9-DFDCAB8E4F92}" type="datetimeFigureOut">
              <a:rPr lang="nb-NO" smtClean="0"/>
              <a:t>11.06.2019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B8498DD9-7208-4FA3-8277-895BEDBBEF3C}" type="slidenum">
              <a:rPr lang="nb-NO" smtClean="0"/>
              <a:t>‹#›</a:t>
            </a:fld>
            <a:endParaRPr lang="nb-NO"/>
          </a:p>
        </p:txBody>
      </p:sp>
    </p:spTree>
    <p:extLst>
      <p:ext uri="{BB962C8B-B14F-4D97-AF65-F5344CB8AC3E}">
        <p14:creationId xmlns:p14="http://schemas.microsoft.com/office/powerpoint/2010/main" val="205922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393BAAA4-E5A4-40D5-A4F9-DFDCAB8E4F92}" type="datetimeFigureOut">
              <a:rPr lang="nb-NO" smtClean="0"/>
              <a:t>11.06.2019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B8498DD9-7208-4FA3-8277-895BEDBBEF3C}" type="slidenum">
              <a:rPr lang="nb-NO" smtClean="0"/>
              <a:t>‹#›</a:t>
            </a:fld>
            <a:endParaRPr lang="nb-NO"/>
          </a:p>
        </p:txBody>
      </p:sp>
    </p:spTree>
    <p:extLst>
      <p:ext uri="{BB962C8B-B14F-4D97-AF65-F5344CB8AC3E}">
        <p14:creationId xmlns:p14="http://schemas.microsoft.com/office/powerpoint/2010/main" val="105755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BAAA4-E5A4-40D5-A4F9-DFDCAB8E4F92}" type="datetimeFigureOut">
              <a:rPr lang="nb-NO" smtClean="0"/>
              <a:t>11.06.2019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B8498DD9-7208-4FA3-8277-895BEDBBEF3C}" type="slidenum">
              <a:rPr lang="nb-NO" smtClean="0"/>
              <a:t>‹#›</a:t>
            </a:fld>
            <a:endParaRPr lang="nb-NO"/>
          </a:p>
        </p:txBody>
      </p:sp>
    </p:spTree>
    <p:extLst>
      <p:ext uri="{BB962C8B-B14F-4D97-AF65-F5344CB8AC3E}">
        <p14:creationId xmlns:p14="http://schemas.microsoft.com/office/powerpoint/2010/main" val="3019450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3BAAA4-E5A4-40D5-A4F9-DFDCAB8E4F92}" type="datetimeFigureOut">
              <a:rPr lang="nb-NO" smtClean="0"/>
              <a:t>11.06.2019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8498DD9-7208-4FA3-8277-895BEDBBEF3C}" type="slidenum">
              <a:rPr lang="nb-NO" smtClean="0"/>
              <a:t>‹#›</a:t>
            </a:fld>
            <a:endParaRPr lang="nb-NO"/>
          </a:p>
        </p:txBody>
      </p:sp>
    </p:spTree>
    <p:extLst>
      <p:ext uri="{BB962C8B-B14F-4D97-AF65-F5344CB8AC3E}">
        <p14:creationId xmlns:p14="http://schemas.microsoft.com/office/powerpoint/2010/main" val="383672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3BAAA4-E5A4-40D5-A4F9-DFDCAB8E4F92}" type="datetimeFigureOut">
              <a:rPr lang="nb-NO" smtClean="0"/>
              <a:t>11.06.2019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8498DD9-7208-4FA3-8277-895BEDBBEF3C}" type="slidenum">
              <a:rPr lang="nb-NO" smtClean="0"/>
              <a:t>‹#›</a:t>
            </a:fld>
            <a:endParaRPr lang="nb-NO"/>
          </a:p>
        </p:txBody>
      </p:sp>
    </p:spTree>
    <p:extLst>
      <p:ext uri="{BB962C8B-B14F-4D97-AF65-F5344CB8AC3E}">
        <p14:creationId xmlns:p14="http://schemas.microsoft.com/office/powerpoint/2010/main" val="323274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BAAA4-E5A4-40D5-A4F9-DFDCAB8E4F92}" type="datetimeFigureOut">
              <a:rPr lang="nb-NO" smtClean="0"/>
              <a:t>11.06.2019</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98DD9-7208-4FA3-8277-895BEDBBEF3C}" type="slidenum">
              <a:rPr lang="nb-NO" smtClean="0"/>
              <a:t>‹#›</a:t>
            </a:fld>
            <a:endParaRPr lang="nb-NO"/>
          </a:p>
        </p:txBody>
      </p:sp>
    </p:spTree>
    <p:extLst>
      <p:ext uri="{BB962C8B-B14F-4D97-AF65-F5344CB8AC3E}">
        <p14:creationId xmlns:p14="http://schemas.microsoft.com/office/powerpoint/2010/main" val="1891673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phdontrack.n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31809"/>
            <a:ext cx="9144000" cy="1977415"/>
          </a:xfrm>
        </p:spPr>
        <p:txBody>
          <a:bodyPr>
            <a:normAutofit/>
          </a:bodyPr>
          <a:lstStyle/>
          <a:p>
            <a:r>
              <a:rPr lang="nb-NO" sz="4000" b="1" dirty="0">
                <a:solidFill>
                  <a:srgbClr val="109AD8"/>
                </a:solidFill>
                <a:latin typeface="Arial" panose="020B0604020202020204" pitchFamily="34" charset="0"/>
                <a:cs typeface="Arial" panose="020B0604020202020204" pitchFamily="34" charset="0"/>
              </a:rPr>
              <a:t>og åpen </a:t>
            </a:r>
            <a:r>
              <a:rPr lang="nb-NO" sz="4000" b="1" dirty="0" smtClean="0">
                <a:solidFill>
                  <a:srgbClr val="109AD8"/>
                </a:solidFill>
                <a:latin typeface="Arial" panose="020B0604020202020204" pitchFamily="34" charset="0"/>
                <a:cs typeface="Arial" panose="020B0604020202020204" pitchFamily="34" charset="0"/>
              </a:rPr>
              <a:t>publisering</a:t>
            </a:r>
            <a:endParaRPr lang="nb-NO" sz="4000" b="1" dirty="0">
              <a:solidFill>
                <a:srgbClr val="109AD8"/>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8191099" y="6450747"/>
            <a:ext cx="3915363" cy="339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562" y="1023388"/>
            <a:ext cx="4098600" cy="2484000"/>
          </a:xfrm>
          <a:prstGeom prst="rect">
            <a:avLst/>
          </a:prstGeom>
        </p:spPr>
      </p:pic>
      <p:sp>
        <p:nvSpPr>
          <p:cNvPr id="2" name="TextBox 1"/>
          <p:cNvSpPr txBox="1"/>
          <p:nvPr/>
        </p:nvSpPr>
        <p:spPr>
          <a:xfrm>
            <a:off x="1990818" y="4572000"/>
            <a:ext cx="8210389" cy="1754326"/>
          </a:xfrm>
          <a:prstGeom prst="rect">
            <a:avLst/>
          </a:prstGeom>
          <a:noFill/>
        </p:spPr>
        <p:txBody>
          <a:bodyPr wrap="none" rtlCol="0">
            <a:spAutoFit/>
          </a:bodyPr>
          <a:lstStyle/>
          <a:p>
            <a:pPr algn="ctr"/>
            <a:r>
              <a:rPr lang="nb-NO" dirty="0" smtClean="0"/>
              <a:t>Virak – konferansen for universitets- og høgskolebibliotek, Stavanger 13.-14. juni 2019</a:t>
            </a:r>
          </a:p>
          <a:p>
            <a:pPr algn="ctr"/>
            <a:endParaRPr lang="nb-NO" dirty="0" smtClean="0"/>
          </a:p>
          <a:p>
            <a:pPr algn="ctr"/>
            <a:r>
              <a:rPr lang="nb-NO" dirty="0" err="1" smtClean="0"/>
              <a:t>PhD</a:t>
            </a:r>
            <a:r>
              <a:rPr lang="nb-NO" dirty="0" smtClean="0"/>
              <a:t> </a:t>
            </a:r>
            <a:r>
              <a:rPr lang="nb-NO" dirty="0" err="1" smtClean="0"/>
              <a:t>on</a:t>
            </a:r>
            <a:r>
              <a:rPr lang="nb-NO" dirty="0" smtClean="0"/>
              <a:t> </a:t>
            </a:r>
            <a:r>
              <a:rPr lang="nb-NO" dirty="0" err="1" smtClean="0"/>
              <a:t>Track</a:t>
            </a:r>
            <a:r>
              <a:rPr lang="nb-NO" dirty="0" smtClean="0"/>
              <a:t>-redaksjonen, ved:</a:t>
            </a:r>
            <a:endParaRPr lang="nb-NO" dirty="0"/>
          </a:p>
          <a:p>
            <a:pPr algn="ctr"/>
            <a:r>
              <a:rPr lang="nb-NO" dirty="0" smtClean="0"/>
              <a:t>Hege </a:t>
            </a:r>
            <a:r>
              <a:rPr lang="nb-NO" dirty="0"/>
              <a:t>Charlotte Faber, NTNU</a:t>
            </a:r>
          </a:p>
          <a:p>
            <a:pPr algn="ctr"/>
            <a:r>
              <a:rPr lang="nb-NO" dirty="0"/>
              <a:t>Torstein Låg, UiT Norges arktiske </a:t>
            </a:r>
            <a:r>
              <a:rPr lang="nb-NO" dirty="0" smtClean="0"/>
              <a:t>universitet</a:t>
            </a:r>
          </a:p>
          <a:p>
            <a:pPr algn="ctr"/>
            <a:r>
              <a:rPr lang="nb-NO" dirty="0" smtClean="0"/>
              <a:t>Michael Grote, UiB</a:t>
            </a:r>
            <a:endParaRPr lang="nb-NO" dirty="0"/>
          </a:p>
        </p:txBody>
      </p:sp>
    </p:spTree>
    <p:extLst>
      <p:ext uri="{BB962C8B-B14F-4D97-AF65-F5344CB8AC3E}">
        <p14:creationId xmlns:p14="http://schemas.microsoft.com/office/powerpoint/2010/main" val="3657367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6514" y="266462"/>
            <a:ext cx="7579243" cy="6162051"/>
          </a:xfrm>
        </p:spPr>
      </p:pic>
      <p:pic>
        <p:nvPicPr>
          <p:cNvPr id="2" name="Picture 1"/>
          <p:cNvPicPr>
            <a:picLocks noChangeAspect="1"/>
          </p:cNvPicPr>
          <p:nvPr/>
        </p:nvPicPr>
        <p:blipFill>
          <a:blip r:embed="rId4"/>
          <a:stretch>
            <a:fillRect/>
          </a:stretch>
        </p:blipFill>
        <p:spPr>
          <a:xfrm>
            <a:off x="185415" y="1055159"/>
            <a:ext cx="11821170" cy="3755461"/>
          </a:xfrm>
          <a:prstGeom prst="rect">
            <a:avLst/>
          </a:prstGeom>
        </p:spPr>
      </p:pic>
      <p:pic>
        <p:nvPicPr>
          <p:cNvPr id="3" name="Picture 2"/>
          <p:cNvPicPr>
            <a:picLocks noChangeAspect="1"/>
          </p:cNvPicPr>
          <p:nvPr/>
        </p:nvPicPr>
        <p:blipFill>
          <a:blip r:embed="rId5"/>
          <a:stretch>
            <a:fillRect/>
          </a:stretch>
        </p:blipFill>
        <p:spPr>
          <a:xfrm>
            <a:off x="253509" y="266461"/>
            <a:ext cx="5741326" cy="5593768"/>
          </a:xfrm>
          <a:prstGeom prst="rect">
            <a:avLst/>
          </a:prstGeom>
        </p:spPr>
      </p:pic>
    </p:spTree>
    <p:extLst>
      <p:ext uri="{BB962C8B-B14F-4D97-AF65-F5344CB8AC3E}">
        <p14:creationId xmlns:p14="http://schemas.microsoft.com/office/powerpoint/2010/main" val="57739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9753" y="106729"/>
            <a:ext cx="10380181" cy="6232467"/>
          </a:xfrm>
          <a:prstGeom prst="rect">
            <a:avLst/>
          </a:prstGeom>
        </p:spPr>
      </p:pic>
      <p:pic>
        <p:nvPicPr>
          <p:cNvPr id="5" name="Picture 4"/>
          <p:cNvPicPr>
            <a:picLocks noChangeAspect="1"/>
          </p:cNvPicPr>
          <p:nvPr/>
        </p:nvPicPr>
        <p:blipFill>
          <a:blip r:embed="rId3"/>
          <a:stretch>
            <a:fillRect/>
          </a:stretch>
        </p:blipFill>
        <p:spPr>
          <a:xfrm>
            <a:off x="248968" y="378965"/>
            <a:ext cx="4177118" cy="5687991"/>
          </a:xfrm>
          <a:prstGeom prst="rect">
            <a:avLst/>
          </a:prstGeom>
        </p:spPr>
      </p:pic>
    </p:spTree>
    <p:extLst>
      <p:ext uri="{BB962C8B-B14F-4D97-AF65-F5344CB8AC3E}">
        <p14:creationId xmlns:p14="http://schemas.microsoft.com/office/powerpoint/2010/main" val="308713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8398" y="515568"/>
            <a:ext cx="11775940" cy="5589004"/>
          </a:xfrm>
          <a:prstGeom prst="rect">
            <a:avLst/>
          </a:prstGeom>
        </p:spPr>
      </p:pic>
      <p:pic>
        <p:nvPicPr>
          <p:cNvPr id="6" name="Picture 5"/>
          <p:cNvPicPr>
            <a:picLocks noChangeAspect="1"/>
          </p:cNvPicPr>
          <p:nvPr/>
        </p:nvPicPr>
        <p:blipFill>
          <a:blip r:embed="rId3"/>
          <a:stretch>
            <a:fillRect/>
          </a:stretch>
        </p:blipFill>
        <p:spPr>
          <a:xfrm>
            <a:off x="208398" y="987823"/>
            <a:ext cx="5101052" cy="5116748"/>
          </a:xfrm>
          <a:prstGeom prst="rect">
            <a:avLst/>
          </a:prstGeom>
        </p:spPr>
      </p:pic>
    </p:spTree>
    <p:extLst>
      <p:ext uri="{BB962C8B-B14F-4D97-AF65-F5344CB8AC3E}">
        <p14:creationId xmlns:p14="http://schemas.microsoft.com/office/powerpoint/2010/main" val="384244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15543" y="125540"/>
            <a:ext cx="10129404" cy="6109007"/>
          </a:xfrm>
          <a:prstGeom prst="rect">
            <a:avLst/>
          </a:prstGeom>
        </p:spPr>
      </p:pic>
      <p:pic>
        <p:nvPicPr>
          <p:cNvPr id="5" name="Picture 4"/>
          <p:cNvPicPr>
            <a:picLocks noChangeAspect="1"/>
          </p:cNvPicPr>
          <p:nvPr/>
        </p:nvPicPr>
        <p:blipFill>
          <a:blip r:embed="rId4"/>
          <a:stretch>
            <a:fillRect/>
          </a:stretch>
        </p:blipFill>
        <p:spPr>
          <a:xfrm>
            <a:off x="1037110" y="470281"/>
            <a:ext cx="4608418" cy="5847540"/>
          </a:xfrm>
          <a:prstGeom prst="rect">
            <a:avLst/>
          </a:prstGeom>
        </p:spPr>
      </p:pic>
      <p:sp>
        <p:nvSpPr>
          <p:cNvPr id="6" name="Right Arrow 5"/>
          <p:cNvSpPr/>
          <p:nvPr/>
        </p:nvSpPr>
        <p:spPr bwMode="auto">
          <a:xfrm>
            <a:off x="356173" y="2519464"/>
            <a:ext cx="680937" cy="340468"/>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3600" b="0" i="0" u="none" strike="noStrike" cap="none" normalizeH="0" baseline="0" smtClean="0">
              <a:ln>
                <a:noFill/>
              </a:ln>
              <a:solidFill>
                <a:schemeClr val="tx1"/>
              </a:solidFill>
              <a:effectLst/>
              <a:latin typeface="Arial" charset="0"/>
            </a:endParaRPr>
          </a:p>
        </p:txBody>
      </p:sp>
      <p:sp>
        <p:nvSpPr>
          <p:cNvPr id="7" name="Right Arrow 6"/>
          <p:cNvSpPr/>
          <p:nvPr/>
        </p:nvSpPr>
        <p:spPr bwMode="auto">
          <a:xfrm>
            <a:off x="356173" y="4738881"/>
            <a:ext cx="680937" cy="340468"/>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3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4814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869" y="1103797"/>
            <a:ext cx="11821170" cy="3755461"/>
          </a:xfrm>
          <a:prstGeom prst="rect">
            <a:avLst/>
          </a:prstGeom>
        </p:spPr>
      </p:pic>
      <p:pic>
        <p:nvPicPr>
          <p:cNvPr id="6" name="Picture 5"/>
          <p:cNvPicPr>
            <a:picLocks noChangeAspect="1"/>
          </p:cNvPicPr>
          <p:nvPr/>
        </p:nvPicPr>
        <p:blipFill>
          <a:blip r:embed="rId3"/>
          <a:stretch>
            <a:fillRect/>
          </a:stretch>
        </p:blipFill>
        <p:spPr>
          <a:xfrm>
            <a:off x="2958828" y="227891"/>
            <a:ext cx="6136153" cy="6036723"/>
          </a:xfrm>
          <a:prstGeom prst="rect">
            <a:avLst/>
          </a:prstGeom>
        </p:spPr>
      </p:pic>
    </p:spTree>
    <p:extLst>
      <p:ext uri="{BB962C8B-B14F-4D97-AF65-F5344CB8AC3E}">
        <p14:creationId xmlns:p14="http://schemas.microsoft.com/office/powerpoint/2010/main" val="116116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869" y="1103797"/>
            <a:ext cx="11821170" cy="3755461"/>
          </a:xfrm>
          <a:prstGeom prst="rect">
            <a:avLst/>
          </a:prstGeom>
        </p:spPr>
      </p:pic>
      <p:pic>
        <p:nvPicPr>
          <p:cNvPr id="3" name="Picture 2"/>
          <p:cNvPicPr>
            <a:picLocks noChangeAspect="1"/>
          </p:cNvPicPr>
          <p:nvPr/>
        </p:nvPicPr>
        <p:blipFill>
          <a:blip r:embed="rId3"/>
          <a:stretch>
            <a:fillRect/>
          </a:stretch>
        </p:blipFill>
        <p:spPr>
          <a:xfrm>
            <a:off x="6333516" y="513334"/>
            <a:ext cx="5655929" cy="5469176"/>
          </a:xfrm>
          <a:prstGeom prst="rect">
            <a:avLst/>
          </a:prstGeom>
        </p:spPr>
      </p:pic>
    </p:spTree>
    <p:extLst>
      <p:ext uri="{BB962C8B-B14F-4D97-AF65-F5344CB8AC3E}">
        <p14:creationId xmlns:p14="http://schemas.microsoft.com/office/powerpoint/2010/main" val="242933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1162" y="185244"/>
            <a:ext cx="8542638" cy="1325563"/>
          </a:xfrm>
        </p:spPr>
        <p:txBody>
          <a:bodyPr/>
          <a:lstStyle/>
          <a:p>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Den nye Open Science-delen</a:t>
            </a:r>
            <a:endParaRPr lang="nb-NO"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6" name="Picture 5"/>
          <p:cNvPicPr>
            <a:picLocks noChangeAspect="1"/>
          </p:cNvPicPr>
          <p:nvPr/>
        </p:nvPicPr>
        <p:blipFill>
          <a:blip r:embed="rId3"/>
          <a:stretch>
            <a:fillRect/>
          </a:stretch>
        </p:blipFill>
        <p:spPr>
          <a:xfrm>
            <a:off x="8191099" y="6450747"/>
            <a:ext cx="3915363" cy="339875"/>
          </a:xfrm>
          <a:prstGeom prst="rect">
            <a:avLst/>
          </a:prstGeom>
        </p:spPr>
      </p:pic>
      <p:pic>
        <p:nvPicPr>
          <p:cNvPr id="3" name="Picture 2"/>
          <p:cNvPicPr>
            <a:picLocks noChangeAspect="1"/>
          </p:cNvPicPr>
          <p:nvPr/>
        </p:nvPicPr>
        <p:blipFill>
          <a:blip r:embed="rId4"/>
          <a:stretch>
            <a:fillRect/>
          </a:stretch>
        </p:blipFill>
        <p:spPr>
          <a:xfrm>
            <a:off x="2134692" y="1209450"/>
            <a:ext cx="8433374" cy="5111570"/>
          </a:xfrm>
          <a:prstGeom prst="rect">
            <a:avLst/>
          </a:prstGeom>
        </p:spPr>
      </p:pic>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40484" y="57470"/>
            <a:ext cx="1894208" cy="1712202"/>
          </a:xfrm>
        </p:spPr>
      </p:pic>
      <p:sp>
        <p:nvSpPr>
          <p:cNvPr id="7" name="Oval 6"/>
          <p:cNvSpPr/>
          <p:nvPr/>
        </p:nvSpPr>
        <p:spPr>
          <a:xfrm>
            <a:off x="2216986" y="2055525"/>
            <a:ext cx="1678898" cy="4101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Oval 7"/>
          <p:cNvSpPr/>
          <p:nvPr/>
        </p:nvSpPr>
        <p:spPr>
          <a:xfrm>
            <a:off x="3629019" y="2055524"/>
            <a:ext cx="1678898" cy="4101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Oval 8"/>
          <p:cNvSpPr/>
          <p:nvPr/>
        </p:nvSpPr>
        <p:spPr>
          <a:xfrm>
            <a:off x="4713628" y="2048806"/>
            <a:ext cx="1678898" cy="4101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p:cNvSpPr/>
          <p:nvPr/>
        </p:nvSpPr>
        <p:spPr>
          <a:xfrm>
            <a:off x="5962795" y="2055524"/>
            <a:ext cx="1678898" cy="4101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Oval 10"/>
          <p:cNvSpPr/>
          <p:nvPr/>
        </p:nvSpPr>
        <p:spPr>
          <a:xfrm>
            <a:off x="7166460" y="2048805"/>
            <a:ext cx="1678898" cy="4101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p:cNvSpPr/>
          <p:nvPr/>
        </p:nvSpPr>
        <p:spPr>
          <a:xfrm>
            <a:off x="8296571" y="2042086"/>
            <a:ext cx="1678898" cy="4101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ounded Rectangle 13"/>
          <p:cNvSpPr/>
          <p:nvPr/>
        </p:nvSpPr>
        <p:spPr>
          <a:xfrm>
            <a:off x="7641693" y="3265713"/>
            <a:ext cx="2752609" cy="1054359"/>
          </a:xfrm>
          <a:prstGeom prst="roundRect">
            <a:avLst/>
          </a:prstGeom>
          <a:noFill/>
          <a:ln w="38100">
            <a:solidFill>
              <a:srgbClr val="109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ounded Rectangle 14"/>
          <p:cNvSpPr/>
          <p:nvPr/>
        </p:nvSpPr>
        <p:spPr>
          <a:xfrm>
            <a:off x="7641693" y="4320072"/>
            <a:ext cx="2752609" cy="1427585"/>
          </a:xfrm>
          <a:prstGeom prst="roundRect">
            <a:avLst/>
          </a:prstGeom>
          <a:noFill/>
          <a:ln w="38100">
            <a:solidFill>
              <a:srgbClr val="109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6147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219" y="147922"/>
            <a:ext cx="8542638" cy="1325563"/>
          </a:xfrm>
        </p:spPr>
        <p:txBody>
          <a:bodyPr/>
          <a:lstStyle/>
          <a:p>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Den nye Open Science-delen</a:t>
            </a:r>
            <a:endParaRPr lang="nb-NO"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6" name="Picture 5"/>
          <p:cNvPicPr>
            <a:picLocks noChangeAspect="1"/>
          </p:cNvPicPr>
          <p:nvPr/>
        </p:nvPicPr>
        <p:blipFill>
          <a:blip r:embed="rId3"/>
          <a:stretch>
            <a:fillRect/>
          </a:stretch>
        </p:blipFill>
        <p:spPr>
          <a:xfrm>
            <a:off x="8191099" y="6450747"/>
            <a:ext cx="3915363" cy="339875"/>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1862" y="9331"/>
            <a:ext cx="1894208" cy="1712202"/>
          </a:xfrm>
        </p:spPr>
      </p:pic>
      <p:pic>
        <p:nvPicPr>
          <p:cNvPr id="5" name="Picture 4"/>
          <p:cNvPicPr>
            <a:picLocks noChangeAspect="1"/>
          </p:cNvPicPr>
          <p:nvPr/>
        </p:nvPicPr>
        <p:blipFill>
          <a:blip r:embed="rId5"/>
          <a:stretch>
            <a:fillRect/>
          </a:stretch>
        </p:blipFill>
        <p:spPr>
          <a:xfrm>
            <a:off x="1873435" y="1222310"/>
            <a:ext cx="8407517" cy="5125800"/>
          </a:xfrm>
          <a:prstGeom prst="rect">
            <a:avLst/>
          </a:prstGeom>
        </p:spPr>
      </p:pic>
      <p:sp>
        <p:nvSpPr>
          <p:cNvPr id="13" name="Rounded Rectangle 12"/>
          <p:cNvSpPr/>
          <p:nvPr/>
        </p:nvSpPr>
        <p:spPr>
          <a:xfrm>
            <a:off x="4049486" y="1576122"/>
            <a:ext cx="6231466" cy="4106221"/>
          </a:xfrm>
          <a:prstGeom prst="roundRect">
            <a:avLst/>
          </a:prstGeom>
          <a:noFill/>
          <a:ln w="38100">
            <a:solidFill>
              <a:srgbClr val="109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ounded Rectangle 13"/>
          <p:cNvSpPr/>
          <p:nvPr/>
        </p:nvSpPr>
        <p:spPr>
          <a:xfrm>
            <a:off x="1873435" y="1609282"/>
            <a:ext cx="2002971" cy="2346898"/>
          </a:xfrm>
          <a:prstGeom prst="roundRect">
            <a:avLst/>
          </a:prstGeom>
          <a:noFill/>
          <a:ln w="38100">
            <a:solidFill>
              <a:srgbClr val="109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3932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173" y="250789"/>
            <a:ext cx="8542638" cy="1325563"/>
          </a:xfrm>
        </p:spPr>
        <p:txBody>
          <a:bodyPr/>
          <a:lstStyle/>
          <a:p>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Open Access </a:t>
            </a:r>
            <a:r>
              <a:rPr lang="nb-NO" dirty="0" err="1" smtClean="0">
                <a:latin typeface="Open Sans Semibold" panose="020B0706030804020204" pitchFamily="34" charset="0"/>
                <a:ea typeface="Open Sans Semibold" panose="020B0706030804020204" pitchFamily="34" charset="0"/>
                <a:cs typeface="Open Sans Semibold" panose="020B0706030804020204" pitchFamily="34" charset="0"/>
              </a:rPr>
              <a:t>mandates</a:t>
            </a:r>
            <a:endParaRPr lang="nb-NO"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6" name="Picture 5"/>
          <p:cNvPicPr>
            <a:picLocks noChangeAspect="1"/>
          </p:cNvPicPr>
          <p:nvPr/>
        </p:nvPicPr>
        <p:blipFill>
          <a:blip r:embed="rId3"/>
          <a:stretch>
            <a:fillRect/>
          </a:stretch>
        </p:blipFill>
        <p:spPr>
          <a:xfrm>
            <a:off x="8191099" y="6450747"/>
            <a:ext cx="3915363" cy="339875"/>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0484" y="57470"/>
            <a:ext cx="1894208" cy="1712202"/>
          </a:xfrm>
        </p:spPr>
      </p:pic>
      <p:pic>
        <p:nvPicPr>
          <p:cNvPr id="5" name="Bilde 4"/>
          <p:cNvPicPr>
            <a:picLocks noChangeAspect="1"/>
          </p:cNvPicPr>
          <p:nvPr/>
        </p:nvPicPr>
        <p:blipFill>
          <a:blip r:embed="rId5"/>
          <a:stretch>
            <a:fillRect/>
          </a:stretch>
        </p:blipFill>
        <p:spPr>
          <a:xfrm>
            <a:off x="1761403" y="1576352"/>
            <a:ext cx="8601797" cy="4433625"/>
          </a:xfrm>
          <a:prstGeom prst="rect">
            <a:avLst/>
          </a:prstGeom>
          <a:ln w="38100">
            <a:solidFill>
              <a:srgbClr val="109AD8"/>
            </a:solidFill>
          </a:ln>
        </p:spPr>
      </p:pic>
      <p:sp>
        <p:nvSpPr>
          <p:cNvPr id="3" name="Ellipse 2"/>
          <p:cNvSpPr/>
          <p:nvPr/>
        </p:nvSpPr>
        <p:spPr>
          <a:xfrm>
            <a:off x="3098042" y="4203510"/>
            <a:ext cx="600501" cy="3411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10663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5781" y="171805"/>
            <a:ext cx="8542638" cy="1325563"/>
          </a:xfrm>
        </p:spPr>
        <p:txBody>
          <a:bodyPr/>
          <a:lstStyle/>
          <a:p>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‘How to </a:t>
            </a:r>
            <a:r>
              <a:rPr lang="nb-NO" dirty="0" err="1" smtClean="0">
                <a:latin typeface="Open Sans Semibold" panose="020B0706030804020204" pitchFamily="34" charset="0"/>
                <a:ea typeface="Open Sans Semibold" panose="020B0706030804020204" pitchFamily="34" charset="0"/>
                <a:cs typeface="Open Sans Semibold" panose="020B0706030804020204" pitchFamily="34" charset="0"/>
              </a:rPr>
              <a:t>publish</a:t>
            </a:r>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a:t>
            </a:r>
            <a:endParaRPr lang="nb-NO"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4148" y="171805"/>
            <a:ext cx="1894208" cy="1712202"/>
          </a:xfrm>
        </p:spPr>
      </p:pic>
      <p:pic>
        <p:nvPicPr>
          <p:cNvPr id="6" name="Picture 5"/>
          <p:cNvPicPr>
            <a:picLocks noChangeAspect="1"/>
          </p:cNvPicPr>
          <p:nvPr/>
        </p:nvPicPr>
        <p:blipFill>
          <a:blip r:embed="rId4"/>
          <a:stretch>
            <a:fillRect/>
          </a:stretch>
        </p:blipFill>
        <p:spPr>
          <a:xfrm>
            <a:off x="8191099" y="6450747"/>
            <a:ext cx="3915363" cy="33987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356" y="1497368"/>
            <a:ext cx="7646793" cy="4778081"/>
          </a:xfrm>
          <a:prstGeom prst="rect">
            <a:avLst/>
          </a:prstGeom>
          <a:ln w="38100">
            <a:solidFill>
              <a:srgbClr val="109AD8"/>
            </a:solidFill>
          </a:ln>
        </p:spPr>
      </p:pic>
    </p:spTree>
    <p:extLst>
      <p:ext uri="{BB962C8B-B14F-4D97-AF65-F5344CB8AC3E}">
        <p14:creationId xmlns:p14="http://schemas.microsoft.com/office/powerpoint/2010/main" val="3701585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942" y="365125"/>
            <a:ext cx="8536858" cy="1325563"/>
          </a:xfrm>
        </p:spPr>
        <p:txBody>
          <a:bodyPr/>
          <a:lstStyle/>
          <a:p>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Diskusjonsspørsmål</a:t>
            </a:r>
            <a:endParaRPr lang="nb-NO"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Content Placeholder 7"/>
          <p:cNvSpPr>
            <a:spLocks noGrp="1"/>
          </p:cNvSpPr>
          <p:nvPr>
            <p:ph sz="half" idx="2"/>
          </p:nvPr>
        </p:nvSpPr>
        <p:spPr/>
        <p:txBody>
          <a:bodyPr>
            <a:normAutofit/>
          </a:bodyPr>
          <a:lstStyle/>
          <a:p>
            <a:pPr marL="0" indent="0">
              <a:buNone/>
            </a:pPr>
            <a:r>
              <a:rPr lang="nb-NO" b="1" dirty="0" smtClean="0"/>
              <a:t>Hva mener du som bibliotekansatt:</a:t>
            </a:r>
          </a:p>
          <a:p>
            <a:pPr marL="0" indent="0">
              <a:buNone/>
            </a:pPr>
            <a:r>
              <a:rPr lang="nb-NO" dirty="0" smtClean="0"/>
              <a:t>Er </a:t>
            </a:r>
            <a:r>
              <a:rPr lang="nb-NO" dirty="0"/>
              <a:t>det noe som kan føyes til, tones ned eller trekkes </a:t>
            </a:r>
            <a:r>
              <a:rPr lang="nb-NO" dirty="0" smtClean="0"/>
              <a:t>fra på sidene? </a:t>
            </a:r>
            <a:endParaRPr lang="nb-NO" dirty="0"/>
          </a:p>
          <a:p>
            <a:pPr marL="0" indent="0">
              <a:buNone/>
            </a:pPr>
            <a:r>
              <a:rPr lang="nb-NO" dirty="0"/>
              <a:t>Er det noe som </a:t>
            </a:r>
            <a:r>
              <a:rPr lang="nb-NO" dirty="0" smtClean="0"/>
              <a:t>hører bedre hjemme </a:t>
            </a:r>
            <a:r>
              <a:rPr lang="nb-NO" dirty="0"/>
              <a:t>et annet sted?</a:t>
            </a:r>
          </a:p>
          <a:p>
            <a:pPr marL="0" indent="0">
              <a:buNone/>
            </a:pPr>
            <a:r>
              <a:rPr lang="nb-NO" dirty="0"/>
              <a:t>Er det noe vi har glemt? </a:t>
            </a:r>
          </a:p>
          <a:p>
            <a:pPr marL="0" indent="0">
              <a:buNone/>
            </a:pPr>
            <a:endParaRPr lang="nb-NO" dirty="0"/>
          </a:p>
        </p:txBody>
      </p:sp>
      <p:sp>
        <p:nvSpPr>
          <p:cNvPr id="5" name="Content Placeholder 2"/>
          <p:cNvSpPr txBox="1">
            <a:spLocks/>
          </p:cNvSpPr>
          <p:nvPr/>
        </p:nvSpPr>
        <p:spPr>
          <a:xfrm>
            <a:off x="937054" y="2168215"/>
            <a:ext cx="10515600" cy="3997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pic>
        <p:nvPicPr>
          <p:cNvPr id="6" name="Picture 5"/>
          <p:cNvPicPr>
            <a:picLocks noChangeAspect="1"/>
          </p:cNvPicPr>
          <p:nvPr/>
        </p:nvPicPr>
        <p:blipFill>
          <a:blip r:embed="rId3"/>
          <a:stretch>
            <a:fillRect/>
          </a:stretch>
        </p:blipFill>
        <p:spPr>
          <a:xfrm>
            <a:off x="8191099" y="6450747"/>
            <a:ext cx="3915363" cy="339875"/>
          </a:xfrm>
          <a:prstGeom prst="rect">
            <a:avLst/>
          </a:prstGeom>
        </p:spPr>
      </p:pic>
      <p:sp>
        <p:nvSpPr>
          <p:cNvPr id="9" name="Content Placeholder 8"/>
          <p:cNvSpPr>
            <a:spLocks noGrp="1"/>
          </p:cNvSpPr>
          <p:nvPr>
            <p:ph sz="half" idx="1"/>
          </p:nvPr>
        </p:nvSpPr>
        <p:spPr/>
        <p:txBody>
          <a:bodyPr>
            <a:normAutofit/>
          </a:bodyPr>
          <a:lstStyle/>
          <a:p>
            <a:pPr marL="0" indent="0">
              <a:buNone/>
            </a:pPr>
            <a:r>
              <a:rPr lang="nb-NO" b="1" dirty="0" smtClean="0"/>
              <a:t>Fra </a:t>
            </a:r>
            <a:r>
              <a:rPr lang="nb-NO" b="1" dirty="0" err="1" smtClean="0"/>
              <a:t>PhD</a:t>
            </a:r>
            <a:r>
              <a:rPr lang="nb-NO" b="1" dirty="0" smtClean="0"/>
              <a:t>-kandidatens </a:t>
            </a:r>
            <a:br>
              <a:rPr lang="nb-NO" b="1" dirty="0" smtClean="0"/>
            </a:br>
            <a:r>
              <a:rPr lang="nb-NO" b="1" dirty="0" smtClean="0"/>
              <a:t>perspektiv: </a:t>
            </a:r>
          </a:p>
          <a:p>
            <a:pPr marL="0" indent="0">
              <a:buNone/>
            </a:pPr>
            <a:r>
              <a:rPr lang="nb-NO" dirty="0" smtClean="0"/>
              <a:t>Hva </a:t>
            </a:r>
            <a:r>
              <a:rPr lang="nb-NO" dirty="0"/>
              <a:t>gjør du når du som uerfaren forsker skal publisere artikler? </a:t>
            </a:r>
          </a:p>
          <a:p>
            <a:pPr marL="0" indent="0">
              <a:buNone/>
            </a:pPr>
            <a:r>
              <a:rPr lang="nb-NO" dirty="0"/>
              <a:t>Hva forventer du å finne på </a:t>
            </a:r>
            <a:r>
              <a:rPr lang="nb-NO" dirty="0" err="1"/>
              <a:t>PhD</a:t>
            </a:r>
            <a:r>
              <a:rPr lang="nb-NO" dirty="0"/>
              <a:t> </a:t>
            </a:r>
            <a:r>
              <a:rPr lang="nb-NO" dirty="0" err="1"/>
              <a:t>on</a:t>
            </a:r>
            <a:r>
              <a:rPr lang="nb-NO" dirty="0"/>
              <a:t> </a:t>
            </a:r>
            <a:r>
              <a:rPr lang="nb-NO" dirty="0" err="1"/>
              <a:t>Track</a:t>
            </a:r>
            <a:r>
              <a:rPr lang="nb-NO" dirty="0"/>
              <a:t>-sidene</a:t>
            </a:r>
          </a:p>
          <a:p>
            <a:pPr marL="0" indent="0">
              <a:buNone/>
            </a:pPr>
            <a:r>
              <a:rPr lang="nb-NO" dirty="0"/>
              <a:t>Finner du det du trenger?</a:t>
            </a:r>
          </a:p>
          <a:p>
            <a:endParaRPr lang="nb-NO" dirty="0"/>
          </a:p>
        </p:txBody>
      </p:sp>
      <p:pic>
        <p:nvPicPr>
          <p:cNvPr id="10"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148" y="171805"/>
            <a:ext cx="1894208" cy="1712202"/>
          </a:xfrm>
          <a:prstGeom prst="rect">
            <a:avLst/>
          </a:prstGeom>
        </p:spPr>
      </p:pic>
    </p:spTree>
    <p:extLst>
      <p:ext uri="{BB962C8B-B14F-4D97-AF65-F5344CB8AC3E}">
        <p14:creationId xmlns:p14="http://schemas.microsoft.com/office/powerpoint/2010/main" val="243054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5781" y="171805"/>
            <a:ext cx="8542638" cy="1325563"/>
          </a:xfrm>
        </p:spPr>
        <p:txBody>
          <a:bodyPr/>
          <a:lstStyle/>
          <a:p>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‘How to </a:t>
            </a:r>
            <a:r>
              <a:rPr lang="nb-NO" dirty="0" err="1" smtClean="0">
                <a:latin typeface="Open Sans Semibold" panose="020B0706030804020204" pitchFamily="34" charset="0"/>
                <a:ea typeface="Open Sans Semibold" panose="020B0706030804020204" pitchFamily="34" charset="0"/>
                <a:cs typeface="Open Sans Semibold" panose="020B0706030804020204" pitchFamily="34" charset="0"/>
              </a:rPr>
              <a:t>publish</a:t>
            </a:r>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a:t>
            </a:r>
            <a:endParaRPr lang="nb-NO"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4148" y="171805"/>
            <a:ext cx="1894208" cy="1712202"/>
          </a:xfrm>
        </p:spPr>
      </p:pic>
      <p:pic>
        <p:nvPicPr>
          <p:cNvPr id="6" name="Picture 5"/>
          <p:cNvPicPr>
            <a:picLocks noChangeAspect="1"/>
          </p:cNvPicPr>
          <p:nvPr/>
        </p:nvPicPr>
        <p:blipFill>
          <a:blip r:embed="rId4"/>
          <a:stretch>
            <a:fillRect/>
          </a:stretch>
        </p:blipFill>
        <p:spPr>
          <a:xfrm>
            <a:off x="8191099" y="6450747"/>
            <a:ext cx="3915363" cy="339875"/>
          </a:xfrm>
          <a:prstGeom prst="rect">
            <a:avLst/>
          </a:prstGeom>
        </p:spPr>
      </p:pic>
      <p:pic>
        <p:nvPicPr>
          <p:cNvPr id="5" name="Bilde 4"/>
          <p:cNvPicPr>
            <a:picLocks noChangeAspect="1"/>
          </p:cNvPicPr>
          <p:nvPr/>
        </p:nvPicPr>
        <p:blipFill>
          <a:blip r:embed="rId5"/>
          <a:stretch>
            <a:fillRect/>
          </a:stretch>
        </p:blipFill>
        <p:spPr>
          <a:xfrm>
            <a:off x="2187318" y="1497368"/>
            <a:ext cx="7961462" cy="4723547"/>
          </a:xfrm>
          <a:prstGeom prst="rect">
            <a:avLst/>
          </a:prstGeom>
          <a:ln w="38100">
            <a:solidFill>
              <a:srgbClr val="109AD8"/>
            </a:solidFill>
          </a:ln>
        </p:spPr>
      </p:pic>
    </p:spTree>
    <p:extLst>
      <p:ext uri="{BB962C8B-B14F-4D97-AF65-F5344CB8AC3E}">
        <p14:creationId xmlns:p14="http://schemas.microsoft.com/office/powerpoint/2010/main" val="1621441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148" y="171805"/>
            <a:ext cx="1894208" cy="1712202"/>
          </a:xfrm>
          <a:prstGeom prst="rect">
            <a:avLst/>
          </a:prstGeom>
        </p:spPr>
      </p:pic>
      <p:sp>
        <p:nvSpPr>
          <p:cNvPr id="2" name="Tittel 1"/>
          <p:cNvSpPr>
            <a:spLocks noGrp="1"/>
          </p:cNvSpPr>
          <p:nvPr>
            <p:ph type="title"/>
          </p:nvPr>
        </p:nvSpPr>
        <p:spPr>
          <a:xfrm>
            <a:off x="2557220" y="365125"/>
            <a:ext cx="8796580" cy="1325563"/>
          </a:xfrm>
        </p:spPr>
        <p:txBody>
          <a:bodyPr>
            <a:normAutofit/>
          </a:bodyPr>
          <a:lstStyle/>
          <a:p>
            <a:r>
              <a:rPr lang="nb-NO" sz="3600" dirty="0" smtClean="0"/>
              <a:t>Apropos predatorene – tips for å unngå dem</a:t>
            </a:r>
            <a:endParaRPr lang="nb-NO" sz="3600" dirty="0"/>
          </a:p>
        </p:txBody>
      </p:sp>
      <p:pic>
        <p:nvPicPr>
          <p:cNvPr id="6" name="Plassholder for innhold 5"/>
          <p:cNvPicPr>
            <a:picLocks noGrp="1" noChangeAspect="1"/>
          </p:cNvPicPr>
          <p:nvPr>
            <p:ph idx="1"/>
          </p:nvPr>
        </p:nvPicPr>
        <p:blipFill>
          <a:blip r:embed="rId4"/>
          <a:stretch>
            <a:fillRect/>
          </a:stretch>
        </p:blipFill>
        <p:spPr>
          <a:xfrm>
            <a:off x="1206215" y="1884007"/>
            <a:ext cx="10333565" cy="4464000"/>
          </a:xfrm>
          <a:prstGeom prst="rect">
            <a:avLst/>
          </a:prstGeom>
          <a:ln w="28575">
            <a:solidFill>
              <a:srgbClr val="109AD8"/>
            </a:solidFill>
          </a:ln>
        </p:spPr>
      </p:pic>
      <p:pic>
        <p:nvPicPr>
          <p:cNvPr id="8" name="Picture 5"/>
          <p:cNvPicPr>
            <a:picLocks noChangeAspect="1"/>
          </p:cNvPicPr>
          <p:nvPr/>
        </p:nvPicPr>
        <p:blipFill>
          <a:blip r:embed="rId5"/>
          <a:stretch>
            <a:fillRect/>
          </a:stretch>
        </p:blipFill>
        <p:spPr>
          <a:xfrm>
            <a:off x="8191099" y="6450747"/>
            <a:ext cx="3915363" cy="339875"/>
          </a:xfrm>
          <a:prstGeom prst="rect">
            <a:avLst/>
          </a:prstGeom>
        </p:spPr>
      </p:pic>
    </p:spTree>
    <p:extLst>
      <p:ext uri="{BB962C8B-B14F-4D97-AF65-F5344CB8AC3E}">
        <p14:creationId xmlns:p14="http://schemas.microsoft.com/office/powerpoint/2010/main" val="525363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181" y="365125"/>
            <a:ext cx="8542638" cy="1325563"/>
          </a:xfrm>
        </p:spPr>
        <p:txBody>
          <a:bodyPr/>
          <a:lstStyle/>
          <a:p>
            <a:r>
              <a:rPr lang="nb-NO" dirty="0" err="1" smtClean="0">
                <a:latin typeface="Open Sans Semibold" panose="020B0706030804020204" pitchFamily="34" charset="0"/>
                <a:ea typeface="Open Sans Semibold" panose="020B0706030804020204" pitchFamily="34" charset="0"/>
                <a:cs typeface="Open Sans Semibold" panose="020B0706030804020204" pitchFamily="34" charset="0"/>
              </a:rPr>
              <a:t>Citation</a:t>
            </a:r>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 </a:t>
            </a:r>
            <a:r>
              <a:rPr lang="nb-NO" dirty="0" err="1" smtClean="0">
                <a:latin typeface="Open Sans Semibold" panose="020B0706030804020204" pitchFamily="34" charset="0"/>
                <a:ea typeface="Open Sans Semibold" panose="020B0706030804020204" pitchFamily="34" charset="0"/>
                <a:cs typeface="Open Sans Semibold" panose="020B0706030804020204" pitchFamily="34" charset="0"/>
              </a:rPr>
              <a:t>impact</a:t>
            </a:r>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 &amp; DORA</a:t>
            </a:r>
            <a:endParaRPr lang="nb-NO"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4148" y="171805"/>
            <a:ext cx="1894208" cy="1712202"/>
          </a:xfrm>
        </p:spPr>
      </p:pic>
      <p:pic>
        <p:nvPicPr>
          <p:cNvPr id="6" name="Picture 5"/>
          <p:cNvPicPr>
            <a:picLocks noChangeAspect="1"/>
          </p:cNvPicPr>
          <p:nvPr/>
        </p:nvPicPr>
        <p:blipFill>
          <a:blip r:embed="rId4"/>
          <a:stretch>
            <a:fillRect/>
          </a:stretch>
        </p:blipFill>
        <p:spPr>
          <a:xfrm>
            <a:off x="8191099" y="6450747"/>
            <a:ext cx="3915363" cy="339875"/>
          </a:xfrm>
          <a:prstGeom prst="rect">
            <a:avLst/>
          </a:prstGeom>
        </p:spPr>
      </p:pic>
      <p:pic>
        <p:nvPicPr>
          <p:cNvPr id="3" name="Bilde 2"/>
          <p:cNvPicPr>
            <a:picLocks noChangeAspect="1"/>
          </p:cNvPicPr>
          <p:nvPr/>
        </p:nvPicPr>
        <p:blipFill>
          <a:blip r:embed="rId5"/>
          <a:stretch>
            <a:fillRect/>
          </a:stretch>
        </p:blipFill>
        <p:spPr>
          <a:xfrm>
            <a:off x="2298356" y="1505960"/>
            <a:ext cx="8029077" cy="4760059"/>
          </a:xfrm>
          <a:prstGeom prst="rect">
            <a:avLst/>
          </a:prstGeom>
          <a:ln w="38100">
            <a:solidFill>
              <a:srgbClr val="109AD8"/>
            </a:solidFill>
          </a:ln>
        </p:spPr>
      </p:pic>
    </p:spTree>
    <p:extLst>
      <p:ext uri="{BB962C8B-B14F-4D97-AF65-F5344CB8AC3E}">
        <p14:creationId xmlns:p14="http://schemas.microsoft.com/office/powerpoint/2010/main" val="1766961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8795" y="365125"/>
            <a:ext cx="8542638" cy="1325563"/>
          </a:xfrm>
        </p:spPr>
        <p:txBody>
          <a:bodyPr/>
          <a:lstStyle/>
          <a:p>
            <a:r>
              <a:rPr lang="nb-NO" dirty="0" err="1" smtClean="0">
                <a:latin typeface="Open Sans Semibold" panose="020B0706030804020204" pitchFamily="34" charset="0"/>
                <a:ea typeface="Open Sans Semibold" panose="020B0706030804020204" pitchFamily="34" charset="0"/>
                <a:cs typeface="Open Sans Semibold" panose="020B0706030804020204" pitchFamily="34" charset="0"/>
              </a:rPr>
              <a:t>Citation</a:t>
            </a:r>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 </a:t>
            </a:r>
            <a:r>
              <a:rPr lang="nb-NO" dirty="0" err="1" smtClean="0">
                <a:latin typeface="Open Sans Semibold" panose="020B0706030804020204" pitchFamily="34" charset="0"/>
                <a:ea typeface="Open Sans Semibold" panose="020B0706030804020204" pitchFamily="34" charset="0"/>
                <a:cs typeface="Open Sans Semibold" panose="020B0706030804020204" pitchFamily="34" charset="0"/>
              </a:rPr>
              <a:t>impact</a:t>
            </a:r>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 &amp; DORA</a:t>
            </a:r>
            <a:endParaRPr lang="nb-NO"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4148" y="171805"/>
            <a:ext cx="1894208" cy="1712202"/>
          </a:xfrm>
        </p:spPr>
      </p:pic>
      <p:pic>
        <p:nvPicPr>
          <p:cNvPr id="6" name="Picture 5"/>
          <p:cNvPicPr>
            <a:picLocks noChangeAspect="1"/>
          </p:cNvPicPr>
          <p:nvPr/>
        </p:nvPicPr>
        <p:blipFill>
          <a:blip r:embed="rId4"/>
          <a:stretch>
            <a:fillRect/>
          </a:stretch>
        </p:blipFill>
        <p:spPr>
          <a:xfrm>
            <a:off x="8191099" y="6450747"/>
            <a:ext cx="3915363" cy="339875"/>
          </a:xfrm>
          <a:prstGeom prst="rect">
            <a:avLst/>
          </a:prstGeom>
        </p:spPr>
      </p:pic>
      <p:pic>
        <p:nvPicPr>
          <p:cNvPr id="5" name="Bilde 4"/>
          <p:cNvPicPr>
            <a:picLocks noChangeAspect="1"/>
          </p:cNvPicPr>
          <p:nvPr/>
        </p:nvPicPr>
        <p:blipFill>
          <a:blip r:embed="rId5"/>
          <a:stretch>
            <a:fillRect/>
          </a:stretch>
        </p:blipFill>
        <p:spPr>
          <a:xfrm>
            <a:off x="927533" y="1954552"/>
            <a:ext cx="10590213" cy="3620892"/>
          </a:xfrm>
          <a:prstGeom prst="rect">
            <a:avLst/>
          </a:prstGeom>
        </p:spPr>
      </p:pic>
      <p:pic>
        <p:nvPicPr>
          <p:cNvPr id="7" name="Bilde 6"/>
          <p:cNvPicPr>
            <a:picLocks noChangeAspect="1"/>
          </p:cNvPicPr>
          <p:nvPr/>
        </p:nvPicPr>
        <p:blipFill>
          <a:blip r:embed="rId6"/>
          <a:stretch>
            <a:fillRect/>
          </a:stretch>
        </p:blipFill>
        <p:spPr>
          <a:xfrm>
            <a:off x="1000557" y="1944767"/>
            <a:ext cx="2370716" cy="525528"/>
          </a:xfrm>
          <a:prstGeom prst="rect">
            <a:avLst/>
          </a:prstGeom>
        </p:spPr>
      </p:pic>
      <p:cxnSp>
        <p:nvCxnSpPr>
          <p:cNvPr id="9" name="Rett linje 8"/>
          <p:cNvCxnSpPr/>
          <p:nvPr/>
        </p:nvCxnSpPr>
        <p:spPr>
          <a:xfrm flipV="1">
            <a:off x="1413166" y="2890982"/>
            <a:ext cx="9753600" cy="184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1399313" y="3292760"/>
            <a:ext cx="7624614" cy="373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Rett linje 11"/>
          <p:cNvCxnSpPr/>
          <p:nvPr/>
        </p:nvCxnSpPr>
        <p:spPr>
          <a:xfrm flipV="1">
            <a:off x="1390082" y="5458691"/>
            <a:ext cx="7125845" cy="5079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1080650" y="2619301"/>
            <a:ext cx="314036" cy="332509"/>
          </a:xfrm>
          <a:prstGeom prst="ellipse">
            <a:avLst/>
          </a:prstGeom>
          <a:noFill/>
          <a:ln w="38100">
            <a:solidFill>
              <a:srgbClr val="109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p:cNvSpPr/>
          <p:nvPr/>
        </p:nvSpPr>
        <p:spPr>
          <a:xfrm>
            <a:off x="1094506" y="5176989"/>
            <a:ext cx="314036" cy="332509"/>
          </a:xfrm>
          <a:prstGeom prst="ellipse">
            <a:avLst/>
          </a:prstGeom>
          <a:noFill/>
          <a:ln w="38100">
            <a:solidFill>
              <a:srgbClr val="109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8934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169" y="365125"/>
            <a:ext cx="8542638" cy="1325563"/>
          </a:xfrm>
        </p:spPr>
        <p:txBody>
          <a:bodyPr/>
          <a:lstStyle/>
          <a:p>
            <a:r>
              <a:rPr lang="nb-NO" dirty="0" err="1" smtClean="0">
                <a:latin typeface="Open Sans Semibold" panose="020B0706030804020204" pitchFamily="34" charset="0"/>
                <a:ea typeface="Open Sans Semibold" panose="020B0706030804020204" pitchFamily="34" charset="0"/>
                <a:cs typeface="Open Sans Semibold" panose="020B0706030804020204" pitchFamily="34" charset="0"/>
              </a:rPr>
              <a:t>Citation</a:t>
            </a:r>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 </a:t>
            </a:r>
            <a:r>
              <a:rPr lang="nb-NO" dirty="0" err="1" smtClean="0">
                <a:latin typeface="Open Sans Semibold" panose="020B0706030804020204" pitchFamily="34" charset="0"/>
                <a:ea typeface="Open Sans Semibold" panose="020B0706030804020204" pitchFamily="34" charset="0"/>
                <a:cs typeface="Open Sans Semibold" panose="020B0706030804020204" pitchFamily="34" charset="0"/>
              </a:rPr>
              <a:t>impact</a:t>
            </a:r>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 &amp; DORA</a:t>
            </a:r>
            <a:endParaRPr lang="nb-NO"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4148" y="171805"/>
            <a:ext cx="1894208" cy="1712202"/>
          </a:xfrm>
        </p:spPr>
      </p:pic>
      <p:pic>
        <p:nvPicPr>
          <p:cNvPr id="6" name="Picture 5"/>
          <p:cNvPicPr>
            <a:picLocks noChangeAspect="1"/>
          </p:cNvPicPr>
          <p:nvPr/>
        </p:nvPicPr>
        <p:blipFill>
          <a:blip r:embed="rId4"/>
          <a:stretch>
            <a:fillRect/>
          </a:stretch>
        </p:blipFill>
        <p:spPr>
          <a:xfrm>
            <a:off x="8191099" y="6450747"/>
            <a:ext cx="3915363" cy="339875"/>
          </a:xfrm>
          <a:prstGeom prst="rect">
            <a:avLst/>
          </a:prstGeom>
        </p:spPr>
      </p:pic>
      <p:pic>
        <p:nvPicPr>
          <p:cNvPr id="3" name="Picture 2"/>
          <p:cNvPicPr>
            <a:picLocks noChangeAspect="1"/>
          </p:cNvPicPr>
          <p:nvPr/>
        </p:nvPicPr>
        <p:blipFill>
          <a:blip r:embed="rId5"/>
          <a:stretch>
            <a:fillRect/>
          </a:stretch>
        </p:blipFill>
        <p:spPr>
          <a:xfrm>
            <a:off x="3361645" y="1690688"/>
            <a:ext cx="5625602" cy="4453974"/>
          </a:xfrm>
          <a:prstGeom prst="rect">
            <a:avLst/>
          </a:prstGeom>
        </p:spPr>
      </p:pic>
    </p:spTree>
    <p:extLst>
      <p:ext uri="{BB962C8B-B14F-4D97-AF65-F5344CB8AC3E}">
        <p14:creationId xmlns:p14="http://schemas.microsoft.com/office/powerpoint/2010/main" val="4152155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3"/>
          <a:stretch>
            <a:fillRect/>
          </a:stretch>
        </p:blipFill>
        <p:spPr>
          <a:xfrm>
            <a:off x="552450" y="1992199"/>
            <a:ext cx="11087100" cy="3781425"/>
          </a:xfrm>
          <a:prstGeom prst="rect">
            <a:avLst/>
          </a:prstGeom>
        </p:spPr>
      </p:pic>
      <p:sp>
        <p:nvSpPr>
          <p:cNvPr id="2" name="Title 1"/>
          <p:cNvSpPr>
            <a:spLocks noGrp="1"/>
          </p:cNvSpPr>
          <p:nvPr>
            <p:ph type="title"/>
          </p:nvPr>
        </p:nvSpPr>
        <p:spPr>
          <a:xfrm>
            <a:off x="2811162" y="365124"/>
            <a:ext cx="8542638" cy="1325563"/>
          </a:xfrm>
        </p:spPr>
        <p:txBody>
          <a:bodyPr/>
          <a:lstStyle/>
          <a:p>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Copyright + lisenser </a:t>
            </a:r>
            <a:endParaRPr lang="nb-NO"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04148" y="171805"/>
            <a:ext cx="1894208" cy="1712202"/>
          </a:xfrm>
        </p:spPr>
      </p:pic>
      <p:sp>
        <p:nvSpPr>
          <p:cNvPr id="5" name="Content Placeholder 2"/>
          <p:cNvSpPr txBox="1">
            <a:spLocks/>
          </p:cNvSpPr>
          <p:nvPr/>
        </p:nvSpPr>
        <p:spPr>
          <a:xfrm>
            <a:off x="838200" y="1884007"/>
            <a:ext cx="10515600" cy="3997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b-NO" dirty="0"/>
          </a:p>
        </p:txBody>
      </p:sp>
      <p:pic>
        <p:nvPicPr>
          <p:cNvPr id="6" name="Picture 5"/>
          <p:cNvPicPr>
            <a:picLocks noChangeAspect="1"/>
          </p:cNvPicPr>
          <p:nvPr/>
        </p:nvPicPr>
        <p:blipFill>
          <a:blip r:embed="rId5"/>
          <a:stretch>
            <a:fillRect/>
          </a:stretch>
        </p:blipFill>
        <p:spPr>
          <a:xfrm>
            <a:off x="8191099" y="6450747"/>
            <a:ext cx="3915363" cy="339875"/>
          </a:xfrm>
          <a:prstGeom prst="rect">
            <a:avLst/>
          </a:prstGeom>
        </p:spPr>
      </p:pic>
      <p:sp>
        <p:nvSpPr>
          <p:cNvPr id="8" name="Ellipse 7"/>
          <p:cNvSpPr/>
          <p:nvPr/>
        </p:nvSpPr>
        <p:spPr>
          <a:xfrm>
            <a:off x="6031345" y="2181998"/>
            <a:ext cx="1572768" cy="6705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79373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1162" y="365124"/>
            <a:ext cx="8542638" cy="1325563"/>
          </a:xfrm>
        </p:spPr>
        <p:txBody>
          <a:bodyPr/>
          <a:lstStyle/>
          <a:p>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Copyright + lisenser </a:t>
            </a:r>
            <a:endParaRPr lang="nb-NO"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4148" y="171805"/>
            <a:ext cx="1894208" cy="1712202"/>
          </a:xfrm>
        </p:spPr>
      </p:pic>
      <p:sp>
        <p:nvSpPr>
          <p:cNvPr id="5" name="Content Placeholder 2"/>
          <p:cNvSpPr txBox="1">
            <a:spLocks/>
          </p:cNvSpPr>
          <p:nvPr/>
        </p:nvSpPr>
        <p:spPr>
          <a:xfrm>
            <a:off x="838200" y="1884007"/>
            <a:ext cx="10515600" cy="3997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b-NO" dirty="0"/>
          </a:p>
        </p:txBody>
      </p:sp>
      <p:pic>
        <p:nvPicPr>
          <p:cNvPr id="6" name="Picture 5"/>
          <p:cNvPicPr>
            <a:picLocks noChangeAspect="1"/>
          </p:cNvPicPr>
          <p:nvPr/>
        </p:nvPicPr>
        <p:blipFill>
          <a:blip r:embed="rId4"/>
          <a:stretch>
            <a:fillRect/>
          </a:stretch>
        </p:blipFill>
        <p:spPr>
          <a:xfrm>
            <a:off x="8191099" y="6450747"/>
            <a:ext cx="3915363" cy="339875"/>
          </a:xfrm>
          <a:prstGeom prst="rect">
            <a:avLst/>
          </a:prstGeom>
        </p:spPr>
      </p:pic>
      <p:pic>
        <p:nvPicPr>
          <p:cNvPr id="3" name="Bilde 2"/>
          <p:cNvPicPr>
            <a:picLocks noChangeAspect="1"/>
          </p:cNvPicPr>
          <p:nvPr/>
        </p:nvPicPr>
        <p:blipFill>
          <a:blip r:embed="rId5"/>
          <a:stretch>
            <a:fillRect/>
          </a:stretch>
        </p:blipFill>
        <p:spPr>
          <a:xfrm>
            <a:off x="971550" y="4294822"/>
            <a:ext cx="10382250" cy="1438275"/>
          </a:xfrm>
          <a:prstGeom prst="rect">
            <a:avLst/>
          </a:prstGeom>
        </p:spPr>
      </p:pic>
      <p:pic>
        <p:nvPicPr>
          <p:cNvPr id="7" name="Bilde 6"/>
          <p:cNvPicPr>
            <a:picLocks noChangeAspect="1"/>
          </p:cNvPicPr>
          <p:nvPr/>
        </p:nvPicPr>
        <p:blipFill>
          <a:blip r:embed="rId6"/>
          <a:stretch>
            <a:fillRect/>
          </a:stretch>
        </p:blipFill>
        <p:spPr>
          <a:xfrm>
            <a:off x="504825" y="2130311"/>
            <a:ext cx="11182350" cy="1752600"/>
          </a:xfrm>
          <a:prstGeom prst="rect">
            <a:avLst/>
          </a:prstGeom>
        </p:spPr>
      </p:pic>
      <p:sp>
        <p:nvSpPr>
          <p:cNvPr id="8" name="Ellipse 7"/>
          <p:cNvSpPr/>
          <p:nvPr/>
        </p:nvSpPr>
        <p:spPr>
          <a:xfrm>
            <a:off x="4413504" y="4462272"/>
            <a:ext cx="1572768" cy="670560"/>
          </a:xfrm>
          <a:prstGeom prst="ellipse">
            <a:avLst/>
          </a:prstGeom>
          <a:noFill/>
          <a:ln w="38100">
            <a:solidFill>
              <a:srgbClr val="109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38592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65125"/>
            <a:ext cx="8542638" cy="1325563"/>
          </a:xfrm>
        </p:spPr>
        <p:txBody>
          <a:bodyPr/>
          <a:lstStyle/>
          <a:p>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Diskusjonsspørsmål</a:t>
            </a:r>
            <a:endParaRPr lang="nb-NO"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4148" y="171805"/>
            <a:ext cx="1894208" cy="1712202"/>
          </a:xfrm>
        </p:spPr>
      </p:pic>
      <p:sp>
        <p:nvSpPr>
          <p:cNvPr id="5" name="Content Placeholder 2"/>
          <p:cNvSpPr txBox="1">
            <a:spLocks/>
          </p:cNvSpPr>
          <p:nvPr/>
        </p:nvSpPr>
        <p:spPr>
          <a:xfrm>
            <a:off x="937054" y="2168215"/>
            <a:ext cx="10515600" cy="3997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Hva gjør du når du som uerfaren forsker skal publisere artikler? </a:t>
            </a:r>
          </a:p>
          <a:p>
            <a:r>
              <a:rPr lang="nb-NO" dirty="0" smtClean="0"/>
              <a:t>Hva forventer du å </a:t>
            </a:r>
            <a:r>
              <a:rPr lang="nb-NO" dirty="0"/>
              <a:t>finne på </a:t>
            </a:r>
            <a:r>
              <a:rPr lang="nb-NO" dirty="0" err="1"/>
              <a:t>PhD</a:t>
            </a:r>
            <a:r>
              <a:rPr lang="nb-NO" dirty="0"/>
              <a:t> </a:t>
            </a:r>
            <a:r>
              <a:rPr lang="nb-NO" dirty="0" err="1"/>
              <a:t>on</a:t>
            </a:r>
            <a:r>
              <a:rPr lang="nb-NO" dirty="0"/>
              <a:t> </a:t>
            </a:r>
            <a:r>
              <a:rPr lang="nb-NO" dirty="0" err="1" smtClean="0"/>
              <a:t>Track</a:t>
            </a:r>
            <a:r>
              <a:rPr lang="nb-NO" dirty="0" smtClean="0"/>
              <a:t>-sidene, og finner </a:t>
            </a:r>
            <a:r>
              <a:rPr lang="nb-NO" dirty="0"/>
              <a:t>du det du </a:t>
            </a:r>
            <a:r>
              <a:rPr lang="nb-NO" dirty="0" smtClean="0"/>
              <a:t>trenger?</a:t>
            </a:r>
          </a:p>
          <a:p>
            <a:r>
              <a:rPr lang="en-US" dirty="0" err="1" smtClean="0"/>
              <a:t>Hvilken</a:t>
            </a:r>
            <a:r>
              <a:rPr lang="en-US" dirty="0" smtClean="0"/>
              <a:t> </a:t>
            </a:r>
            <a:r>
              <a:rPr lang="en-US" dirty="0" err="1"/>
              <a:t>rolle</a:t>
            </a:r>
            <a:r>
              <a:rPr lang="en-US" dirty="0"/>
              <a:t> </a:t>
            </a:r>
            <a:r>
              <a:rPr lang="en-US" dirty="0" smtClean="0"/>
              <a:t>spiller </a:t>
            </a:r>
            <a:r>
              <a:rPr lang="en-US" dirty="0" err="1" smtClean="0"/>
              <a:t>åpen</a:t>
            </a:r>
            <a:r>
              <a:rPr lang="en-US" dirty="0" smtClean="0"/>
              <a:t> </a:t>
            </a:r>
            <a:r>
              <a:rPr lang="en-US" dirty="0" err="1"/>
              <a:t>vitenskap</a:t>
            </a:r>
            <a:r>
              <a:rPr lang="en-US" dirty="0"/>
              <a:t> </a:t>
            </a:r>
            <a:r>
              <a:rPr lang="en-US" dirty="0" smtClean="0"/>
              <a:t>for </a:t>
            </a:r>
            <a:r>
              <a:rPr lang="en-US" dirty="0"/>
              <a:t>ph.d.-</a:t>
            </a:r>
            <a:r>
              <a:rPr lang="en-US" dirty="0" err="1"/>
              <a:t>kandidater</a:t>
            </a:r>
            <a:r>
              <a:rPr lang="en-US" dirty="0"/>
              <a:t>, </a:t>
            </a:r>
            <a:r>
              <a:rPr lang="en-US" dirty="0" err="1" smtClean="0"/>
              <a:t>og</a:t>
            </a:r>
            <a:r>
              <a:rPr lang="en-US" dirty="0" smtClean="0"/>
              <a:t> </a:t>
            </a:r>
            <a:r>
              <a:rPr lang="en-US" dirty="0" err="1" smtClean="0"/>
              <a:t>hvor</a:t>
            </a:r>
            <a:r>
              <a:rPr lang="en-US" dirty="0" smtClean="0"/>
              <a:t> relevant </a:t>
            </a:r>
            <a:r>
              <a:rPr lang="en-US" dirty="0" err="1" smtClean="0"/>
              <a:t>er</a:t>
            </a:r>
            <a:r>
              <a:rPr lang="en-US" dirty="0" smtClean="0"/>
              <a:t> </a:t>
            </a:r>
            <a:r>
              <a:rPr lang="en-US" dirty="0" err="1" smtClean="0"/>
              <a:t>dette</a:t>
            </a:r>
            <a:r>
              <a:rPr lang="en-US" dirty="0" smtClean="0"/>
              <a:t> </a:t>
            </a:r>
            <a:r>
              <a:rPr lang="en-US" dirty="0" err="1"/>
              <a:t>temaet</a:t>
            </a:r>
            <a:r>
              <a:rPr lang="en-US" dirty="0"/>
              <a:t> </a:t>
            </a:r>
            <a:r>
              <a:rPr lang="en-US" dirty="0" err="1"/>
              <a:t>egentlig</a:t>
            </a:r>
            <a:r>
              <a:rPr lang="en-US" dirty="0"/>
              <a:t> </a:t>
            </a:r>
            <a:r>
              <a:rPr lang="en-US" dirty="0" smtClean="0"/>
              <a:t>for </a:t>
            </a:r>
            <a:r>
              <a:rPr lang="en-US" dirty="0" err="1" smtClean="0"/>
              <a:t>dem</a:t>
            </a:r>
            <a:r>
              <a:rPr lang="en-US" dirty="0" smtClean="0"/>
              <a:t>?</a:t>
            </a:r>
            <a:endParaRPr lang="nb-NO" dirty="0" smtClean="0"/>
          </a:p>
          <a:p>
            <a:r>
              <a:rPr lang="nb-NO" dirty="0" smtClean="0"/>
              <a:t>Hva </a:t>
            </a:r>
            <a:r>
              <a:rPr lang="nb-NO" dirty="0"/>
              <a:t>kan føyes til, tones ned eller trekkes </a:t>
            </a:r>
            <a:r>
              <a:rPr lang="nb-NO" dirty="0" smtClean="0"/>
              <a:t>fra på </a:t>
            </a:r>
            <a:r>
              <a:rPr lang="nb-NO" dirty="0" err="1" smtClean="0"/>
              <a:t>PhD</a:t>
            </a:r>
            <a:r>
              <a:rPr lang="nb-NO" dirty="0" smtClean="0"/>
              <a:t> </a:t>
            </a:r>
            <a:r>
              <a:rPr lang="nb-NO" dirty="0" err="1" smtClean="0"/>
              <a:t>on</a:t>
            </a:r>
            <a:r>
              <a:rPr lang="nb-NO" dirty="0" smtClean="0"/>
              <a:t> </a:t>
            </a:r>
            <a:r>
              <a:rPr lang="nb-NO" dirty="0" err="1" smtClean="0"/>
              <a:t>Track</a:t>
            </a:r>
            <a:r>
              <a:rPr lang="nb-NO" dirty="0" smtClean="0"/>
              <a:t>-sidene? </a:t>
            </a:r>
            <a:endParaRPr lang="nb-NO" dirty="0"/>
          </a:p>
          <a:p>
            <a:r>
              <a:rPr lang="nb-NO" dirty="0"/>
              <a:t>Er det noe som </a:t>
            </a:r>
            <a:r>
              <a:rPr lang="nb-NO" dirty="0" smtClean="0"/>
              <a:t>hører bedre hjemme </a:t>
            </a:r>
            <a:r>
              <a:rPr lang="nb-NO" dirty="0"/>
              <a:t>et annet sted?</a:t>
            </a:r>
          </a:p>
          <a:p>
            <a:r>
              <a:rPr lang="nb-NO" dirty="0" smtClean="0"/>
              <a:t>Er det noe vi (redaksjonen) har glemt? </a:t>
            </a:r>
            <a:endParaRPr lang="nb-NO" dirty="0"/>
          </a:p>
          <a:p>
            <a:endParaRPr lang="nb-NO" dirty="0"/>
          </a:p>
        </p:txBody>
      </p:sp>
      <p:pic>
        <p:nvPicPr>
          <p:cNvPr id="6" name="Picture 5"/>
          <p:cNvPicPr>
            <a:picLocks noChangeAspect="1"/>
          </p:cNvPicPr>
          <p:nvPr/>
        </p:nvPicPr>
        <p:blipFill>
          <a:blip r:embed="rId4"/>
          <a:stretch>
            <a:fillRect/>
          </a:stretch>
        </p:blipFill>
        <p:spPr>
          <a:xfrm>
            <a:off x="8191099" y="6450747"/>
            <a:ext cx="3915363" cy="339875"/>
          </a:xfrm>
          <a:prstGeom prst="rect">
            <a:avLst/>
          </a:prstGeom>
        </p:spPr>
      </p:pic>
    </p:spTree>
    <p:extLst>
      <p:ext uri="{BB962C8B-B14F-4D97-AF65-F5344CB8AC3E}">
        <p14:creationId xmlns:p14="http://schemas.microsoft.com/office/powerpoint/2010/main" val="372374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502" y="365125"/>
            <a:ext cx="6811297" cy="1325563"/>
          </a:xfrm>
        </p:spPr>
        <p:txBody>
          <a:bodyPr/>
          <a:lstStyle/>
          <a:p>
            <a:r>
              <a:rPr lang="nb-NO" dirty="0" smtClean="0"/>
              <a:t>Takk for oss!</a:t>
            </a:r>
            <a:endParaRPr lang="nb-NO" dirty="0"/>
          </a:p>
        </p:txBody>
      </p:sp>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148" y="171805"/>
            <a:ext cx="1894208" cy="1712202"/>
          </a:xfrm>
          <a:prstGeom prst="rect">
            <a:avLst/>
          </a:prstGeom>
        </p:spPr>
      </p:pic>
      <p:pic>
        <p:nvPicPr>
          <p:cNvPr id="4" name="Picture 3"/>
          <p:cNvPicPr>
            <a:picLocks noChangeAspect="1"/>
          </p:cNvPicPr>
          <p:nvPr/>
        </p:nvPicPr>
        <p:blipFill>
          <a:blip r:embed="rId4"/>
          <a:stretch>
            <a:fillRect/>
          </a:stretch>
        </p:blipFill>
        <p:spPr>
          <a:xfrm>
            <a:off x="8191099" y="6450747"/>
            <a:ext cx="3915363" cy="339875"/>
          </a:xfrm>
          <a:prstGeom prst="rect">
            <a:avLst/>
          </a:prstGeom>
        </p:spPr>
      </p:pic>
    </p:spTree>
    <p:extLst>
      <p:ext uri="{BB962C8B-B14F-4D97-AF65-F5344CB8AC3E}">
        <p14:creationId xmlns:p14="http://schemas.microsoft.com/office/powerpoint/2010/main" val="713868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3"/>
          <a:stretch>
            <a:fillRect/>
          </a:stretch>
        </p:blipFill>
        <p:spPr>
          <a:xfrm>
            <a:off x="1786023" y="1626747"/>
            <a:ext cx="9095476" cy="4824000"/>
          </a:xfrm>
          <a:prstGeom prst="rect">
            <a:avLst/>
          </a:prstGeom>
        </p:spPr>
      </p:pic>
      <p:sp>
        <p:nvSpPr>
          <p:cNvPr id="2" name="Title 1"/>
          <p:cNvSpPr>
            <a:spLocks noGrp="1"/>
          </p:cNvSpPr>
          <p:nvPr>
            <p:ph type="title"/>
          </p:nvPr>
        </p:nvSpPr>
        <p:spPr>
          <a:xfrm>
            <a:off x="2729552" y="365124"/>
            <a:ext cx="8624248" cy="1325563"/>
          </a:xfrm>
        </p:spPr>
        <p:txBody>
          <a:bodyPr>
            <a:normAutofit fontScale="90000"/>
          </a:bodyPr>
          <a:lstStyle/>
          <a:p>
            <a:r>
              <a:rPr lang="nb-NO" sz="3600" dirty="0" smtClean="0">
                <a:latin typeface="Arial" panose="020B0604020202020204" pitchFamily="34" charset="0"/>
                <a:ea typeface="Open Sans Semibold" panose="020B0706030804020204" pitchFamily="34" charset="0"/>
                <a:cs typeface="Arial" panose="020B0604020202020204" pitchFamily="34" charset="0"/>
              </a:rPr>
              <a:t>Gjennomstrømning i organisert doktorgradsutdanning – universiteter </a:t>
            </a:r>
            <a:br>
              <a:rPr lang="nb-NO" sz="3600" dirty="0" smtClean="0">
                <a:latin typeface="Arial" panose="020B0604020202020204" pitchFamily="34" charset="0"/>
                <a:ea typeface="Open Sans Semibold" panose="020B0706030804020204" pitchFamily="34" charset="0"/>
                <a:cs typeface="Arial" panose="020B0604020202020204" pitchFamily="34" charset="0"/>
              </a:rPr>
            </a:br>
            <a:r>
              <a:rPr lang="nb-NO" sz="1800" dirty="0" smtClean="0">
                <a:latin typeface="Arial" panose="020B0604020202020204" pitchFamily="34" charset="0"/>
                <a:ea typeface="Open Sans Semibold" panose="020B0706030804020204" pitchFamily="34" charset="0"/>
                <a:cs typeface="Arial" panose="020B0604020202020204" pitchFamily="34" charset="0"/>
              </a:rPr>
              <a:t>(tabell hentet fra NSD)</a:t>
            </a:r>
            <a:endParaRPr lang="nb-NO" sz="1800" dirty="0">
              <a:latin typeface="Arial" panose="020B0604020202020204" pitchFamily="34" charset="0"/>
              <a:ea typeface="Open Sans Semibold" panose="020B0706030804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04148" y="171805"/>
            <a:ext cx="1894208" cy="1712202"/>
          </a:xfrm>
        </p:spPr>
      </p:pic>
      <p:sp>
        <p:nvSpPr>
          <p:cNvPr id="5" name="Content Placeholder 2"/>
          <p:cNvSpPr txBox="1">
            <a:spLocks/>
          </p:cNvSpPr>
          <p:nvPr/>
        </p:nvSpPr>
        <p:spPr>
          <a:xfrm>
            <a:off x="838200" y="1884007"/>
            <a:ext cx="10515600" cy="3997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b-NO" dirty="0"/>
          </a:p>
        </p:txBody>
      </p:sp>
      <p:pic>
        <p:nvPicPr>
          <p:cNvPr id="6" name="Picture 5"/>
          <p:cNvPicPr>
            <a:picLocks noChangeAspect="1"/>
          </p:cNvPicPr>
          <p:nvPr/>
        </p:nvPicPr>
        <p:blipFill>
          <a:blip r:embed="rId5"/>
          <a:stretch>
            <a:fillRect/>
          </a:stretch>
        </p:blipFill>
        <p:spPr>
          <a:xfrm>
            <a:off x="8191099" y="6450747"/>
            <a:ext cx="3915363" cy="339875"/>
          </a:xfrm>
          <a:prstGeom prst="rect">
            <a:avLst/>
          </a:prstGeom>
        </p:spPr>
      </p:pic>
      <p:sp>
        <p:nvSpPr>
          <p:cNvPr id="7" name="Ellipse 6"/>
          <p:cNvSpPr/>
          <p:nvPr/>
        </p:nvSpPr>
        <p:spPr>
          <a:xfrm>
            <a:off x="10365039" y="6025683"/>
            <a:ext cx="625642" cy="3529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solidFill>
                  <a:srgbClr val="FF0000"/>
                </a:solidFill>
              </a:ln>
              <a:noFill/>
            </a:endParaRPr>
          </a:p>
        </p:txBody>
      </p:sp>
      <p:sp>
        <p:nvSpPr>
          <p:cNvPr id="8" name="Ellipse 7"/>
          <p:cNvSpPr/>
          <p:nvPr/>
        </p:nvSpPr>
        <p:spPr>
          <a:xfrm>
            <a:off x="7272427" y="6025683"/>
            <a:ext cx="625642" cy="3529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solidFill>
                  <a:srgbClr val="FF0000"/>
                </a:solidFill>
              </a:ln>
              <a:noFill/>
            </a:endParaRPr>
          </a:p>
        </p:txBody>
      </p:sp>
    </p:spTree>
    <p:extLst>
      <p:ext uri="{BB962C8B-B14F-4D97-AF65-F5344CB8AC3E}">
        <p14:creationId xmlns:p14="http://schemas.microsoft.com/office/powerpoint/2010/main" val="3554094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1162" y="365124"/>
            <a:ext cx="8542638" cy="1325563"/>
          </a:xfrm>
        </p:spPr>
        <p:txBody>
          <a:bodyPr>
            <a:normAutofit/>
          </a:bodyPr>
          <a:lstStyle/>
          <a:p>
            <a:r>
              <a:rPr lang="nb-NO" sz="3200" dirty="0" smtClean="0">
                <a:latin typeface="Open Sans Semibold" panose="020B0706030804020204" pitchFamily="34" charset="0"/>
                <a:ea typeface="Open Sans Semibold" panose="020B0706030804020204" pitchFamily="34" charset="0"/>
                <a:cs typeface="Open Sans Semibold" panose="020B0706030804020204" pitchFamily="34" charset="0"/>
              </a:rPr>
              <a:t>Økende andel utenlandske ph.d.-kandidater (NIFU)</a:t>
            </a:r>
            <a:endParaRPr lang="nb-NO" sz="3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9098" y="171804"/>
            <a:ext cx="1894208" cy="1712202"/>
          </a:xfrm>
        </p:spPr>
      </p:pic>
      <p:sp>
        <p:nvSpPr>
          <p:cNvPr id="5" name="Content Placeholder 2"/>
          <p:cNvSpPr txBox="1">
            <a:spLocks/>
          </p:cNvSpPr>
          <p:nvPr/>
        </p:nvSpPr>
        <p:spPr>
          <a:xfrm>
            <a:off x="838200" y="1884007"/>
            <a:ext cx="10515600" cy="3997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pic>
        <p:nvPicPr>
          <p:cNvPr id="6" name="Picture 5"/>
          <p:cNvPicPr>
            <a:picLocks noChangeAspect="1"/>
          </p:cNvPicPr>
          <p:nvPr/>
        </p:nvPicPr>
        <p:blipFill>
          <a:blip r:embed="rId4"/>
          <a:stretch>
            <a:fillRect/>
          </a:stretch>
        </p:blipFill>
        <p:spPr>
          <a:xfrm>
            <a:off x="8191099" y="6450747"/>
            <a:ext cx="3915363" cy="339875"/>
          </a:xfrm>
          <a:prstGeom prst="rect">
            <a:avLst/>
          </a:prstGeom>
        </p:spPr>
      </p:pic>
      <p:pic>
        <p:nvPicPr>
          <p:cNvPr id="3" name="Bilde 2"/>
          <p:cNvPicPr>
            <a:picLocks noChangeAspect="1"/>
          </p:cNvPicPr>
          <p:nvPr/>
        </p:nvPicPr>
        <p:blipFill>
          <a:blip r:embed="rId5"/>
          <a:stretch>
            <a:fillRect/>
          </a:stretch>
        </p:blipFill>
        <p:spPr>
          <a:xfrm>
            <a:off x="2732408" y="1644174"/>
            <a:ext cx="6566962" cy="4477474"/>
          </a:xfrm>
          <a:prstGeom prst="rect">
            <a:avLst/>
          </a:prstGeom>
        </p:spPr>
      </p:pic>
    </p:spTree>
    <p:extLst>
      <p:ext uri="{BB962C8B-B14F-4D97-AF65-F5344CB8AC3E}">
        <p14:creationId xmlns:p14="http://schemas.microsoft.com/office/powerpoint/2010/main" val="1008748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275388" y="1782163"/>
            <a:ext cx="10454089" cy="4062824"/>
          </a:xfrm>
          <a:prstGeom prst="rect">
            <a:avLst/>
          </a:prstGeom>
        </p:spPr>
      </p:pic>
      <p:sp>
        <p:nvSpPr>
          <p:cNvPr id="2" name="Title 1"/>
          <p:cNvSpPr>
            <a:spLocks noGrp="1"/>
          </p:cNvSpPr>
          <p:nvPr>
            <p:ph type="title"/>
          </p:nvPr>
        </p:nvSpPr>
        <p:spPr>
          <a:xfrm>
            <a:off x="4058071" y="249573"/>
            <a:ext cx="8542638" cy="1325563"/>
          </a:xfrm>
        </p:spPr>
        <p:txBody>
          <a:bodyPr/>
          <a:lstStyle/>
          <a:p>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Google </a:t>
            </a:r>
            <a:r>
              <a:rPr lang="nb-NO" dirty="0" err="1" smtClean="0">
                <a:latin typeface="Open Sans Semibold" panose="020B0706030804020204" pitchFamily="34" charset="0"/>
                <a:ea typeface="Open Sans Semibold" panose="020B0706030804020204" pitchFamily="34" charset="0"/>
                <a:cs typeface="Open Sans Semibold" panose="020B0706030804020204" pitchFamily="34" charset="0"/>
              </a:rPr>
              <a:t>analytics</a:t>
            </a:r>
            <a:endParaRPr lang="nb-NO"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04148" y="171805"/>
            <a:ext cx="1894208" cy="1712202"/>
          </a:xfrm>
        </p:spPr>
      </p:pic>
      <p:sp>
        <p:nvSpPr>
          <p:cNvPr id="5" name="Content Placeholder 2"/>
          <p:cNvSpPr txBox="1">
            <a:spLocks/>
          </p:cNvSpPr>
          <p:nvPr/>
        </p:nvSpPr>
        <p:spPr>
          <a:xfrm>
            <a:off x="838200" y="1884007"/>
            <a:ext cx="10515600" cy="3997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b-NO" dirty="0"/>
          </a:p>
        </p:txBody>
      </p:sp>
      <p:pic>
        <p:nvPicPr>
          <p:cNvPr id="6" name="Picture 5"/>
          <p:cNvPicPr>
            <a:picLocks noChangeAspect="1"/>
          </p:cNvPicPr>
          <p:nvPr/>
        </p:nvPicPr>
        <p:blipFill>
          <a:blip r:embed="rId5"/>
          <a:stretch>
            <a:fillRect/>
          </a:stretch>
        </p:blipFill>
        <p:spPr>
          <a:xfrm>
            <a:off x="8191099" y="6450747"/>
            <a:ext cx="3915363" cy="339875"/>
          </a:xfrm>
          <a:prstGeom prst="rect">
            <a:avLst/>
          </a:prstGeom>
        </p:spPr>
      </p:pic>
      <p:sp>
        <p:nvSpPr>
          <p:cNvPr id="7" name="Ellipse 6"/>
          <p:cNvSpPr/>
          <p:nvPr/>
        </p:nvSpPr>
        <p:spPr>
          <a:xfrm>
            <a:off x="4803910" y="3602483"/>
            <a:ext cx="1438656" cy="12557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1819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362" y="365125"/>
            <a:ext cx="8542638" cy="1325563"/>
          </a:xfrm>
        </p:spPr>
        <p:txBody>
          <a:bodyPr/>
          <a:lstStyle/>
          <a:p>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Mer Google </a:t>
            </a:r>
            <a:r>
              <a:rPr lang="nb-NO" dirty="0" err="1" smtClean="0">
                <a:latin typeface="Open Sans Semibold" panose="020B0706030804020204" pitchFamily="34" charset="0"/>
                <a:ea typeface="Open Sans Semibold" panose="020B0706030804020204" pitchFamily="34" charset="0"/>
                <a:cs typeface="Open Sans Semibold" panose="020B0706030804020204" pitchFamily="34" charset="0"/>
              </a:rPr>
              <a:t>analytics</a:t>
            </a:r>
            <a:r>
              <a:rPr lang="nb-NO" dirty="0" smtClean="0">
                <a:latin typeface="Open Sans Semibold" panose="020B0706030804020204" pitchFamily="34" charset="0"/>
                <a:ea typeface="Open Sans Semibold" panose="020B0706030804020204" pitchFamily="34" charset="0"/>
                <a:cs typeface="Open Sans Semibold" panose="020B0706030804020204" pitchFamily="34" charset="0"/>
              </a:rPr>
              <a:t>-statistikk…</a:t>
            </a:r>
            <a:endParaRPr lang="nb-NO"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4148" y="171805"/>
            <a:ext cx="1894208" cy="1712202"/>
          </a:xfrm>
        </p:spPr>
      </p:pic>
      <p:sp>
        <p:nvSpPr>
          <p:cNvPr id="5" name="Content Placeholder 2"/>
          <p:cNvSpPr txBox="1">
            <a:spLocks/>
          </p:cNvSpPr>
          <p:nvPr/>
        </p:nvSpPr>
        <p:spPr>
          <a:xfrm>
            <a:off x="838200" y="1884007"/>
            <a:ext cx="10515600" cy="3997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b-NO" dirty="0"/>
          </a:p>
        </p:txBody>
      </p:sp>
      <p:pic>
        <p:nvPicPr>
          <p:cNvPr id="6" name="Picture 5"/>
          <p:cNvPicPr>
            <a:picLocks noChangeAspect="1"/>
          </p:cNvPicPr>
          <p:nvPr/>
        </p:nvPicPr>
        <p:blipFill>
          <a:blip r:embed="rId4"/>
          <a:stretch>
            <a:fillRect/>
          </a:stretch>
        </p:blipFill>
        <p:spPr>
          <a:xfrm>
            <a:off x="8191099" y="6450747"/>
            <a:ext cx="3915363" cy="339875"/>
          </a:xfrm>
          <a:prstGeom prst="rect">
            <a:avLst/>
          </a:prstGeom>
        </p:spPr>
      </p:pic>
      <p:pic>
        <p:nvPicPr>
          <p:cNvPr id="3" name="Bilde 2"/>
          <p:cNvPicPr>
            <a:picLocks noChangeAspect="1"/>
          </p:cNvPicPr>
          <p:nvPr/>
        </p:nvPicPr>
        <p:blipFill>
          <a:blip r:embed="rId5"/>
          <a:stretch>
            <a:fillRect/>
          </a:stretch>
        </p:blipFill>
        <p:spPr>
          <a:xfrm>
            <a:off x="1259586" y="1542911"/>
            <a:ext cx="8623106" cy="4680000"/>
          </a:xfrm>
          <a:prstGeom prst="rect">
            <a:avLst/>
          </a:prstGeom>
        </p:spPr>
      </p:pic>
      <p:sp>
        <p:nvSpPr>
          <p:cNvPr id="7" name="Ellipse 6"/>
          <p:cNvSpPr/>
          <p:nvPr/>
        </p:nvSpPr>
        <p:spPr>
          <a:xfrm>
            <a:off x="1079282" y="4623713"/>
            <a:ext cx="1438656" cy="12557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83523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3"/>
          <a:stretch>
            <a:fillRect/>
          </a:stretch>
        </p:blipFill>
        <p:spPr>
          <a:xfrm>
            <a:off x="1162058" y="1578912"/>
            <a:ext cx="3903650" cy="4608000"/>
          </a:xfrm>
          <a:prstGeom prst="rect">
            <a:avLst/>
          </a:prstGeom>
        </p:spPr>
      </p:pic>
      <p:sp>
        <p:nvSpPr>
          <p:cNvPr id="2" name="Title 1"/>
          <p:cNvSpPr>
            <a:spLocks noGrp="1"/>
          </p:cNvSpPr>
          <p:nvPr>
            <p:ph type="title"/>
          </p:nvPr>
        </p:nvSpPr>
        <p:spPr>
          <a:xfrm>
            <a:off x="2622214" y="253348"/>
            <a:ext cx="8542638" cy="1325563"/>
          </a:xfrm>
        </p:spPr>
        <p:txBody>
          <a:bodyPr>
            <a:normAutofit/>
          </a:bodyPr>
          <a:lstStyle/>
          <a:p>
            <a:r>
              <a:rPr lang="nb-NO" sz="3200" dirty="0" smtClean="0">
                <a:latin typeface="Open Sans Semibold" panose="020B0706030804020204" pitchFamily="34" charset="0"/>
                <a:ea typeface="Open Sans Semibold" panose="020B0706030804020204" pitchFamily="34" charset="0"/>
                <a:cs typeface="Open Sans Semibold" panose="020B0706030804020204" pitchFamily="34" charset="0"/>
              </a:rPr>
              <a:t>Bruk i ulike deler av landet i 2016-2017 og 2017-2018</a:t>
            </a:r>
            <a:endParaRPr lang="nb-NO" sz="3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04148" y="171805"/>
            <a:ext cx="1894208" cy="1712202"/>
          </a:xfrm>
        </p:spPr>
      </p:pic>
      <p:sp>
        <p:nvSpPr>
          <p:cNvPr id="5" name="Content Placeholder 2"/>
          <p:cNvSpPr txBox="1">
            <a:spLocks/>
          </p:cNvSpPr>
          <p:nvPr/>
        </p:nvSpPr>
        <p:spPr>
          <a:xfrm>
            <a:off x="838200" y="1884007"/>
            <a:ext cx="10515600" cy="3997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b-NO" dirty="0"/>
          </a:p>
        </p:txBody>
      </p:sp>
      <p:pic>
        <p:nvPicPr>
          <p:cNvPr id="6" name="Picture 5"/>
          <p:cNvPicPr>
            <a:picLocks noChangeAspect="1"/>
          </p:cNvPicPr>
          <p:nvPr/>
        </p:nvPicPr>
        <p:blipFill>
          <a:blip r:embed="rId5"/>
          <a:stretch>
            <a:fillRect/>
          </a:stretch>
        </p:blipFill>
        <p:spPr>
          <a:xfrm>
            <a:off x="8191099" y="6450747"/>
            <a:ext cx="3915363" cy="339875"/>
          </a:xfrm>
          <a:prstGeom prst="rect">
            <a:avLst/>
          </a:prstGeom>
        </p:spPr>
      </p:pic>
      <p:sp>
        <p:nvSpPr>
          <p:cNvPr id="7" name="Ellipse 6"/>
          <p:cNvSpPr/>
          <p:nvPr/>
        </p:nvSpPr>
        <p:spPr>
          <a:xfrm>
            <a:off x="3113883" y="2462543"/>
            <a:ext cx="1624584" cy="35356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p:cNvPicPr>
            <a:picLocks noChangeAspect="1"/>
          </p:cNvPicPr>
          <p:nvPr/>
        </p:nvPicPr>
        <p:blipFill>
          <a:blip r:embed="rId6"/>
          <a:stretch>
            <a:fillRect/>
          </a:stretch>
        </p:blipFill>
        <p:spPr>
          <a:xfrm>
            <a:off x="6755690" y="1578912"/>
            <a:ext cx="3933048" cy="4608000"/>
          </a:xfrm>
          <a:prstGeom prst="rect">
            <a:avLst/>
          </a:prstGeom>
        </p:spPr>
      </p:pic>
      <p:sp>
        <p:nvSpPr>
          <p:cNvPr id="13" name="Ellipse 12"/>
          <p:cNvSpPr/>
          <p:nvPr/>
        </p:nvSpPr>
        <p:spPr>
          <a:xfrm>
            <a:off x="8614508" y="2542573"/>
            <a:ext cx="1624584" cy="35356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37654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56514" y="352231"/>
            <a:ext cx="7914196" cy="5946972"/>
          </a:xfrm>
        </p:spPr>
      </p:pic>
    </p:spTree>
    <p:extLst>
      <p:ext uri="{BB962C8B-B14F-4D97-AF65-F5344CB8AC3E}">
        <p14:creationId xmlns:p14="http://schemas.microsoft.com/office/powerpoint/2010/main" val="3455946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5235" y="2086194"/>
            <a:ext cx="2950057" cy="536685"/>
          </a:xfrm>
          <a:prstGeom prst="rect">
            <a:avLst/>
          </a:prstGeom>
          <a:noFill/>
        </p:spPr>
        <p:txBody>
          <a:bodyPr wrap="square" rtlCol="0">
            <a:spAutoFit/>
          </a:bodyPr>
          <a:lstStyle/>
          <a:p>
            <a:r>
              <a:rPr lang="nb-NO" sz="2800" dirty="0">
                <a:solidFill>
                  <a:srgbClr val="00B050"/>
                </a:solidFill>
              </a:rPr>
              <a:t>Relevans</a:t>
            </a:r>
          </a:p>
        </p:txBody>
      </p:sp>
      <p:sp>
        <p:nvSpPr>
          <p:cNvPr id="6" name="TextBox 5"/>
          <p:cNvSpPr txBox="1"/>
          <p:nvPr/>
        </p:nvSpPr>
        <p:spPr>
          <a:xfrm>
            <a:off x="712166" y="3390613"/>
            <a:ext cx="3259476" cy="523220"/>
          </a:xfrm>
          <a:prstGeom prst="rect">
            <a:avLst/>
          </a:prstGeom>
          <a:noFill/>
        </p:spPr>
        <p:txBody>
          <a:bodyPr wrap="square" rtlCol="0">
            <a:spAutoFit/>
          </a:bodyPr>
          <a:lstStyle/>
          <a:p>
            <a:r>
              <a:rPr lang="nb-NO" sz="2800" dirty="0">
                <a:solidFill>
                  <a:srgbClr val="00B050"/>
                </a:solidFill>
              </a:rPr>
              <a:t>Struktur</a:t>
            </a:r>
          </a:p>
        </p:txBody>
      </p:sp>
      <p:sp>
        <p:nvSpPr>
          <p:cNvPr id="16" name="TextBox 15"/>
          <p:cNvSpPr txBox="1"/>
          <p:nvPr/>
        </p:nvSpPr>
        <p:spPr>
          <a:xfrm>
            <a:off x="550525" y="4646070"/>
            <a:ext cx="3259476" cy="536685"/>
          </a:xfrm>
          <a:prstGeom prst="rect">
            <a:avLst/>
          </a:prstGeom>
          <a:noFill/>
        </p:spPr>
        <p:txBody>
          <a:bodyPr wrap="square" rtlCol="0">
            <a:spAutoFit/>
          </a:bodyPr>
          <a:lstStyle/>
          <a:p>
            <a:r>
              <a:rPr lang="nb-NO" sz="2800" dirty="0">
                <a:solidFill>
                  <a:srgbClr val="00B050"/>
                </a:solidFill>
              </a:rPr>
              <a:t>Kvalitetssikring</a:t>
            </a:r>
          </a:p>
        </p:txBody>
      </p:sp>
      <p:sp>
        <p:nvSpPr>
          <p:cNvPr id="17" name="TextBox 16"/>
          <p:cNvSpPr txBox="1"/>
          <p:nvPr/>
        </p:nvSpPr>
        <p:spPr>
          <a:xfrm>
            <a:off x="469709" y="493775"/>
            <a:ext cx="3259476" cy="646331"/>
          </a:xfrm>
          <a:prstGeom prst="rect">
            <a:avLst/>
          </a:prstGeom>
          <a:noFill/>
        </p:spPr>
        <p:txBody>
          <a:bodyPr wrap="square" rtlCol="0">
            <a:spAutoFit/>
          </a:bodyPr>
          <a:lstStyle/>
          <a:p>
            <a:r>
              <a:rPr lang="nb-NO" b="1" dirty="0">
                <a:solidFill>
                  <a:srgbClr val="00B050"/>
                </a:solidFill>
              </a:rPr>
              <a:t>Hva er bra?</a:t>
            </a:r>
          </a:p>
        </p:txBody>
      </p:sp>
      <p:sp>
        <p:nvSpPr>
          <p:cNvPr id="18" name="TextBox 17"/>
          <p:cNvSpPr txBox="1"/>
          <p:nvPr/>
        </p:nvSpPr>
        <p:spPr>
          <a:xfrm>
            <a:off x="3564757" y="493775"/>
            <a:ext cx="4462123" cy="646331"/>
          </a:xfrm>
          <a:prstGeom prst="rect">
            <a:avLst/>
          </a:prstGeom>
          <a:noFill/>
        </p:spPr>
        <p:txBody>
          <a:bodyPr wrap="square" rtlCol="0">
            <a:spAutoFit/>
          </a:bodyPr>
          <a:lstStyle/>
          <a:p>
            <a:r>
              <a:rPr lang="nb-NO" b="1" dirty="0">
                <a:solidFill>
                  <a:srgbClr val="FF0000"/>
                </a:solidFill>
              </a:rPr>
              <a:t>Hva kan bli bedre?</a:t>
            </a:r>
          </a:p>
        </p:txBody>
      </p:sp>
      <p:sp>
        <p:nvSpPr>
          <p:cNvPr id="19" name="TextBox 18"/>
          <p:cNvSpPr txBox="1"/>
          <p:nvPr/>
        </p:nvSpPr>
        <p:spPr>
          <a:xfrm>
            <a:off x="8556548" y="493775"/>
            <a:ext cx="3259476" cy="646331"/>
          </a:xfrm>
          <a:prstGeom prst="rect">
            <a:avLst/>
          </a:prstGeom>
          <a:noFill/>
        </p:spPr>
        <p:txBody>
          <a:bodyPr wrap="square" rtlCol="0">
            <a:spAutoFit/>
          </a:bodyPr>
          <a:lstStyle/>
          <a:p>
            <a:r>
              <a:rPr lang="nb-NO" b="1" dirty="0">
                <a:solidFill>
                  <a:srgbClr val="1F80D1"/>
                </a:solidFill>
              </a:rPr>
              <a:t>Utvikling</a:t>
            </a:r>
          </a:p>
        </p:txBody>
      </p:sp>
      <p:sp>
        <p:nvSpPr>
          <p:cNvPr id="20" name="TextBox 19"/>
          <p:cNvSpPr txBox="1"/>
          <p:nvPr/>
        </p:nvSpPr>
        <p:spPr>
          <a:xfrm>
            <a:off x="3971642" y="2105809"/>
            <a:ext cx="3259476" cy="536685"/>
          </a:xfrm>
          <a:prstGeom prst="rect">
            <a:avLst/>
          </a:prstGeom>
          <a:noFill/>
        </p:spPr>
        <p:txBody>
          <a:bodyPr wrap="square" rtlCol="0">
            <a:spAutoFit/>
          </a:bodyPr>
          <a:lstStyle/>
          <a:p>
            <a:r>
              <a:rPr lang="nb-NO" sz="2800" dirty="0">
                <a:solidFill>
                  <a:srgbClr val="FF0000"/>
                </a:solidFill>
              </a:rPr>
              <a:t>Realfaglig slagside</a:t>
            </a:r>
          </a:p>
        </p:txBody>
      </p:sp>
      <p:sp>
        <p:nvSpPr>
          <p:cNvPr id="21" name="TextBox 20"/>
          <p:cNvSpPr txBox="1"/>
          <p:nvPr/>
        </p:nvSpPr>
        <p:spPr>
          <a:xfrm>
            <a:off x="4045531" y="3390614"/>
            <a:ext cx="3259476" cy="536685"/>
          </a:xfrm>
          <a:prstGeom prst="rect">
            <a:avLst/>
          </a:prstGeom>
          <a:noFill/>
        </p:spPr>
        <p:txBody>
          <a:bodyPr wrap="square" rtlCol="0">
            <a:spAutoFit/>
          </a:bodyPr>
          <a:lstStyle/>
          <a:p>
            <a:r>
              <a:rPr lang="nb-NO" sz="2800" dirty="0" err="1">
                <a:solidFill>
                  <a:srgbClr val="FF0000"/>
                </a:solidFill>
              </a:rPr>
              <a:t>What’s</a:t>
            </a:r>
            <a:r>
              <a:rPr lang="nb-NO" sz="2800" dirty="0">
                <a:solidFill>
                  <a:srgbClr val="FF0000"/>
                </a:solidFill>
              </a:rPr>
              <a:t> in it for </a:t>
            </a:r>
            <a:r>
              <a:rPr lang="nb-NO" sz="2800" dirty="0" err="1">
                <a:solidFill>
                  <a:srgbClr val="FF0000"/>
                </a:solidFill>
              </a:rPr>
              <a:t>me</a:t>
            </a:r>
            <a:r>
              <a:rPr lang="nb-NO" sz="2800" dirty="0">
                <a:solidFill>
                  <a:srgbClr val="FF0000"/>
                </a:solidFill>
              </a:rPr>
              <a:t>?</a:t>
            </a:r>
          </a:p>
        </p:txBody>
      </p:sp>
      <p:sp>
        <p:nvSpPr>
          <p:cNvPr id="22" name="TextBox 21"/>
          <p:cNvSpPr txBox="1"/>
          <p:nvPr/>
        </p:nvSpPr>
        <p:spPr>
          <a:xfrm>
            <a:off x="3971640" y="4634058"/>
            <a:ext cx="3648361" cy="536685"/>
          </a:xfrm>
          <a:prstGeom prst="rect">
            <a:avLst/>
          </a:prstGeom>
          <a:noFill/>
        </p:spPr>
        <p:txBody>
          <a:bodyPr wrap="square" rtlCol="0">
            <a:spAutoFit/>
          </a:bodyPr>
          <a:lstStyle/>
          <a:p>
            <a:r>
              <a:rPr lang="nb-NO" sz="2800" dirty="0">
                <a:solidFill>
                  <a:srgbClr val="FF0000"/>
                </a:solidFill>
              </a:rPr>
              <a:t>Aktuelle diskusjoner</a:t>
            </a:r>
          </a:p>
        </p:txBody>
      </p:sp>
      <p:sp>
        <p:nvSpPr>
          <p:cNvPr id="23" name="Rectangle 22"/>
          <p:cNvSpPr/>
          <p:nvPr/>
        </p:nvSpPr>
        <p:spPr>
          <a:xfrm>
            <a:off x="8507657" y="2105808"/>
            <a:ext cx="2443298" cy="523220"/>
          </a:xfrm>
          <a:prstGeom prst="rect">
            <a:avLst/>
          </a:prstGeom>
        </p:spPr>
        <p:txBody>
          <a:bodyPr wrap="none">
            <a:spAutoFit/>
          </a:bodyPr>
          <a:lstStyle/>
          <a:p>
            <a:r>
              <a:rPr lang="nb-NO" sz="2800" dirty="0">
                <a:solidFill>
                  <a:srgbClr val="1F80D1"/>
                </a:solidFill>
              </a:rPr>
              <a:t>Skriveprosess</a:t>
            </a:r>
          </a:p>
        </p:txBody>
      </p:sp>
      <p:sp>
        <p:nvSpPr>
          <p:cNvPr id="24" name="Rectangle 23"/>
          <p:cNvSpPr/>
          <p:nvPr/>
        </p:nvSpPr>
        <p:spPr>
          <a:xfrm>
            <a:off x="8556547" y="3275259"/>
            <a:ext cx="2345514" cy="954107"/>
          </a:xfrm>
          <a:prstGeom prst="rect">
            <a:avLst/>
          </a:prstGeom>
        </p:spPr>
        <p:txBody>
          <a:bodyPr wrap="none">
            <a:spAutoFit/>
          </a:bodyPr>
          <a:lstStyle/>
          <a:p>
            <a:r>
              <a:rPr lang="nb-NO" sz="2800" dirty="0">
                <a:solidFill>
                  <a:srgbClr val="1F80D1"/>
                </a:solidFill>
              </a:rPr>
              <a:t>Eksempler,</a:t>
            </a:r>
          </a:p>
          <a:p>
            <a:r>
              <a:rPr lang="nb-NO" sz="2800" dirty="0">
                <a:solidFill>
                  <a:srgbClr val="1F80D1"/>
                </a:solidFill>
              </a:rPr>
              <a:t>overførbarhet</a:t>
            </a:r>
          </a:p>
        </p:txBody>
      </p:sp>
      <p:sp>
        <p:nvSpPr>
          <p:cNvPr id="25" name="Rectangle 24"/>
          <p:cNvSpPr/>
          <p:nvPr/>
        </p:nvSpPr>
        <p:spPr>
          <a:xfrm>
            <a:off x="8550953" y="4683377"/>
            <a:ext cx="2443298" cy="523220"/>
          </a:xfrm>
          <a:prstGeom prst="rect">
            <a:avLst/>
          </a:prstGeom>
        </p:spPr>
        <p:txBody>
          <a:bodyPr wrap="none">
            <a:spAutoFit/>
          </a:bodyPr>
          <a:lstStyle/>
          <a:p>
            <a:r>
              <a:rPr lang="nb-NO" sz="2800" dirty="0">
                <a:solidFill>
                  <a:srgbClr val="1F80D1"/>
                </a:solidFill>
              </a:rPr>
              <a:t>Open Science</a:t>
            </a:r>
          </a:p>
        </p:txBody>
      </p:sp>
    </p:spTree>
    <p:extLst>
      <p:ext uri="{BB962C8B-B14F-4D97-AF65-F5344CB8AC3E}">
        <p14:creationId xmlns:p14="http://schemas.microsoft.com/office/powerpoint/2010/main" val="289016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0-#ppt_w/2"/>
                                          </p:val>
                                        </p:tav>
                                        <p:tav tm="100000">
                                          <p:val>
                                            <p:strVal val="#ppt_x"/>
                                          </p:val>
                                        </p:tav>
                                      </p:tavLst>
                                    </p:anim>
                                    <p:anim calcmode="lin" valueType="num">
                                      <p:cBhvr additive="base">
                                        <p:cTn id="5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P spid="18" grpId="0"/>
      <p:bldP spid="19" grpId="0"/>
      <p:bldP spid="20" grpId="0"/>
      <p:bldP spid="21" grpId="0"/>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2291</Words>
  <Application>Microsoft Office PowerPoint</Application>
  <PresentationFormat>Widescreen</PresentationFormat>
  <Paragraphs>186</Paragraphs>
  <Slides>28</Slides>
  <Notes>22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28</vt:i4>
      </vt:variant>
    </vt:vector>
  </HeadingPairs>
  <TitlesOfParts>
    <vt:vector size="33" baseType="lpstr">
      <vt:lpstr>Arial</vt:lpstr>
      <vt:lpstr>Calibri</vt:lpstr>
      <vt:lpstr>Calibri Light</vt:lpstr>
      <vt:lpstr>Open Sans Semibold</vt:lpstr>
      <vt:lpstr>Office Theme</vt:lpstr>
      <vt:lpstr>PowerPoint-presentasjon</vt:lpstr>
      <vt:lpstr>Diskusjonsspørsmål</vt:lpstr>
      <vt:lpstr>Gjennomstrømning i organisert doktorgradsutdanning – universiteter  (tabell hentet fra NSD)</vt:lpstr>
      <vt:lpstr>Økende andel utenlandske ph.d.-kandidater (NIFU)</vt:lpstr>
      <vt:lpstr>Google analytics</vt:lpstr>
      <vt:lpstr>Mer Google analytics-statistikk…</vt:lpstr>
      <vt:lpstr>Bruk i ulike deler av landet i 2016-2017 og 2017-2018</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Den nye Open Science-delen</vt:lpstr>
      <vt:lpstr>Den nye Open Science-delen</vt:lpstr>
      <vt:lpstr>Open Access mandates</vt:lpstr>
      <vt:lpstr>‘How to publish’</vt:lpstr>
      <vt:lpstr>‘How to publish’</vt:lpstr>
      <vt:lpstr>Apropos predatorene – tips for å unngå dem</vt:lpstr>
      <vt:lpstr>Citation impact &amp; DORA</vt:lpstr>
      <vt:lpstr>Citation impact &amp; DORA</vt:lpstr>
      <vt:lpstr>Citation impact &amp; DORA</vt:lpstr>
      <vt:lpstr>Copyright + lisenser </vt:lpstr>
      <vt:lpstr>Copyright + lisenser </vt:lpstr>
      <vt:lpstr>Diskusjonsspørsmål</vt:lpstr>
      <vt:lpstr>Takk for oss!</vt:lpstr>
    </vt:vector>
  </TitlesOfParts>
  <Company>UiT Norges arktiske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Torstein Låg</dc:creator>
  <cp:lastModifiedBy>Hege Charlotte Lysholm Faber</cp:lastModifiedBy>
  <cp:revision>186</cp:revision>
  <cp:lastPrinted>2019-06-05T13:28:47Z</cp:lastPrinted>
  <dcterms:created xsi:type="dcterms:W3CDTF">2019-03-18T13:09:56Z</dcterms:created>
  <dcterms:modified xsi:type="dcterms:W3CDTF">2019-06-11T06:27:34Z</dcterms:modified>
</cp:coreProperties>
</file>