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9" r:id="rId4"/>
    <p:sldId id="260" r:id="rId5"/>
    <p:sldId id="280" r:id="rId6"/>
    <p:sldId id="261" r:id="rId7"/>
    <p:sldId id="262" r:id="rId8"/>
    <p:sldId id="279" r:id="rId9"/>
    <p:sldId id="265" r:id="rId10"/>
    <p:sldId id="267" r:id="rId11"/>
    <p:sldId id="268" r:id="rId12"/>
    <p:sldId id="277" r:id="rId13"/>
    <p:sldId id="278" r:id="rId14"/>
    <p:sldId id="273" r:id="rId15"/>
    <p:sldId id="272" r:id="rId16"/>
    <p:sldId id="271" r:id="rId17"/>
    <p:sldId id="281" r:id="rId18"/>
  </p:sldIdLst>
  <p:sldSz cx="9144000" cy="6858000" type="screen4x3"/>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475"/>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74550" autoAdjust="0"/>
  </p:normalViewPr>
  <p:slideViewPr>
    <p:cSldViewPr snapToGrid="0" snapToObjects="1">
      <p:cViewPr varScale="1">
        <p:scale>
          <a:sx n="65" d="100"/>
          <a:sy n="65" d="100"/>
        </p:scale>
        <p:origin x="169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E7939F0-A36C-458E-8832-A8361C8C7C4D}" type="datetimeFigureOut">
              <a:rPr lang="nb-NO" smtClean="0"/>
              <a:t>06.06.2019</a:t>
            </a:fld>
            <a:endParaRPr lang="nb-NO"/>
          </a:p>
        </p:txBody>
      </p:sp>
      <p:sp>
        <p:nvSpPr>
          <p:cNvPr id="4" name="Plassholder for lysbil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EF55AB3-5615-4E81-B185-9A0D1EBCF90F}" type="slidenum">
              <a:rPr lang="nb-NO" smtClean="0"/>
              <a:t>‹#›</a:t>
            </a:fld>
            <a:endParaRPr lang="nb-NO"/>
          </a:p>
        </p:txBody>
      </p:sp>
    </p:spTree>
    <p:extLst>
      <p:ext uri="{BB962C8B-B14F-4D97-AF65-F5344CB8AC3E}">
        <p14:creationId xmlns:p14="http://schemas.microsoft.com/office/powerpoint/2010/main" val="114157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Begge:</a:t>
            </a:r>
          </a:p>
          <a:p>
            <a:endParaRPr lang="nb-NO" dirty="0"/>
          </a:p>
          <a:p>
            <a:r>
              <a:rPr lang="nb-NO" dirty="0"/>
              <a:t>Presentere oss og hvor vi kommer fra (</a:t>
            </a:r>
            <a:r>
              <a:rPr lang="nb-NO" dirty="0" err="1"/>
              <a:t>humsambibl</a:t>
            </a:r>
            <a:r>
              <a:rPr lang="nb-NO" dirty="0"/>
              <a:t> </a:t>
            </a:r>
            <a:r>
              <a:rPr lang="nb-NO" dirty="0" err="1"/>
              <a:t>ntnu</a:t>
            </a:r>
            <a:r>
              <a:rPr lang="nb-NO" dirty="0"/>
              <a:t>)</a:t>
            </a:r>
          </a:p>
          <a:p>
            <a:endParaRPr lang="nb-NO" dirty="0"/>
          </a:p>
          <a:p>
            <a:r>
              <a:rPr lang="nb-NO" dirty="0"/>
              <a:t>Vi skal snakke</a:t>
            </a:r>
            <a:r>
              <a:rPr lang="nb-NO" baseline="0" dirty="0"/>
              <a:t> litt om vår erfaring fra systematiske søk innen humaniora og samfunnsfagene. Fortelle litt om våre erfaringer med systematiske søk og de verktøyene vi bruker i denne prosessen</a:t>
            </a:r>
            <a:endParaRPr lang="nb-NO" dirty="0"/>
          </a:p>
        </p:txBody>
      </p:sp>
      <p:sp>
        <p:nvSpPr>
          <p:cNvPr id="4" name="Plassholder for lysbildenummer 3"/>
          <p:cNvSpPr>
            <a:spLocks noGrp="1"/>
          </p:cNvSpPr>
          <p:nvPr>
            <p:ph type="sldNum" sz="quarter" idx="10"/>
          </p:nvPr>
        </p:nvSpPr>
        <p:spPr/>
        <p:txBody>
          <a:bodyPr/>
          <a:lstStyle/>
          <a:p>
            <a:fld id="{8EF55AB3-5615-4E81-B185-9A0D1EBCF90F}" type="slidenum">
              <a:rPr lang="nb-NO" smtClean="0"/>
              <a:t>1</a:t>
            </a:fld>
            <a:endParaRPr lang="nb-NO"/>
          </a:p>
        </p:txBody>
      </p:sp>
    </p:spTree>
    <p:extLst>
      <p:ext uri="{BB962C8B-B14F-4D97-AF65-F5344CB8AC3E}">
        <p14:creationId xmlns:p14="http://schemas.microsoft.com/office/powerpoint/2010/main" val="957955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Magnus: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Hva er </a:t>
            </a:r>
            <a:r>
              <a:rPr lang="nb-NO" sz="1200" kern="1200" dirty="0" err="1">
                <a:solidFill>
                  <a:schemeClr val="tx1"/>
                </a:solidFill>
                <a:effectLst/>
                <a:latin typeface="+mn-lt"/>
                <a:ea typeface="+mn-ea"/>
                <a:cs typeface="+mn-cs"/>
              </a:rPr>
              <a:t>Rayyan</a:t>
            </a:r>
            <a:r>
              <a:rPr lang="nb-NO"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En ny men gledelig opplevelse både for oss og forskerne.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Rayyan er et gratis web verktøy som er et godt hjelpemiddel når man jobber med systematiske oversikter og ander kunnskapsorienterte prosjekt.  Jobben med å screene og velge studier går mye raskere og gjør hele denne prosessen enklere og morsommere.  Dette kan også gjøres på en mobil </a:t>
            </a:r>
            <a:r>
              <a:rPr lang="nb-NO" sz="1200" kern="1200" dirty="0" err="1">
                <a:solidFill>
                  <a:schemeClr val="tx1"/>
                </a:solidFill>
                <a:effectLst/>
                <a:latin typeface="+mn-lt"/>
                <a:ea typeface="+mn-ea"/>
                <a:cs typeface="+mn-cs"/>
              </a:rPr>
              <a:t>app</a:t>
            </a:r>
            <a:r>
              <a:rPr lang="nb-NO" sz="1200" kern="1200" dirty="0">
                <a:solidFill>
                  <a:schemeClr val="tx1"/>
                </a:solidFill>
                <a:effectLst/>
                <a:latin typeface="+mn-lt"/>
                <a:ea typeface="+mn-ea"/>
                <a:cs typeface="+mn-cs"/>
              </a:rPr>
              <a:t> så  denne jobben kan gjøres hvor som helst. Veldig bra som et samarbeidsverktøy også. Du ser hva andre har gjort, det er en dialog mulighet der som gjør det enkelt å samarbeide. Under dette prosjektet er vi 10 personer som har jobbet med samme systematiske søk ut fra samme kriterier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Rayyan fungere godt mot </a:t>
            </a:r>
            <a:r>
              <a:rPr lang="nb-NO" sz="1200" kern="1200" dirty="0" err="1">
                <a:solidFill>
                  <a:schemeClr val="tx1"/>
                </a:solidFill>
                <a:effectLst/>
                <a:latin typeface="+mn-lt"/>
                <a:ea typeface="+mn-ea"/>
                <a:cs typeface="+mn-cs"/>
              </a:rPr>
              <a:t>endnote</a:t>
            </a:r>
            <a:r>
              <a:rPr lang="nb-NO" sz="1200" kern="1200" dirty="0">
                <a:solidFill>
                  <a:schemeClr val="tx1"/>
                </a:solidFill>
                <a:effectLst/>
                <a:latin typeface="+mn-lt"/>
                <a:ea typeface="+mn-ea"/>
                <a:cs typeface="+mn-cs"/>
              </a:rPr>
              <a:t> og lar deg importere og eksportere referanser. Måten </a:t>
            </a:r>
            <a:r>
              <a:rPr lang="nb-NO" sz="1200" kern="1200" dirty="0" err="1">
                <a:solidFill>
                  <a:schemeClr val="tx1"/>
                </a:solidFill>
                <a:effectLst/>
                <a:latin typeface="+mn-lt"/>
                <a:ea typeface="+mn-ea"/>
                <a:cs typeface="+mn-cs"/>
              </a:rPr>
              <a:t>rayyan</a:t>
            </a:r>
            <a:r>
              <a:rPr lang="nb-NO" sz="1200" kern="1200" dirty="0">
                <a:solidFill>
                  <a:schemeClr val="tx1"/>
                </a:solidFill>
                <a:effectLst/>
                <a:latin typeface="+mn-lt"/>
                <a:ea typeface="+mn-ea"/>
                <a:cs typeface="+mn-cs"/>
              </a:rPr>
              <a:t> brukes</a:t>
            </a:r>
            <a:r>
              <a:rPr lang="nb-NO" sz="1200" kern="1200" baseline="0" dirty="0">
                <a:solidFill>
                  <a:schemeClr val="tx1"/>
                </a:solidFill>
                <a:effectLst/>
                <a:latin typeface="+mn-lt"/>
                <a:ea typeface="+mn-ea"/>
                <a:cs typeface="+mn-cs"/>
              </a:rPr>
              <a:t> er at man importerer referansene fra for eksempel </a:t>
            </a:r>
            <a:r>
              <a:rPr lang="nb-NO" sz="1200" kern="1200" baseline="0" dirty="0" err="1">
                <a:solidFill>
                  <a:schemeClr val="tx1"/>
                </a:solidFill>
                <a:effectLst/>
                <a:latin typeface="+mn-lt"/>
                <a:ea typeface="+mn-ea"/>
                <a:cs typeface="+mn-cs"/>
              </a:rPr>
              <a:t>endnote</a:t>
            </a:r>
            <a:r>
              <a:rPr lang="nb-NO" sz="1200" kern="1200" baseline="0" dirty="0">
                <a:solidFill>
                  <a:schemeClr val="tx1"/>
                </a:solidFill>
                <a:effectLst/>
                <a:latin typeface="+mn-lt"/>
                <a:ea typeface="+mn-ea"/>
                <a:cs typeface="+mn-cs"/>
              </a:rPr>
              <a:t> også må man lese gjennom sammendrag i </a:t>
            </a:r>
            <a:r>
              <a:rPr lang="nb-NO" sz="1200" kern="1200" baseline="0" dirty="0" err="1">
                <a:solidFill>
                  <a:schemeClr val="tx1"/>
                </a:solidFill>
                <a:effectLst/>
                <a:latin typeface="+mn-lt"/>
                <a:ea typeface="+mn-ea"/>
                <a:cs typeface="+mn-cs"/>
              </a:rPr>
              <a:t>rayyan,og</a:t>
            </a:r>
            <a:r>
              <a:rPr lang="nb-NO" sz="1200" kern="1200" baseline="0" dirty="0">
                <a:solidFill>
                  <a:schemeClr val="tx1"/>
                </a:solidFill>
                <a:effectLst/>
                <a:latin typeface="+mn-lt"/>
                <a:ea typeface="+mn-ea"/>
                <a:cs typeface="+mn-cs"/>
              </a:rPr>
              <a:t> avgi sin stemme for om den aktuelle artikkelen skal inkluderes eller ekskluderes fra studiet.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Forklar litt om bildet (røde merkelapper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Vi ser også på muligheten for å bruke «</a:t>
            </a:r>
            <a:r>
              <a:rPr lang="nb-NO" sz="1200" kern="1200" baseline="0" dirty="0" err="1">
                <a:solidFill>
                  <a:schemeClr val="tx1"/>
                </a:solidFill>
                <a:effectLst/>
                <a:latin typeface="+mn-lt"/>
                <a:ea typeface="+mn-ea"/>
                <a:cs typeface="+mn-cs"/>
              </a:rPr>
              <a:t>labels</a:t>
            </a:r>
            <a:r>
              <a:rPr lang="nb-NO" sz="1200" kern="1200" baseline="0" dirty="0">
                <a:solidFill>
                  <a:schemeClr val="tx1"/>
                </a:solidFill>
                <a:effectLst/>
                <a:latin typeface="+mn-lt"/>
                <a:ea typeface="+mn-ea"/>
                <a:cs typeface="+mn-cs"/>
              </a:rPr>
              <a:t>» fra </a:t>
            </a:r>
            <a:r>
              <a:rPr lang="nb-NO" sz="1200" kern="1200" baseline="0" dirty="0" err="1">
                <a:solidFill>
                  <a:schemeClr val="tx1"/>
                </a:solidFill>
                <a:effectLst/>
                <a:latin typeface="+mn-lt"/>
                <a:ea typeface="+mn-ea"/>
                <a:cs typeface="+mn-cs"/>
              </a:rPr>
              <a:t>Rayyan</a:t>
            </a:r>
            <a:r>
              <a:rPr lang="nb-NO" sz="1200" kern="1200" baseline="0" dirty="0">
                <a:solidFill>
                  <a:schemeClr val="tx1"/>
                </a:solidFill>
                <a:effectLst/>
                <a:latin typeface="+mn-lt"/>
                <a:ea typeface="+mn-ea"/>
                <a:cs typeface="+mn-cs"/>
              </a:rPr>
              <a:t> i </a:t>
            </a:r>
            <a:r>
              <a:rPr lang="nb-NO" sz="1200" kern="1200" baseline="0" dirty="0" err="1">
                <a:solidFill>
                  <a:schemeClr val="tx1"/>
                </a:solidFill>
                <a:effectLst/>
                <a:latin typeface="+mn-lt"/>
                <a:ea typeface="+mn-ea"/>
                <a:cs typeface="+mn-cs"/>
              </a:rPr>
              <a:t>Nvivo</a:t>
            </a:r>
            <a:r>
              <a:rPr lang="nb-NO"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8EF55AB3-5615-4E81-B185-9A0D1EBCF90F}" type="slidenum">
              <a:rPr lang="nb-NO" smtClean="0"/>
              <a:t>10</a:t>
            </a:fld>
            <a:endParaRPr lang="nb-NO"/>
          </a:p>
        </p:txBody>
      </p:sp>
    </p:spTree>
    <p:extLst>
      <p:ext uri="{BB962C8B-B14F-4D97-AF65-F5344CB8AC3E}">
        <p14:creationId xmlns:p14="http://schemas.microsoft.com/office/powerpoint/2010/main" val="137317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Magnus:</a:t>
            </a:r>
          </a:p>
          <a:p>
            <a:endParaRPr lang="nb-NO" dirty="0"/>
          </a:p>
          <a:p>
            <a:r>
              <a:rPr lang="nb-NO" dirty="0" err="1"/>
              <a:t>Rayyan</a:t>
            </a:r>
            <a:r>
              <a:rPr lang="nb-NO" dirty="0"/>
              <a:t> gir på en enkel og oversiktlig måte innsikt i selve prosessen….</a:t>
            </a:r>
          </a:p>
        </p:txBody>
      </p:sp>
      <p:sp>
        <p:nvSpPr>
          <p:cNvPr id="4" name="Plassholder for lysbildenummer 3"/>
          <p:cNvSpPr>
            <a:spLocks noGrp="1"/>
          </p:cNvSpPr>
          <p:nvPr>
            <p:ph type="sldNum" sz="quarter" idx="10"/>
          </p:nvPr>
        </p:nvSpPr>
        <p:spPr/>
        <p:txBody>
          <a:bodyPr/>
          <a:lstStyle/>
          <a:p>
            <a:fld id="{8EF55AB3-5615-4E81-B185-9A0D1EBCF90F}" type="slidenum">
              <a:rPr lang="nb-NO" smtClean="0"/>
              <a:t>11</a:t>
            </a:fld>
            <a:endParaRPr lang="nb-NO"/>
          </a:p>
        </p:txBody>
      </p:sp>
    </p:spTree>
    <p:extLst>
      <p:ext uri="{BB962C8B-B14F-4D97-AF65-F5344CB8AC3E}">
        <p14:creationId xmlns:p14="http://schemas.microsoft.com/office/powerpoint/2010/main" val="894509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Solvor:</a:t>
            </a:r>
          </a:p>
          <a:p>
            <a:endParaRPr lang="nb-NO" dirty="0"/>
          </a:p>
          <a:p>
            <a:r>
              <a:rPr lang="nb-NO" dirty="0"/>
              <a:t>Hvis vi ser på dette flytskjemaet ser vi at vi hadde ne</a:t>
            </a:r>
            <a:r>
              <a:rPr lang="nb-NO" baseline="0" dirty="0"/>
              <a:t> sten 40 000</a:t>
            </a:r>
            <a:r>
              <a:rPr lang="nb-NO" dirty="0"/>
              <a:t> treff etter at alle referansene i første omgang var overført til </a:t>
            </a:r>
            <a:r>
              <a:rPr lang="nb-NO" dirty="0" err="1"/>
              <a:t>endnote</a:t>
            </a:r>
            <a:r>
              <a:rPr lang="nb-NO" dirty="0"/>
              <a:t>. Etter en dublett sjekk her kom vi ned i nærmere 28 000 </a:t>
            </a:r>
            <a:r>
              <a:rPr lang="nb-NO" baseline="0" dirty="0"/>
              <a:t>referanser. Dette flytskjemaet viser på en oversiktlig måte hvordan vi har jobbet. Som dere kanskje ser så var et tilslutt bare 84 referanser som gikk til lesing etter at vi var ferdig med alle utvelgelsesprosessene</a:t>
            </a:r>
          </a:p>
          <a:p>
            <a:endParaRPr lang="nb-NO" baseline="0" dirty="0"/>
          </a:p>
          <a:p>
            <a:endParaRPr lang="nb-NO" dirty="0"/>
          </a:p>
          <a:p>
            <a:r>
              <a:rPr lang="nb-NO" sz="1200" kern="1200" dirty="0">
                <a:solidFill>
                  <a:schemeClr val="tx1"/>
                </a:solidFill>
                <a:effectLst/>
                <a:latin typeface="+mn-lt"/>
                <a:ea typeface="+mn-ea"/>
                <a:cs typeface="+mn-cs"/>
              </a:rPr>
              <a:t>Da</a:t>
            </a:r>
            <a:r>
              <a:rPr lang="nb-NO" sz="1200" kern="1200" baseline="0" dirty="0">
                <a:solidFill>
                  <a:schemeClr val="tx1"/>
                </a:solidFill>
                <a:effectLst/>
                <a:latin typeface="+mn-lt"/>
                <a:ea typeface="+mn-ea"/>
                <a:cs typeface="+mn-cs"/>
              </a:rPr>
              <a:t> vi var </a:t>
            </a:r>
            <a:r>
              <a:rPr lang="nb-NO" sz="1200" kern="1200" dirty="0">
                <a:solidFill>
                  <a:schemeClr val="tx1"/>
                </a:solidFill>
                <a:effectLst/>
                <a:latin typeface="+mn-lt"/>
                <a:ea typeface="+mn-ea"/>
                <a:cs typeface="+mn-cs"/>
              </a:rPr>
              <a:t> ferdig med å sortere, gjennomgå og plukke ut litteratur for prosjektet bruker vi NVIVO som et hjelpemiddel for den videre jobben med å analysere innholdet i den litteraturen vi har funnet. </a:t>
            </a:r>
            <a:endParaRPr lang="nb-NO" dirty="0"/>
          </a:p>
          <a:p>
            <a:endParaRPr lang="nb-NO" dirty="0"/>
          </a:p>
        </p:txBody>
      </p:sp>
      <p:sp>
        <p:nvSpPr>
          <p:cNvPr id="4" name="Plassholder for lysbildenummer 3"/>
          <p:cNvSpPr>
            <a:spLocks noGrp="1"/>
          </p:cNvSpPr>
          <p:nvPr>
            <p:ph type="sldNum" sz="quarter" idx="10"/>
          </p:nvPr>
        </p:nvSpPr>
        <p:spPr/>
        <p:txBody>
          <a:bodyPr/>
          <a:lstStyle/>
          <a:p>
            <a:fld id="{8EF55AB3-5615-4E81-B185-9A0D1EBCF90F}" type="slidenum">
              <a:rPr lang="nb-NO" smtClean="0"/>
              <a:t>12</a:t>
            </a:fld>
            <a:endParaRPr lang="nb-NO"/>
          </a:p>
        </p:txBody>
      </p:sp>
    </p:spTree>
    <p:extLst>
      <p:ext uri="{BB962C8B-B14F-4D97-AF65-F5344CB8AC3E}">
        <p14:creationId xmlns:p14="http://schemas.microsoft.com/office/powerpoint/2010/main" val="2188157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Magnus: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err="1">
                <a:solidFill>
                  <a:schemeClr val="tx1"/>
                </a:solidFill>
                <a:effectLst/>
                <a:latin typeface="+mn-lt"/>
                <a:ea typeface="+mn-ea"/>
                <a:cs typeface="+mn-cs"/>
              </a:rPr>
              <a:t>Nvivo</a:t>
            </a:r>
            <a:r>
              <a:rPr lang="nb-NO" sz="1200" kern="1200" dirty="0">
                <a:solidFill>
                  <a:schemeClr val="tx1"/>
                </a:solidFill>
                <a:effectLst/>
                <a:latin typeface="+mn-lt"/>
                <a:ea typeface="+mn-ea"/>
                <a:cs typeface="+mn-cs"/>
              </a:rPr>
              <a:t> kan være et nyttig verktøy i analysen av resultatet av søket. </a:t>
            </a:r>
            <a:r>
              <a:rPr lang="nb-NO" sz="1200" kern="1200" dirty="0" err="1">
                <a:solidFill>
                  <a:schemeClr val="tx1"/>
                </a:solidFill>
                <a:effectLst/>
                <a:latin typeface="+mn-lt"/>
                <a:ea typeface="+mn-ea"/>
                <a:cs typeface="+mn-cs"/>
              </a:rPr>
              <a:t>Nvivo</a:t>
            </a:r>
            <a:r>
              <a:rPr lang="nb-NO" sz="1200" kern="1200" dirty="0">
                <a:solidFill>
                  <a:schemeClr val="tx1"/>
                </a:solidFill>
                <a:effectLst/>
                <a:latin typeface="+mn-lt"/>
                <a:ea typeface="+mn-ea"/>
                <a:cs typeface="+mn-cs"/>
              </a:rPr>
              <a:t> lar oss samle sammen alle artiklene på et sted: man kan importere resultatet fra </a:t>
            </a:r>
            <a:r>
              <a:rPr lang="nb-NO" sz="1200" kern="1200" dirty="0" err="1">
                <a:solidFill>
                  <a:schemeClr val="tx1"/>
                </a:solidFill>
                <a:effectLst/>
                <a:latin typeface="+mn-lt"/>
                <a:ea typeface="+mn-ea"/>
                <a:cs typeface="+mn-cs"/>
              </a:rPr>
              <a:t>Endnote</a:t>
            </a:r>
            <a:r>
              <a:rPr lang="nb-NO" sz="1200" kern="1200" dirty="0">
                <a:solidFill>
                  <a:schemeClr val="tx1"/>
                </a:solidFill>
                <a:effectLst/>
                <a:latin typeface="+mn-lt"/>
                <a:ea typeface="+mn-ea"/>
                <a:cs typeface="+mn-cs"/>
              </a:rPr>
              <a:t> til </a:t>
            </a:r>
            <a:r>
              <a:rPr lang="nb-NO" sz="1200" kern="1200" dirty="0" err="1">
                <a:solidFill>
                  <a:schemeClr val="tx1"/>
                </a:solidFill>
                <a:effectLst/>
                <a:latin typeface="+mn-lt"/>
                <a:ea typeface="+mn-ea"/>
                <a:cs typeface="+mn-cs"/>
              </a:rPr>
              <a:t>Nvivo</a:t>
            </a:r>
            <a:r>
              <a:rPr lang="nb-NO" sz="1200" kern="1200" dirty="0">
                <a:solidFill>
                  <a:schemeClr val="tx1"/>
                </a:solidFill>
                <a:effectLst/>
                <a:latin typeface="+mn-lt"/>
                <a:ea typeface="+mn-ea"/>
                <a:cs typeface="+mn-cs"/>
              </a:rPr>
              <a:t> og slik få med metadata og fulltekst </a:t>
            </a:r>
            <a:r>
              <a:rPr lang="nb-NO" sz="1200" kern="1200" dirty="0" err="1">
                <a:solidFill>
                  <a:schemeClr val="tx1"/>
                </a:solidFill>
                <a:effectLst/>
                <a:latin typeface="+mn-lt"/>
                <a:ea typeface="+mn-ea"/>
                <a:cs typeface="+mn-cs"/>
              </a:rPr>
              <a:t>pdfene</a:t>
            </a:r>
            <a:r>
              <a:rPr lang="nb-NO" sz="1200" kern="1200" dirty="0">
                <a:solidFill>
                  <a:schemeClr val="tx1"/>
                </a:solidFill>
                <a:effectLst/>
                <a:latin typeface="+mn-lt"/>
                <a:ea typeface="+mn-ea"/>
                <a:cs typeface="+mn-cs"/>
              </a:rPr>
              <a:t> i en operasjon. Dette kan siden brukes til å gjøre bibliografiske analyser i </a:t>
            </a:r>
            <a:r>
              <a:rPr lang="nb-NO" sz="1200" kern="1200" dirty="0" err="1">
                <a:solidFill>
                  <a:schemeClr val="tx1"/>
                </a:solidFill>
                <a:effectLst/>
                <a:latin typeface="+mn-lt"/>
                <a:ea typeface="+mn-ea"/>
                <a:cs typeface="+mn-cs"/>
              </a:rPr>
              <a:t>Nvivo</a:t>
            </a:r>
            <a:r>
              <a:rPr lang="nb-NO" sz="1200" kern="1200" dirty="0">
                <a:solidFill>
                  <a:schemeClr val="tx1"/>
                </a:solidFill>
                <a:effectLst/>
                <a:latin typeface="+mn-lt"/>
                <a:ea typeface="+mn-ea"/>
                <a:cs typeface="+mn-cs"/>
              </a:rPr>
              <a:t>: Hvor mange artikler kommer fra hvilke tidsskrift? Hvilke forfattere har vi flest artikler fra?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Man kan videre berike disse «vanlige» metadataene med egne: hvilken metode er brukt i studien? Hvilket land er undersøkt? Disse kan så kjøres mot de mer vanlige metadataene: hvor mange artikler har vi som ser på Danmark, som er publisert etter 2010? Hvor mange artikler har vi som bruker surveyundersøkelser publisert i et bestemt tidsskrift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Ettersom man i </a:t>
            </a:r>
            <a:r>
              <a:rPr lang="nb-NO" sz="1200" kern="1200" dirty="0" err="1">
                <a:solidFill>
                  <a:schemeClr val="tx1"/>
                </a:solidFill>
                <a:effectLst/>
                <a:latin typeface="+mn-lt"/>
                <a:ea typeface="+mn-ea"/>
                <a:cs typeface="+mn-cs"/>
              </a:rPr>
              <a:t>Nvivo</a:t>
            </a:r>
            <a:r>
              <a:rPr lang="nb-NO" sz="1200" kern="1200" dirty="0">
                <a:solidFill>
                  <a:schemeClr val="tx1"/>
                </a:solidFill>
                <a:effectLst/>
                <a:latin typeface="+mn-lt"/>
                <a:ea typeface="+mn-ea"/>
                <a:cs typeface="+mn-cs"/>
              </a:rPr>
              <a:t> kan klassifisere og sortere informasjonen,  får man mer tid og bedre oversikt i forskningsprosessen og det kan bli enklere å finne mønster når all data er samlet her.</a:t>
            </a:r>
          </a:p>
          <a:p>
            <a:endParaRPr lang="nb-NO" dirty="0"/>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F55AB3-5615-4E81-B185-9A0D1EBCF90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758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Solvor: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Systematiske søk innen de samfunnsvitenskapelige fagene</a:t>
            </a:r>
            <a:r>
              <a:rPr lang="nb-NO" sz="1200" kern="1200" baseline="0" dirty="0">
                <a:solidFill>
                  <a:schemeClr val="tx1"/>
                </a:solidFill>
                <a:effectLst/>
                <a:latin typeface="+mn-lt"/>
                <a:ea typeface="+mn-ea"/>
                <a:cs typeface="+mn-cs"/>
              </a:rPr>
              <a:t> er preget av flere tverrfaglige aspekter.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baseline="0" dirty="0">
                <a:solidFill>
                  <a:schemeClr val="tx1"/>
                </a:solidFill>
                <a:effectLst/>
                <a:latin typeface="+mn-lt"/>
                <a:ea typeface="+mn-ea"/>
                <a:cs typeface="+mn-cs"/>
              </a:rPr>
              <a:t>prosjektene samarbeider med forskningsgrupper som er satt sammen av folk fra forskjellige fagmiljø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baseline="0" dirty="0">
                <a:solidFill>
                  <a:schemeClr val="tx1"/>
                </a:solidFill>
                <a:effectLst/>
                <a:latin typeface="+mn-lt"/>
                <a:ea typeface="+mn-ea"/>
                <a:cs typeface="+mn-cs"/>
              </a:rPr>
              <a:t>Magnus og jeg kommer fra forskjellige miljøer innen samfunnsfagene, noen som er en fordel da vi har forskjellige innfallsvinkel og kjennskap til forskjellig terminologi og databaser.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baseline="0" dirty="0">
                <a:solidFill>
                  <a:schemeClr val="tx1"/>
                </a:solidFill>
                <a:effectLst/>
                <a:latin typeface="+mn-lt"/>
                <a:ea typeface="+mn-ea"/>
                <a:cs typeface="+mn-cs"/>
              </a:rPr>
              <a:t>Samarbeid med tverrfaglige miljøer gir økt  kunnskap innen flere fagfelt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EF55AB3-5615-4E81-B185-9A0D1EBCF90F}" type="slidenum">
              <a:rPr lang="nb-NO" smtClean="0"/>
              <a:t>14</a:t>
            </a:fld>
            <a:endParaRPr lang="nb-NO"/>
          </a:p>
        </p:txBody>
      </p:sp>
    </p:spTree>
    <p:extLst>
      <p:ext uri="{BB962C8B-B14F-4D97-AF65-F5344CB8AC3E}">
        <p14:creationId xmlns:p14="http://schemas.microsoft.com/office/powerpoint/2010/main" val="139563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Magnus: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Et god Samarbeid med fagmiljøet er ekstremt viktig I dette arbeidet.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baseline="0" dirty="0">
                <a:solidFill>
                  <a:schemeClr val="tx1"/>
                </a:solidFill>
                <a:effectLst/>
                <a:latin typeface="+mn-lt"/>
                <a:ea typeface="+mn-ea"/>
                <a:cs typeface="+mn-cs"/>
              </a:rPr>
              <a:t>Det er en viss forventning om at vi deltar som diskusjonspartnere under hele </a:t>
            </a:r>
            <a:r>
              <a:rPr lang="nb-NO" sz="1200" kern="1200" baseline="0" dirty="0" err="1">
                <a:solidFill>
                  <a:schemeClr val="tx1"/>
                </a:solidFill>
                <a:effectLst/>
                <a:latin typeface="+mn-lt"/>
                <a:ea typeface="+mn-ea"/>
                <a:cs typeface="+mn-cs"/>
              </a:rPr>
              <a:t>prosessen,så</a:t>
            </a:r>
            <a:r>
              <a:rPr lang="nb-NO" sz="1200" kern="1200" baseline="0" dirty="0">
                <a:solidFill>
                  <a:schemeClr val="tx1"/>
                </a:solidFill>
                <a:effectLst/>
                <a:latin typeface="+mn-lt"/>
                <a:ea typeface="+mn-ea"/>
                <a:cs typeface="+mn-cs"/>
              </a:rPr>
              <a:t>  en viss  kjennskap til både fagområdet, men også selve forskningsprosessene, er en forutsetning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baseline="0" dirty="0">
                <a:solidFill>
                  <a:schemeClr val="tx1"/>
                </a:solidFill>
                <a:effectLst/>
                <a:latin typeface="+mn-lt"/>
                <a:ea typeface="+mn-ea"/>
                <a:cs typeface="+mn-cs"/>
              </a:rPr>
              <a:t>Bruk av flere verktøy er nyttig og gode hjelpemidler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baseline="0" dirty="0">
                <a:solidFill>
                  <a:schemeClr val="tx1"/>
                </a:solidFill>
                <a:effectLst/>
                <a:latin typeface="+mn-lt"/>
                <a:ea typeface="+mn-ea"/>
                <a:cs typeface="+mn-cs"/>
              </a:rPr>
              <a:t>Kan være utfordringer med de norske og nordiske databasene ved store, avanserte søk.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baseline="0" dirty="0">
                <a:solidFill>
                  <a:schemeClr val="tx1"/>
                </a:solidFill>
                <a:effectLst/>
                <a:latin typeface="+mn-lt"/>
                <a:ea typeface="+mn-ea"/>
                <a:cs typeface="+mn-cs"/>
              </a:rPr>
              <a:t>Overføring av referanser til </a:t>
            </a:r>
            <a:r>
              <a:rPr lang="nb-NO" sz="1200" kern="1200" baseline="0" dirty="0" err="1">
                <a:solidFill>
                  <a:schemeClr val="tx1"/>
                </a:solidFill>
                <a:effectLst/>
                <a:latin typeface="+mn-lt"/>
                <a:ea typeface="+mn-ea"/>
                <a:cs typeface="+mn-cs"/>
              </a:rPr>
              <a:t>Endnote</a:t>
            </a:r>
            <a:r>
              <a:rPr lang="nb-NO" sz="1200" kern="1200" baseline="0" dirty="0">
                <a:solidFill>
                  <a:schemeClr val="tx1"/>
                </a:solidFill>
                <a:effectLst/>
                <a:latin typeface="+mn-lt"/>
                <a:ea typeface="+mn-ea"/>
                <a:cs typeface="+mn-cs"/>
              </a:rPr>
              <a:t> kan være tidskrevende</a:t>
            </a:r>
            <a:endParaRPr lang="nb-NO"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Tilbakemeldingene fra Fagmiljøene,</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som vi kan</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 samarbeid over flere måneder, at vi i biblioteket sitter med en kompetanse fagmiljøene</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 ikke visste at vi hadde, så vår kompetanse blir veldig synlig med et slikt samarbeid. Vi ser at vårt bidrag blir lagt merke til, Dette ser vi blant annet</a:t>
            </a:r>
            <a:r>
              <a:rPr lang="nb-NO" sz="1200" kern="1200" baseline="0" dirty="0">
                <a:solidFill>
                  <a:schemeClr val="tx1"/>
                </a:solidFill>
                <a:effectLst/>
                <a:latin typeface="+mn-lt"/>
                <a:ea typeface="+mn-ea"/>
                <a:cs typeface="+mn-cs"/>
              </a:rPr>
              <a:t> i etterspørsel vi får disse fagmiljøene i etterkant – ryktet sprer seg, at det snakkes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baseline="0" dirty="0">
                <a:solidFill>
                  <a:schemeClr val="tx1"/>
                </a:solidFill>
                <a:effectLst/>
                <a:latin typeface="+mn-lt"/>
                <a:ea typeface="+mn-ea"/>
                <a:cs typeface="+mn-cs"/>
              </a:rPr>
              <a:t>Men dette er artig, og vi lærer noe nytt hele tiden og blir j\kjent med mange spennende mennesker</a:t>
            </a:r>
          </a:p>
          <a:p>
            <a:endParaRPr lang="nb-NO" dirty="0"/>
          </a:p>
        </p:txBody>
      </p:sp>
      <p:sp>
        <p:nvSpPr>
          <p:cNvPr id="4" name="Plassholder for lysbildenummer 3"/>
          <p:cNvSpPr>
            <a:spLocks noGrp="1"/>
          </p:cNvSpPr>
          <p:nvPr>
            <p:ph type="sldNum" sz="quarter" idx="10"/>
          </p:nvPr>
        </p:nvSpPr>
        <p:spPr/>
        <p:txBody>
          <a:bodyPr/>
          <a:lstStyle/>
          <a:p>
            <a:fld id="{8EF55AB3-5615-4E81-B185-9A0D1EBCF90F}" type="slidenum">
              <a:rPr lang="nb-NO" smtClean="0"/>
              <a:t>15</a:t>
            </a:fld>
            <a:endParaRPr lang="nb-NO"/>
          </a:p>
        </p:txBody>
      </p:sp>
    </p:spTree>
    <p:extLst>
      <p:ext uri="{BB962C8B-B14F-4D97-AF65-F5344CB8AC3E}">
        <p14:creationId xmlns:p14="http://schemas.microsoft.com/office/powerpoint/2010/main" val="2492029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Solvor:</a:t>
            </a:r>
          </a:p>
          <a:p>
            <a:endParaRPr lang="nb-NO" dirty="0"/>
          </a:p>
          <a:p>
            <a:r>
              <a:rPr lang="nb-NO" dirty="0"/>
              <a:t>Hva kan vi anbefale dere som tenker å begynne</a:t>
            </a:r>
            <a:r>
              <a:rPr lang="nb-NO" baseline="0" dirty="0"/>
              <a:t> med dette?</a:t>
            </a:r>
          </a:p>
          <a:p>
            <a:endParaRPr lang="nb-NO" dirty="0"/>
          </a:p>
          <a:p>
            <a:r>
              <a:rPr lang="nb-NO" dirty="0"/>
              <a:t>Det kanskje viktigeste og det første man bør se på er Rolleavklaringer. Hvor blant annet hvilken forventninger har fagmiljøet til dere, men også deres forventinger</a:t>
            </a:r>
            <a:r>
              <a:rPr lang="nb-NO" baseline="0" dirty="0"/>
              <a:t> , da spes med tanke på å være med som medforfatter, betaling . Skal vi skrive noe eller er det andre prosesser de ser vi bør delta i?</a:t>
            </a:r>
            <a:endParaRPr lang="nb-NO" dirty="0"/>
          </a:p>
          <a:p>
            <a:endParaRPr lang="nb-NO" dirty="0"/>
          </a:p>
          <a:p>
            <a:r>
              <a:rPr lang="nb-NO" dirty="0"/>
              <a:t> Når det gjelder tidsbruk er det viktig å få avklart tidlig, både i forhold til samarbeidspartnere , men også internt på biblioteket. Dette tar tid, man skal gjøre en god jobb,</a:t>
            </a:r>
            <a:r>
              <a:rPr lang="nb-NO" baseline="0" dirty="0"/>
              <a:t> og det er veldig fint å kunne konsentrere seg om dette mens man holder på, være i bobla. </a:t>
            </a:r>
          </a:p>
          <a:p>
            <a:endParaRPr lang="nb-NO" baseline="0" dirty="0"/>
          </a:p>
          <a:p>
            <a:r>
              <a:rPr lang="nb-NO" baseline="0" dirty="0"/>
              <a:t>Bruke verktøy, det letter arbeid, gir god oversikt og mange muligheter samt at det fungerer godt i samarbeid med flere</a:t>
            </a:r>
          </a:p>
          <a:p>
            <a:r>
              <a:rPr lang="nb-NO" baseline="0" dirty="0"/>
              <a:t>DMP (</a:t>
            </a:r>
            <a:r>
              <a:rPr lang="nb-NO" baseline="0" dirty="0" err="1"/>
              <a:t>datahånteringsplaner</a:t>
            </a:r>
            <a:r>
              <a:rPr lang="nb-NO" baseline="0" dirty="0"/>
              <a:t>, ……………………</a:t>
            </a:r>
          </a:p>
          <a:p>
            <a:endParaRPr lang="nb-NO" baseline="0" dirty="0"/>
          </a:p>
          <a:p>
            <a:r>
              <a:rPr lang="nb-NO" b="1" baseline="0" dirty="0"/>
              <a:t>Husk at vi i biblioteket har mye kompetanse de ute i fagmiljøene ikke har. </a:t>
            </a:r>
            <a:endParaRPr lang="nb-NO" b="1" dirty="0"/>
          </a:p>
        </p:txBody>
      </p:sp>
      <p:sp>
        <p:nvSpPr>
          <p:cNvPr id="4" name="Plassholder for lysbildenummer 3"/>
          <p:cNvSpPr>
            <a:spLocks noGrp="1"/>
          </p:cNvSpPr>
          <p:nvPr>
            <p:ph type="sldNum" sz="quarter" idx="10"/>
          </p:nvPr>
        </p:nvSpPr>
        <p:spPr/>
        <p:txBody>
          <a:bodyPr/>
          <a:lstStyle/>
          <a:p>
            <a:fld id="{8EF55AB3-5615-4E81-B185-9A0D1EBCF90F}" type="slidenum">
              <a:rPr lang="nb-NO" smtClean="0"/>
              <a:t>16</a:t>
            </a:fld>
            <a:endParaRPr lang="nb-NO"/>
          </a:p>
        </p:txBody>
      </p:sp>
    </p:spTree>
    <p:extLst>
      <p:ext uri="{BB962C8B-B14F-4D97-AF65-F5344CB8AC3E}">
        <p14:creationId xmlns:p14="http://schemas.microsoft.com/office/powerpoint/2010/main" val="1036298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EF55AB3-5615-4E81-B185-9A0D1EBCF90F}" type="slidenum">
              <a:rPr lang="nb-NO" smtClean="0"/>
              <a:t>17</a:t>
            </a:fld>
            <a:endParaRPr lang="nb-NO"/>
          </a:p>
        </p:txBody>
      </p:sp>
    </p:spTree>
    <p:extLst>
      <p:ext uri="{BB962C8B-B14F-4D97-AF65-F5344CB8AC3E}">
        <p14:creationId xmlns:p14="http://schemas.microsoft.com/office/powerpoint/2010/main" val="2043983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Solvor:</a:t>
            </a:r>
          </a:p>
          <a:p>
            <a:endParaRPr lang="nb-NO" dirty="0"/>
          </a:p>
          <a:p>
            <a:r>
              <a:rPr lang="nb-NO" dirty="0"/>
              <a:t>Men aller først: hva er systematiske søk: det finnes mange definisjoner ,men em</a:t>
            </a:r>
            <a:r>
              <a:rPr lang="nb-NO" baseline="0" dirty="0"/>
              <a:t> </a:t>
            </a:r>
            <a:r>
              <a:rPr lang="nb-NO" dirty="0"/>
              <a:t>systematisk oversikt har som utgangspunkt å finne, vurdere og oppsummere forskning innen</a:t>
            </a:r>
            <a:r>
              <a:rPr lang="nb-NO" baseline="0" dirty="0"/>
              <a:t> et emne ved hjelp av gjennomtenkte og gjennomsiktige metoder</a:t>
            </a:r>
            <a:r>
              <a:rPr lang="nb-NO" dirty="0"/>
              <a:t> </a:t>
            </a:r>
          </a:p>
          <a:p>
            <a:endParaRPr lang="nb-NO" dirty="0"/>
          </a:p>
          <a:p>
            <a:r>
              <a:rPr lang="nb-NO" dirty="0"/>
              <a:t>Det er et</a:t>
            </a:r>
            <a:r>
              <a:rPr lang="nb-NO" baseline="0" dirty="0"/>
              <a:t> søk som er gjennomarbeider til minste detalj sammen med fagmiljøet , </a:t>
            </a:r>
          </a:p>
          <a:p>
            <a:endParaRPr lang="nb-NO" baseline="0" dirty="0"/>
          </a:p>
          <a:p>
            <a:r>
              <a:rPr lang="nb-NO" baseline="0" dirty="0"/>
              <a:t>Vi har testet søket både søkestrategi, ordsammensetninger, nærhets operatører og databaser og ander eventuelle avgrensinger</a:t>
            </a:r>
          </a:p>
          <a:p>
            <a:r>
              <a:rPr lang="nb-NO" baseline="0" dirty="0"/>
              <a:t> og selve søket utprøvd og gjennomgått med fagmiljøet før selve søket ble gjennomført</a:t>
            </a:r>
          </a:p>
          <a:p>
            <a:endParaRPr lang="nb-NO" baseline="0" dirty="0"/>
          </a:p>
          <a:p>
            <a:r>
              <a:rPr lang="nb-NO" baseline="0" dirty="0"/>
              <a:t> Selve søket er dokumentert ned i minste detalj slik at det skal være mulig å gjenta det samme søket, </a:t>
            </a:r>
          </a:p>
          <a:p>
            <a:r>
              <a:rPr lang="nb-NO" baseline="0" dirty="0"/>
              <a:t>Planmessig, begrunnet og etterprøvbart </a:t>
            </a:r>
            <a:endParaRPr lang="nb-NO" dirty="0"/>
          </a:p>
        </p:txBody>
      </p:sp>
      <p:sp>
        <p:nvSpPr>
          <p:cNvPr id="4" name="Plassholder for lysbildenummer 3"/>
          <p:cNvSpPr>
            <a:spLocks noGrp="1"/>
          </p:cNvSpPr>
          <p:nvPr>
            <p:ph type="sldNum" sz="quarter" idx="10"/>
          </p:nvPr>
        </p:nvSpPr>
        <p:spPr/>
        <p:txBody>
          <a:bodyPr/>
          <a:lstStyle/>
          <a:p>
            <a:fld id="{8EF55AB3-5615-4E81-B185-9A0D1EBCF90F}" type="slidenum">
              <a:rPr lang="nb-NO" smtClean="0"/>
              <a:t>2</a:t>
            </a:fld>
            <a:endParaRPr lang="nb-NO"/>
          </a:p>
        </p:txBody>
      </p:sp>
    </p:spTree>
    <p:extLst>
      <p:ext uri="{BB962C8B-B14F-4D97-AF65-F5344CB8AC3E}">
        <p14:creationId xmlns:p14="http://schemas.microsoft.com/office/powerpoint/2010/main" val="249779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1"/>
            <a:r>
              <a:rPr lang="nb-NO" dirty="0"/>
              <a:t>Solvor:</a:t>
            </a:r>
          </a:p>
          <a:p>
            <a:pPr lvl="1"/>
            <a:endParaRPr lang="nb-NO" dirty="0"/>
          </a:p>
          <a:p>
            <a:pPr lvl="1"/>
            <a:r>
              <a:rPr lang="nb-NO" dirty="0"/>
              <a:t>Systematiske søk er ikke noe</a:t>
            </a:r>
            <a:r>
              <a:rPr lang="nb-NO" baseline="0" dirty="0"/>
              <a:t> nytt innen biblioteksektoren ved NTNU, de medisinske miljøene har gjort dette lenge, og vi har vært så heldige å fått lære av de erfaringene de fagansvarlige ved medisinsk bibliotek ved NTNU har gjort seg . </a:t>
            </a:r>
          </a:p>
          <a:p>
            <a:pPr lvl="1"/>
            <a:endParaRPr lang="nb-NO" baseline="0" dirty="0"/>
          </a:p>
          <a:p>
            <a:pPr lvl="1"/>
            <a:r>
              <a:rPr lang="nb-NO" baseline="0" dirty="0"/>
              <a:t>De siste årene har humaniora og samfunnsfagene også begynt å etterspørre systematiske søk. Og den utfordringen har vi da tatt!!</a:t>
            </a:r>
          </a:p>
          <a:p>
            <a:pPr lvl="1"/>
            <a:endParaRPr lang="nb-NO" dirty="0"/>
          </a:p>
        </p:txBody>
      </p:sp>
      <p:sp>
        <p:nvSpPr>
          <p:cNvPr id="4" name="Plassholder for lysbildenummer 3"/>
          <p:cNvSpPr>
            <a:spLocks noGrp="1"/>
          </p:cNvSpPr>
          <p:nvPr>
            <p:ph type="sldNum" sz="quarter" idx="10"/>
          </p:nvPr>
        </p:nvSpPr>
        <p:spPr/>
        <p:txBody>
          <a:bodyPr/>
          <a:lstStyle/>
          <a:p>
            <a:fld id="{8EF55AB3-5615-4E81-B185-9A0D1EBCF90F}" type="slidenum">
              <a:rPr lang="nb-NO" smtClean="0"/>
              <a:t>3</a:t>
            </a:fld>
            <a:endParaRPr lang="nb-NO"/>
          </a:p>
        </p:txBody>
      </p:sp>
    </p:spTree>
    <p:extLst>
      <p:ext uri="{BB962C8B-B14F-4D97-AF65-F5344CB8AC3E}">
        <p14:creationId xmlns:p14="http://schemas.microsoft.com/office/powerpoint/2010/main" val="48099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Solvor: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første store </a:t>
            </a:r>
            <a:r>
              <a:rPr lang="nb-NO" baseline="0" dirty="0"/>
              <a:t>prosjekt vårt på kom i gang ved at Magnus møtte Daniel i dusjen!</a:t>
            </a:r>
            <a:r>
              <a:rPr lang="nb-NO" i="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0" dirty="0"/>
              <a:t>Magnus: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i="0" dirty="0"/>
              <a:t>Dette prosjektet fikk tittelen: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t>«Innovative </a:t>
            </a:r>
            <a:r>
              <a:rPr lang="nb-NO" i="1" dirty="0" err="1"/>
              <a:t>technologies</a:t>
            </a:r>
            <a:r>
              <a:rPr lang="nb-NO" i="1" dirty="0"/>
              <a:t> and </a:t>
            </a:r>
            <a:r>
              <a:rPr lang="nb-NO" i="1" dirty="0" err="1"/>
              <a:t>social</a:t>
            </a:r>
            <a:r>
              <a:rPr lang="nb-NO" i="1" dirty="0"/>
              <a:t> </a:t>
            </a:r>
            <a:r>
              <a:rPr lang="nb-NO" i="1" dirty="0" err="1"/>
              <a:t>inequalities</a:t>
            </a:r>
            <a:r>
              <a:rPr lang="nb-NO" i="1" dirty="0"/>
              <a:t> in </a:t>
            </a:r>
            <a:r>
              <a:rPr lang="nb-NO" i="1" dirty="0" err="1"/>
              <a:t>health</a:t>
            </a:r>
            <a:r>
              <a:rPr lang="nb-NO" i="1" dirty="0"/>
              <a:t>»,  her samarbeidet vi med folk fra tverrfaglige miljø og forskjellige faglige ståsted, som  , </a:t>
            </a:r>
            <a:r>
              <a:rPr lang="nb-NO" i="1" dirty="0" err="1"/>
              <a:t>phd</a:t>
            </a:r>
            <a:r>
              <a:rPr lang="nb-NO" i="1" dirty="0"/>
              <a:t> kandidater,</a:t>
            </a:r>
            <a:r>
              <a:rPr lang="nb-NO" i="1" baseline="0" dirty="0"/>
              <a:t> biblioteket, professorer osv.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baseline="0" dirty="0"/>
              <a:t>Dette prosjektet Fanger opp to trender i publiseringsverden,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i="1" baseline="0" dirty="0"/>
              <a:t>systematiske søk, men også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i="1" baseline="0" dirty="0" err="1"/>
              <a:t>samfiunsfagene</a:t>
            </a:r>
            <a:r>
              <a:rPr lang="nb-NO" i="1" baseline="0" dirty="0"/>
              <a:t> begynner å ha tverrfaglige forskningsgrupper i større grad, noe som har vært lenge innen de medisinske miljøene så det er interessant å se utviklingen her</a:t>
            </a:r>
            <a:endParaRPr lang="nb-NO" i="1" dirty="0"/>
          </a:p>
          <a:p>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8EF55AB3-5615-4E81-B185-9A0D1EBCF90F}" type="slidenum">
              <a:rPr lang="nb-NO" smtClean="0"/>
              <a:t>4</a:t>
            </a:fld>
            <a:endParaRPr lang="nb-NO"/>
          </a:p>
        </p:txBody>
      </p:sp>
    </p:spTree>
    <p:extLst>
      <p:ext uri="{BB962C8B-B14F-4D97-AF65-F5344CB8AC3E}">
        <p14:creationId xmlns:p14="http://schemas.microsoft.com/office/powerpoint/2010/main" val="50709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Solvor: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Det andre prosjektet vi spesielt vil trekke frem her er et prosjekt som kom i stand via mer tradisjonelle kanaler fra fagmiljøet ved pedagogikk og livslanglæring. Prosjektet har tittelen </a:t>
            </a:r>
            <a:r>
              <a:rPr lang="nb-NO" dirty="0"/>
              <a:t>«</a:t>
            </a:r>
            <a:r>
              <a:rPr lang="nb-NO" i="1" dirty="0"/>
              <a:t>Likestillingsutfordringer i barn og unges skjermbruk.</a:t>
            </a:r>
            <a:r>
              <a:rPr lang="nb-NO" dirty="0"/>
              <a:t> </a:t>
            </a:r>
            <a:r>
              <a:rPr lang="nb-NO" i="1" dirty="0"/>
              <a:t>En kunnskapsoppsummering, analyse og vurdering av kunnskapsbehov om barn og unges skjermbruk i et likestillings- og kjønnsperspektiv»</a:t>
            </a:r>
          </a:p>
          <a:p>
            <a:endParaRPr lang="nb-NO" baseline="0" dirty="0"/>
          </a:p>
          <a:p>
            <a:endParaRPr lang="nb-NO" baseline="0" dirty="0"/>
          </a:p>
          <a:p>
            <a:r>
              <a:rPr lang="nb-NO" baseline="0" dirty="0"/>
              <a:t>Her ser vi igjen trenden fra den første prosjektet, med tverrfaglige forskningsgrupper, her er det kjønnsforsker fra KUN (likestillingssenteret i Steigen), forskere fra det pedagogiske miljøet og biblioteket. Dette  prosjektet er en bestilling fra </a:t>
            </a:r>
            <a:r>
              <a:rPr lang="nb-NO" baseline="0" dirty="0" err="1"/>
              <a:t>barne</a:t>
            </a:r>
            <a:r>
              <a:rPr lang="nb-NO" baseline="0" dirty="0"/>
              <a:t> og likestillings departementet (BLD). </a:t>
            </a:r>
          </a:p>
          <a:p>
            <a:endParaRPr lang="nb-NO" baseline="0" dirty="0"/>
          </a:p>
          <a:p>
            <a:r>
              <a:rPr lang="nb-NO" baseline="0" dirty="0"/>
              <a:t>I begge disse prosjektene har vi fra biblioteket hatt flere roller enn bare det systematiske søket, slik som datahåndtering, gjennomgang (screening) av artiklene og skrevet deler av rapporten, samt analyse i </a:t>
            </a:r>
            <a:r>
              <a:rPr lang="nb-NO" baseline="0" dirty="0" err="1"/>
              <a:t>Nvivo</a:t>
            </a:r>
            <a:r>
              <a:rPr lang="nb-NO" baseline="0" dirty="0"/>
              <a:t>.</a:t>
            </a:r>
          </a:p>
          <a:p>
            <a:endParaRPr lang="nb-NO" dirty="0"/>
          </a:p>
        </p:txBody>
      </p:sp>
      <p:sp>
        <p:nvSpPr>
          <p:cNvPr id="4" name="Plassholder for lysbildenummer 3"/>
          <p:cNvSpPr>
            <a:spLocks noGrp="1"/>
          </p:cNvSpPr>
          <p:nvPr>
            <p:ph type="sldNum" sz="quarter" idx="10"/>
          </p:nvPr>
        </p:nvSpPr>
        <p:spPr/>
        <p:txBody>
          <a:bodyPr/>
          <a:lstStyle/>
          <a:p>
            <a:fld id="{8EF55AB3-5615-4E81-B185-9A0D1EBCF90F}" type="slidenum">
              <a:rPr lang="nb-NO" smtClean="0"/>
              <a:t>5</a:t>
            </a:fld>
            <a:endParaRPr lang="nb-NO"/>
          </a:p>
        </p:txBody>
      </p:sp>
    </p:spTree>
    <p:extLst>
      <p:ext uri="{BB962C8B-B14F-4D97-AF65-F5344CB8AC3E}">
        <p14:creationId xmlns:p14="http://schemas.microsoft.com/office/powerpoint/2010/main" val="54974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Magnus: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Hvorfor</a:t>
            </a:r>
            <a:r>
              <a:rPr lang="nb-NO" sz="1200" kern="1200" baseline="0" dirty="0">
                <a:solidFill>
                  <a:schemeClr val="tx1"/>
                </a:solidFill>
                <a:effectLst/>
                <a:latin typeface="+mn-lt"/>
                <a:ea typeface="+mn-ea"/>
                <a:cs typeface="+mn-cs"/>
              </a:rPr>
              <a:t> skal vi i biblioteket bidra i fagmiljøene med disse systematiske søkene?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Mengden</a:t>
            </a:r>
            <a:r>
              <a:rPr lang="nb-NO" sz="1200" kern="1200" baseline="0" dirty="0">
                <a:solidFill>
                  <a:schemeClr val="tx1"/>
                </a:solidFill>
                <a:effectLst/>
                <a:latin typeface="+mn-lt"/>
                <a:ea typeface="+mn-ea"/>
                <a:cs typeface="+mn-cs"/>
              </a:rPr>
              <a:t> informasjon som er tilgjengelig har økt. Økt tilgang av informasjon krever gode metoder for gjenfinning av troverdig forskning, men den økte mengden informasjon har gjort dette til en kompleks oppgave som krever kunnskap og kjennskap til informasjonskilder og til bruk av disse. Og det er her de fagansvarlige kommer inn. Med kjennskap til de faglige databasene innhold og muligheter , og kjennskap til fagenes terminologi slik at det kan utarbeides gode søkestrategier innen de enkelte databasene. Man kjenner også til databasenes svakheter.</a:t>
            </a:r>
          </a:p>
          <a:p>
            <a:endParaRPr lang="nb-NO" dirty="0"/>
          </a:p>
          <a:p>
            <a:r>
              <a:rPr lang="nb-NO" dirty="0"/>
              <a:t>Vi mener at vi som fagansvarlige</a:t>
            </a:r>
            <a:r>
              <a:rPr lang="nb-NO" baseline="0" dirty="0"/>
              <a:t> er viktige ressurs personer i disse store, komplekse søkene. Og de tilbakemeldingene vi får er at «dette hadde ikke vi klart uten dere» og  da går det på fagmiljøenes manglende kunnskap om blant annet databaser, søketeknikk </a:t>
            </a:r>
            <a:r>
              <a:rPr lang="nb-NO" baseline="0" dirty="0" err="1"/>
              <a:t>osv</a:t>
            </a:r>
            <a:endParaRPr lang="nb-NO" baseline="0" dirty="0"/>
          </a:p>
          <a:p>
            <a:endParaRPr lang="nb-NO" baseline="0" dirty="0"/>
          </a:p>
          <a:p>
            <a:r>
              <a:rPr lang="nb-NO" baseline="0" dirty="0"/>
              <a:t>For biblioteket sin del, er dette en god måte å markedsføre bibliotekets tjenester.</a:t>
            </a:r>
            <a:endParaRPr lang="nb-NO" dirty="0"/>
          </a:p>
        </p:txBody>
      </p:sp>
      <p:sp>
        <p:nvSpPr>
          <p:cNvPr id="4" name="Plassholder for lysbildenummer 3"/>
          <p:cNvSpPr>
            <a:spLocks noGrp="1"/>
          </p:cNvSpPr>
          <p:nvPr>
            <p:ph type="sldNum" sz="quarter" idx="10"/>
          </p:nvPr>
        </p:nvSpPr>
        <p:spPr/>
        <p:txBody>
          <a:bodyPr/>
          <a:lstStyle/>
          <a:p>
            <a:fld id="{8EF55AB3-5615-4E81-B185-9A0D1EBCF90F}" type="slidenum">
              <a:rPr lang="nb-NO" smtClean="0"/>
              <a:t>6</a:t>
            </a:fld>
            <a:endParaRPr lang="nb-NO"/>
          </a:p>
        </p:txBody>
      </p:sp>
    </p:spTree>
    <p:extLst>
      <p:ext uri="{BB962C8B-B14F-4D97-AF65-F5344CB8AC3E}">
        <p14:creationId xmlns:p14="http://schemas.microsoft.com/office/powerpoint/2010/main" val="327287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Solvor:</a:t>
            </a:r>
          </a:p>
          <a:p>
            <a:endParaRPr lang="nb-NO" dirty="0"/>
          </a:p>
          <a:p>
            <a:r>
              <a:rPr lang="nb-NO" dirty="0"/>
              <a:t>Men hvordan jobber vi i et slik</a:t>
            </a:r>
            <a:r>
              <a:rPr lang="nb-NO" baseline="0" dirty="0"/>
              <a:t> prosess? Vi skal prøve med få ord å si litt om</a:t>
            </a:r>
            <a:r>
              <a:rPr lang="nb-NO" dirty="0"/>
              <a:t> om hvordan vi jobber med slike prosjekt – generelt sett. </a:t>
            </a:r>
          </a:p>
          <a:p>
            <a:endParaRPr lang="nb-NO" dirty="0"/>
          </a:p>
          <a:p>
            <a:r>
              <a:rPr lang="nb-NO" dirty="0"/>
              <a:t> - kontakt</a:t>
            </a:r>
            <a:r>
              <a:rPr lang="nb-NO" baseline="0" dirty="0"/>
              <a:t> med fagmiljøet er viktig, og det opplever vi at kan skje på forskjellig vis, som nevnt her er kan skje ved møter dusjen, en mail eller ofte: snøballeffekten!</a:t>
            </a:r>
          </a:p>
          <a:p>
            <a:endParaRPr lang="nb-NO" baseline="0" dirty="0"/>
          </a:p>
          <a:p>
            <a:pPr marL="171450" indent="-171450">
              <a:buFontTx/>
              <a:buChar char="-"/>
            </a:pPr>
            <a:r>
              <a:rPr lang="nb-NO" baseline="0" dirty="0"/>
              <a:t>I begynnelsen av et slik prosjekt er vår erfaring at  må vi ta noen rolle avklaringer, dette kan i noen tilfeller føles litt ubehagelig, det går særlig på det med hva VI (</a:t>
            </a:r>
            <a:r>
              <a:rPr lang="nb-NO" baseline="0" dirty="0" err="1"/>
              <a:t>biblioteksfolket</a:t>
            </a:r>
            <a:r>
              <a:rPr lang="nb-NO" baseline="0" dirty="0"/>
              <a:t>) får ut av å delta på dette prosjektet.</a:t>
            </a:r>
          </a:p>
          <a:p>
            <a:pPr marL="0" indent="0">
              <a:buFontTx/>
              <a:buNone/>
            </a:pPr>
            <a:endParaRPr lang="nb-NO" baseline="0" dirty="0"/>
          </a:p>
          <a:p>
            <a:pPr marL="0" indent="0">
              <a:buFontTx/>
              <a:buNone/>
            </a:pPr>
            <a:r>
              <a:rPr lang="nb-NO" baseline="0" dirty="0"/>
              <a:t> Medforfatterskap har forskjellige tradisjoner i ulike fagmiljø, og noen vil kanskje tenke på søke delen av systematiske søk er «bare» å lete opp noen artikler., Og tenker at dette ikke kan være nok for å delta som medforfatter.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err="1"/>
              <a:t>biblioteksansatte</a:t>
            </a:r>
            <a:r>
              <a:rPr lang="nb-NO" baseline="0" dirty="0"/>
              <a:t> som deltar i systematiske søkeprosjekt ender ofte opp </a:t>
            </a:r>
            <a:r>
              <a:rPr lang="nb-NO" u="sng" baseline="0" dirty="0"/>
              <a:t>med mer enn </a:t>
            </a:r>
            <a:r>
              <a:rPr lang="nb-NO" baseline="0" dirty="0"/>
              <a:t>«bare» søkedelen,,. For oss to er det viktigeste å få være med på forskingen og disse prosessene.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Systematiske søk kan føre til mye arbeid til bibliotekansatte.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Hvordan kan man løse problemet med for mange oppgaver? I noen prosjekter finnes det midler til frikjøp. Per i dag tar ikke NTNU Universitetsbiblioteket en fast pris  for slike tjenester (og fra vårt ståsted, HELDIGVIS).</a:t>
            </a:r>
          </a:p>
          <a:p>
            <a:pPr marL="0" indent="0">
              <a:buFontTx/>
              <a:buNone/>
            </a:pPr>
            <a:r>
              <a:rPr lang="nb-NO" baseline="0" dirty="0"/>
              <a:t>På prosjektet med IPL og KUN fikk biblioteket en sum fra prosjektmidlene. Disse vil bli brukt til kompetanseheving og videreutvikling av tjenestene.</a:t>
            </a:r>
          </a:p>
          <a:p>
            <a:pPr marL="0" indent="0">
              <a:buFontTx/>
              <a:buNone/>
            </a:pPr>
            <a:endParaRPr lang="nb-NO" baseline="0" dirty="0"/>
          </a:p>
          <a:p>
            <a:pPr marL="0" indent="0">
              <a:buFontTx/>
              <a:buNone/>
            </a:pPr>
            <a:endParaRPr lang="nb-NO" baseline="0" dirty="0"/>
          </a:p>
          <a:p>
            <a:pPr marL="171450" indent="-171450">
              <a:buFontTx/>
              <a:buChar char="-"/>
            </a:pPr>
            <a:r>
              <a:rPr lang="nb-NO" baseline="0" dirty="0"/>
              <a:t>Når man gjør disse store søkene genererer man store mengder med referanser. Disse må behandles på ulikt sett men med et treff på kanskje 30 000 referanser kan dette føles uoverkommelig, der bør man benytte seg av programvare for å dokumentere, sortere og analysere søkeresultatet. Verktøyene som vi bruker her er programvarer som forskere/brukerne ofte ikke har kjennskap til, og som biblioteks ansatte er unikt posisjonert å bidra til. </a:t>
            </a:r>
          </a:p>
          <a:p>
            <a:pPr marL="171450" indent="-171450">
              <a:buFontTx/>
              <a:buChar char="-"/>
            </a:pPr>
            <a:endParaRPr lang="nb-NO" dirty="0">
              <a:solidFill>
                <a:srgbClr val="FFFF00"/>
              </a:solidFill>
            </a:endParaRPr>
          </a:p>
          <a:p>
            <a:pPr marL="171450" indent="-171450">
              <a:buFontTx/>
              <a:buChar char="-"/>
            </a:pPr>
            <a:endParaRPr lang="nb-NO" dirty="0">
              <a:solidFill>
                <a:srgbClr val="00B050"/>
              </a:solidFill>
            </a:endParaRPr>
          </a:p>
          <a:p>
            <a:pPr marL="171450" indent="-171450">
              <a:buFontTx/>
              <a:buChar char="-"/>
            </a:pPr>
            <a:r>
              <a:rPr lang="nb-NO" baseline="0" dirty="0"/>
              <a:t>Det er lurt å få avklart forventinger fra fagmiljøet om hvor mye de vil at vi skal gjøre rimelig tidlig i prosessen. Vi har i noen tilfeller kun bidratt med søkestreng, mens i mer omfattende prosjekter utarbeider vi søkestreng, velger databaser, kjører søket, laster ned og behandler disse. Setter opp screening protokoll, og skriver metodekapittel. Det vil si at vi bruker mange timer på dette. Utfordringene her er også at dette kan gå utover andre arbeidsoppgaver vi har i biblioteket, som for eksempel skrankevakt, og der har vi ennå ingen løsning på plass for eksempel med tanke på frikjøp el. (vi har ingen som kan frikjøpes)</a:t>
            </a:r>
          </a:p>
          <a:p>
            <a:pPr marL="171450" indent="-171450">
              <a:buFontTx/>
              <a:buChar char="-"/>
            </a:pPr>
            <a:endParaRPr lang="nb-NO" baseline="0" dirty="0"/>
          </a:p>
          <a:p>
            <a:pPr marL="171450" indent="-171450">
              <a:buFontTx/>
              <a:buChar char="-"/>
            </a:pPr>
            <a:r>
              <a:rPr lang="nb-NO" baseline="0" dirty="0"/>
              <a:t>Siste fase er kommunisering av resultatene. Her har noen forskere klare ideer om hvor og hvordan dette skal foregå (prosjektet barn og likestilling har jo klare planer hvor dette skal publiseres da dette finansieres av </a:t>
            </a:r>
            <a:r>
              <a:rPr lang="nb-NO" baseline="0" dirty="0" err="1"/>
              <a:t>Barne</a:t>
            </a:r>
            <a:r>
              <a:rPr lang="nb-NO" baseline="0" dirty="0"/>
              <a:t> og likestillings </a:t>
            </a:r>
            <a:r>
              <a:rPr lang="nb-NO" baseline="0" dirty="0" err="1"/>
              <a:t>dep</a:t>
            </a:r>
            <a:r>
              <a:rPr lang="nb-NO" baseline="0" dirty="0"/>
              <a:t>), men i andre tilfeller er forskerne åpne for innspill. Her har biblioteket en gylden anledning til å foreslå Open Access publisering og komme med innspill til hvordan dataene fra prosjektet bør lagres.</a:t>
            </a:r>
            <a:endParaRPr lang="nb-NO" dirty="0"/>
          </a:p>
        </p:txBody>
      </p:sp>
      <p:sp>
        <p:nvSpPr>
          <p:cNvPr id="4" name="Plassholder for lysbildenummer 3"/>
          <p:cNvSpPr>
            <a:spLocks noGrp="1"/>
          </p:cNvSpPr>
          <p:nvPr>
            <p:ph type="sldNum" sz="quarter" idx="10"/>
          </p:nvPr>
        </p:nvSpPr>
        <p:spPr/>
        <p:txBody>
          <a:bodyPr/>
          <a:lstStyle/>
          <a:p>
            <a:fld id="{8EF55AB3-5615-4E81-B185-9A0D1EBCF90F}" type="slidenum">
              <a:rPr lang="nb-NO" smtClean="0"/>
              <a:t>7</a:t>
            </a:fld>
            <a:endParaRPr lang="nb-NO"/>
          </a:p>
        </p:txBody>
      </p:sp>
    </p:spTree>
    <p:extLst>
      <p:ext uri="{BB962C8B-B14F-4D97-AF65-F5344CB8AC3E}">
        <p14:creationId xmlns:p14="http://schemas.microsoft.com/office/powerpoint/2010/main" val="86876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Magnus:</a:t>
            </a:r>
          </a:p>
          <a:p>
            <a:endParaRPr lang="nb-NO" dirty="0"/>
          </a:p>
          <a:p>
            <a:r>
              <a:rPr lang="nb-NO" dirty="0"/>
              <a:t>Som nevnt tidligere bruker vi en del programvare i arbeidet med systematiske søk. Noen av disse er kanskje kjent for dere allerede, men kanskje vi kommer innom noen nye bruksområder</a:t>
            </a:r>
          </a:p>
          <a:p>
            <a:endParaRPr lang="nb-NO" dirty="0"/>
          </a:p>
          <a:p>
            <a:r>
              <a:rPr lang="nb-NO" dirty="0" err="1"/>
              <a:t>Endnote</a:t>
            </a:r>
            <a:r>
              <a:rPr lang="nb-NO" dirty="0"/>
              <a:t> brukes bla til å dokumentere søkeresultatet, samt dublettsjekk.</a:t>
            </a:r>
          </a:p>
          <a:p>
            <a:endParaRPr lang="nb-NO" dirty="0"/>
          </a:p>
          <a:p>
            <a:r>
              <a:rPr lang="nb-NO" dirty="0" err="1"/>
              <a:t>Rayyan</a:t>
            </a:r>
            <a:r>
              <a:rPr lang="nb-NO" dirty="0"/>
              <a:t> brukes når man skal gjennomgå artiklene/</a:t>
            </a:r>
            <a:r>
              <a:rPr lang="nb-NO" dirty="0" err="1"/>
              <a:t>abstract</a:t>
            </a:r>
            <a:r>
              <a:rPr lang="nb-NO" dirty="0"/>
              <a:t> for å vurdere om de skal inkluderes i studiet</a:t>
            </a:r>
          </a:p>
          <a:p>
            <a:endParaRPr lang="nb-NO" dirty="0"/>
          </a:p>
          <a:p>
            <a:r>
              <a:rPr lang="nb-NO" dirty="0" err="1"/>
              <a:t>Nvivo</a:t>
            </a:r>
            <a:r>
              <a:rPr lang="nb-NO" dirty="0"/>
              <a:t> kan brukes til å gjennomlese de inkluderte referansene og kode disse på ulikt vis.</a:t>
            </a:r>
          </a:p>
        </p:txBody>
      </p:sp>
      <p:sp>
        <p:nvSpPr>
          <p:cNvPr id="4" name="Slide Number Placeholder 3"/>
          <p:cNvSpPr>
            <a:spLocks noGrp="1"/>
          </p:cNvSpPr>
          <p:nvPr>
            <p:ph type="sldNum" sz="quarter" idx="5"/>
          </p:nvPr>
        </p:nvSpPr>
        <p:spPr/>
        <p:txBody>
          <a:bodyPr/>
          <a:lstStyle/>
          <a:p>
            <a:fld id="{8EF55AB3-5615-4E81-B185-9A0D1EBCF90F}" type="slidenum">
              <a:rPr lang="nb-NO" smtClean="0"/>
              <a:t>8</a:t>
            </a:fld>
            <a:endParaRPr lang="nb-NO"/>
          </a:p>
        </p:txBody>
      </p:sp>
    </p:spTree>
    <p:extLst>
      <p:ext uri="{BB962C8B-B14F-4D97-AF65-F5344CB8AC3E}">
        <p14:creationId xmlns:p14="http://schemas.microsoft.com/office/powerpoint/2010/main" val="1589867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Magnus:</a:t>
            </a:r>
          </a:p>
          <a:p>
            <a:endParaRPr lang="nb-NO" dirty="0"/>
          </a:p>
          <a:p>
            <a:r>
              <a:rPr lang="nb-NO" dirty="0"/>
              <a:t>Vi overfører alle referanse vi finner  fra alle søkene til et referansehåndteringsprogram</a:t>
            </a:r>
          </a:p>
          <a:p>
            <a:r>
              <a:rPr lang="nb-NO" dirty="0"/>
              <a:t>Når man gjør slike store søk, vil man oppdage at noen databaser er veldig trege og lite fleksible når man skal laste ned store mengder referanser. Andre igjen vil kun laste ned 1 ad gangen (Google </a:t>
            </a:r>
            <a:r>
              <a:rPr lang="nb-NO" dirty="0" err="1"/>
              <a:t>Scholar</a:t>
            </a:r>
            <a:r>
              <a:rPr lang="nb-NO" dirty="0"/>
              <a:t>, Idunn, </a:t>
            </a:r>
            <a:r>
              <a:rPr lang="nb-NO" dirty="0" err="1"/>
              <a:t>Oria</a:t>
            </a:r>
            <a:r>
              <a:rPr lang="nb-NO" dirty="0"/>
              <a:t>). </a:t>
            </a:r>
          </a:p>
          <a:p>
            <a:r>
              <a:rPr lang="nb-NO" dirty="0"/>
              <a:t>Vi bruker </a:t>
            </a:r>
            <a:r>
              <a:rPr lang="nb-NO" dirty="0" err="1"/>
              <a:t>Endnote</a:t>
            </a:r>
            <a:r>
              <a:rPr lang="nb-NO" dirty="0"/>
              <a:t> til dublettsjekk og til</a:t>
            </a:r>
            <a:r>
              <a:rPr lang="nb-NO" baseline="0" dirty="0"/>
              <a:t> å håndterer resultatene. Endnote kan også brukes til utvelgelsesprosessen (dette ble gjort i det første prosjektet vi nevnte tidligere). Men vi har siden oppdaget at Rayyan er bedre til dette</a:t>
            </a:r>
            <a:endParaRPr lang="nb-NO" dirty="0"/>
          </a:p>
          <a:p>
            <a:endParaRPr lang="nb-NO" dirty="0"/>
          </a:p>
          <a:p>
            <a:r>
              <a:rPr lang="nb-NO" dirty="0"/>
              <a:t>Husk også at man kan bruke </a:t>
            </a:r>
            <a:r>
              <a:rPr lang="nb-NO" dirty="0" err="1"/>
              <a:t>Endnote</a:t>
            </a:r>
            <a:r>
              <a:rPr lang="nb-NO" dirty="0"/>
              <a:t> til å få tak i *.</a:t>
            </a:r>
            <a:r>
              <a:rPr lang="nb-NO" dirty="0" err="1"/>
              <a:t>pdf</a:t>
            </a:r>
            <a:r>
              <a:rPr lang="nb-NO" dirty="0"/>
              <a:t> fulltekst av tidsskriftartikler.</a:t>
            </a:r>
          </a:p>
        </p:txBody>
      </p:sp>
      <p:sp>
        <p:nvSpPr>
          <p:cNvPr id="4" name="Plassholder for lysbildenummer 3"/>
          <p:cNvSpPr>
            <a:spLocks noGrp="1"/>
          </p:cNvSpPr>
          <p:nvPr>
            <p:ph type="sldNum" sz="quarter" idx="10"/>
          </p:nvPr>
        </p:nvSpPr>
        <p:spPr/>
        <p:txBody>
          <a:bodyPr/>
          <a:lstStyle/>
          <a:p>
            <a:fld id="{8EF55AB3-5615-4E81-B185-9A0D1EBCF90F}" type="slidenum">
              <a:rPr lang="nb-NO" smtClean="0"/>
              <a:t>9</a:t>
            </a:fld>
            <a:endParaRPr lang="nb-NO"/>
          </a:p>
        </p:txBody>
      </p:sp>
    </p:spTree>
    <p:extLst>
      <p:ext uri="{BB962C8B-B14F-4D97-AF65-F5344CB8AC3E}">
        <p14:creationId xmlns:p14="http://schemas.microsoft.com/office/powerpoint/2010/main" val="2399059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14753" y="2677415"/>
            <a:ext cx="7772400" cy="901094"/>
          </a:xfrm>
        </p:spPr>
        <p:txBody>
          <a:bodyPr anchor="t" anchorCtr="0"/>
          <a:lstStyle/>
          <a:p>
            <a:r>
              <a:rPr lang="nb-NO"/>
              <a:t>Klikk for å redigere tittelstil</a:t>
            </a:r>
            <a:endParaRPr lang="nb-NO" dirty="0"/>
          </a:p>
        </p:txBody>
      </p:sp>
      <p:sp>
        <p:nvSpPr>
          <p:cNvPr id="3" name="Undertittel 2"/>
          <p:cNvSpPr>
            <a:spLocks noGrp="1"/>
          </p:cNvSpPr>
          <p:nvPr>
            <p:ph type="subTitle" idx="1"/>
          </p:nvPr>
        </p:nvSpPr>
        <p:spPr>
          <a:xfrm>
            <a:off x="1114753"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017750" y="274638"/>
            <a:ext cx="5459249" cy="5851525"/>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5"/>
          <p:cNvSpPr txBox="1">
            <a:spLocks/>
          </p:cNvSpPr>
          <p:nvPr userDrawn="1"/>
        </p:nvSpPr>
        <p:spPr>
          <a:xfrm>
            <a:off x="-1" y="6421247"/>
            <a:ext cx="862779"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latin typeface="Arial"/>
                <a:cs typeface="Arial"/>
              </a:rPr>
              <a:pPr algn="ctr"/>
              <a:t>‹#›</a:t>
            </a:fld>
            <a:endParaRPr lang="nb-NO" b="1" i="0" dirty="0">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35765" y="4406900"/>
            <a:ext cx="7458948" cy="1362075"/>
          </a:xfr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1035765" y="2906713"/>
            <a:ext cx="74589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95551" y="274638"/>
            <a:ext cx="7407404" cy="1143000"/>
          </a:xfrm>
        </p:spPr>
        <p:txBody>
          <a:bodyPr/>
          <a:lstStyle/>
          <a:p>
            <a:r>
              <a:rPr lang="nb-NO"/>
              <a:t>Klikk for å redigere tittelstil</a:t>
            </a:r>
            <a:endParaRPr lang="nb-NO" dirty="0"/>
          </a:p>
        </p:txBody>
      </p:sp>
      <p:sp>
        <p:nvSpPr>
          <p:cNvPr id="3" name="Plassholder for innhold 2"/>
          <p:cNvSpPr>
            <a:spLocks noGrp="1"/>
          </p:cNvSpPr>
          <p:nvPr>
            <p:ph sz="half" idx="1"/>
          </p:nvPr>
        </p:nvSpPr>
        <p:spPr>
          <a:xfrm>
            <a:off x="1114711" y="1600200"/>
            <a:ext cx="36678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5305711" y="1600200"/>
            <a:ext cx="367394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059523" y="274638"/>
            <a:ext cx="7407404"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1069676" y="1535113"/>
            <a:ext cx="376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1069676" y="2174875"/>
            <a:ext cx="376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5257502" y="1535113"/>
            <a:ext cx="38122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5257501" y="2174875"/>
            <a:ext cx="38122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4641"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142491" y="273050"/>
            <a:ext cx="47650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102464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194628" y="274638"/>
            <a:ext cx="7407404"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1194628" y="1600200"/>
            <a:ext cx="7407404"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descr="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860290" cy="6858000"/>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67185" y="596349"/>
            <a:ext cx="7772400" cy="5837108"/>
          </a:xfrm>
        </p:spPr>
        <p:txBody>
          <a:bodyPr/>
          <a:lstStyle/>
          <a:p>
            <a:pPr algn="ctr"/>
            <a:r>
              <a:rPr lang="nb-NO" dirty="0"/>
              <a:t>Systematiske søk</a:t>
            </a:r>
          </a:p>
        </p:txBody>
      </p:sp>
      <p:sp>
        <p:nvSpPr>
          <p:cNvPr id="3" name="Undertittel 2"/>
          <p:cNvSpPr>
            <a:spLocks noGrp="1"/>
          </p:cNvSpPr>
          <p:nvPr>
            <p:ph type="subTitle" idx="1"/>
          </p:nvPr>
        </p:nvSpPr>
        <p:spPr>
          <a:xfrm>
            <a:off x="1464365" y="1259711"/>
            <a:ext cx="7772400" cy="5173746"/>
          </a:xfrm>
        </p:spPr>
        <p:txBody>
          <a:bodyPr>
            <a:normAutofit/>
          </a:bodyPr>
          <a:lstStyle/>
          <a:p>
            <a:pPr algn="ctr"/>
            <a:r>
              <a:rPr lang="nb-NO" sz="2400" dirty="0"/>
              <a:t>Nytt for noen – gammelt for andre</a:t>
            </a:r>
          </a:p>
          <a:p>
            <a:pPr algn="ctr"/>
            <a:endParaRPr lang="nb-NO" dirty="0"/>
          </a:p>
          <a:p>
            <a:endParaRPr lang="nb-NO" sz="2400" dirty="0"/>
          </a:p>
          <a:p>
            <a:endParaRPr lang="nb-NO"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pPr algn="ctr"/>
            <a:r>
              <a:rPr lang="nb-NO" sz="1400" dirty="0"/>
              <a:t>Universitetsbibliotekar Magnus Rom Jensen og Universitetsbibliotekar Solvor Solhaug </a:t>
            </a:r>
          </a:p>
          <a:p>
            <a:pPr algn="ctr"/>
            <a:r>
              <a:rPr lang="nb-NO" sz="1400" dirty="0"/>
              <a:t> NTNU Universitetsbiblioteket</a:t>
            </a:r>
          </a:p>
        </p:txBody>
      </p:sp>
      <p:pic>
        <p:nvPicPr>
          <p:cNvPr id="4" name="Bilde 3" descr="stripe_tek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60290" cy="6858000"/>
          </a:xfrm>
          <a:prstGeom prst="rect">
            <a:avLst/>
          </a:prstGeom>
        </p:spPr>
      </p:pic>
      <p:pic>
        <p:nvPicPr>
          <p:cNvPr id="6" name="Bil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57423">
            <a:off x="5362738" y="2318927"/>
            <a:ext cx="2228571" cy="2676190"/>
          </a:xfrm>
          <a:prstGeom prst="rect">
            <a:avLst/>
          </a:prstGeom>
        </p:spPr>
      </p:pic>
      <p:pic>
        <p:nvPicPr>
          <p:cNvPr id="8" name="Bild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57629">
            <a:off x="2906287" y="2286629"/>
            <a:ext cx="2218761" cy="2663732"/>
          </a:xfrm>
          <a:prstGeom prst="rect">
            <a:avLst/>
          </a:prstGeom>
        </p:spPr>
      </p:pic>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Rayyan</a:t>
            </a:r>
          </a:p>
        </p:txBody>
      </p:sp>
      <p:pic>
        <p:nvPicPr>
          <p:cNvPr id="4" name="Plassholder for innhold 3" descr="Rayyan QCRI - Mozilla Firefox"/>
          <p:cNvPicPr>
            <a:picLocks noGrp="1" noChangeAspect="1"/>
          </p:cNvPicPr>
          <p:nvPr>
            <p:ph idx="1"/>
          </p:nvPr>
        </p:nvPicPr>
        <p:blipFill rotWithShape="1">
          <a:blip r:embed="rId3">
            <a:extLst>
              <a:ext uri="{28A0092B-C50C-407E-A947-70E740481C1C}">
                <a14:useLocalDpi xmlns:a14="http://schemas.microsoft.com/office/drawing/2010/main" val="0"/>
              </a:ext>
            </a:extLst>
          </a:blip>
          <a:srcRect l="1" t="9869" r="88"/>
          <a:stretch/>
        </p:blipFill>
        <p:spPr>
          <a:xfrm>
            <a:off x="904246" y="1578633"/>
            <a:ext cx="8239754" cy="4054416"/>
          </a:xfrm>
        </p:spPr>
      </p:pic>
    </p:spTree>
    <p:extLst>
      <p:ext uri="{BB962C8B-B14F-4D97-AF65-F5344CB8AC3E}">
        <p14:creationId xmlns:p14="http://schemas.microsoft.com/office/powerpoint/2010/main" val="32483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descr="Rayyan QCRI - Mozilla Firefox"/>
          <p:cNvPicPr>
            <a:picLocks noGrp="1" noChangeAspect="1"/>
          </p:cNvPicPr>
          <p:nvPr>
            <p:ph idx="1"/>
          </p:nvPr>
        </p:nvPicPr>
        <p:blipFill rotWithShape="1">
          <a:blip r:embed="rId3">
            <a:extLst>
              <a:ext uri="{28A0092B-C50C-407E-A947-70E740481C1C}">
                <a14:useLocalDpi xmlns:a14="http://schemas.microsoft.com/office/drawing/2010/main" val="0"/>
              </a:ext>
            </a:extLst>
          </a:blip>
          <a:srcRect t="10324" r="34617"/>
          <a:stretch/>
        </p:blipFill>
        <p:spPr>
          <a:xfrm>
            <a:off x="1341606" y="427298"/>
            <a:ext cx="7534974" cy="5637071"/>
          </a:xfrm>
        </p:spPr>
      </p:pic>
    </p:spTree>
    <p:extLst>
      <p:ext uri="{BB962C8B-B14F-4D97-AF65-F5344CB8AC3E}">
        <p14:creationId xmlns:p14="http://schemas.microsoft.com/office/powerpoint/2010/main" val="114341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stretch>
            <a:fillRect/>
          </a:stretch>
        </p:blipFill>
        <p:spPr>
          <a:xfrm>
            <a:off x="2338124" y="-11881"/>
            <a:ext cx="4467751" cy="6881761"/>
          </a:xfrm>
          <a:prstGeom prst="rect">
            <a:avLst/>
          </a:prstGeom>
        </p:spPr>
      </p:pic>
    </p:spTree>
    <p:extLst>
      <p:ext uri="{BB962C8B-B14F-4D97-AF65-F5344CB8AC3E}">
        <p14:creationId xmlns:p14="http://schemas.microsoft.com/office/powerpoint/2010/main" val="269852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NVIVO</a:t>
            </a:r>
          </a:p>
        </p:txBody>
      </p:sp>
      <p:pic>
        <p:nvPicPr>
          <p:cNvPr id="7" name="Content Placeholder 6">
            <a:extLst>
              <a:ext uri="{FF2B5EF4-FFF2-40B4-BE49-F238E27FC236}">
                <a16:creationId xmlns:a16="http://schemas.microsoft.com/office/drawing/2014/main" id="{82EE44F5-9CB2-4FFF-8509-ABB92FD0D070}"/>
              </a:ext>
            </a:extLst>
          </p:cNvPr>
          <p:cNvPicPr>
            <a:picLocks noGrp="1" noChangeAspect="1"/>
          </p:cNvPicPr>
          <p:nvPr>
            <p:ph idx="1"/>
          </p:nvPr>
        </p:nvPicPr>
        <p:blipFill>
          <a:blip r:embed="rId3"/>
          <a:stretch>
            <a:fillRect/>
          </a:stretch>
        </p:blipFill>
        <p:spPr>
          <a:xfrm>
            <a:off x="952174" y="1417638"/>
            <a:ext cx="8191826" cy="3616001"/>
          </a:xfrm>
        </p:spPr>
      </p:pic>
    </p:spTree>
    <p:extLst>
      <p:ext uri="{BB962C8B-B14F-4D97-AF65-F5344CB8AC3E}">
        <p14:creationId xmlns:p14="http://schemas.microsoft.com/office/powerpoint/2010/main" val="118488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4628" y="274638"/>
            <a:ext cx="7407404" cy="2481814"/>
          </a:xfrm>
        </p:spPr>
        <p:txBody>
          <a:bodyPr>
            <a:normAutofit/>
          </a:bodyPr>
          <a:lstStyle/>
          <a:p>
            <a:r>
              <a:rPr lang="nb-NO" dirty="0"/>
              <a:t>Tverrfaglig aspektet ved systematiske søk inne samfunnsvitenskapelige fag</a:t>
            </a:r>
            <a:br>
              <a:rPr lang="nb-NO" dirty="0"/>
            </a:br>
            <a:endParaRPr lang="nb-NO" dirty="0"/>
          </a:p>
        </p:txBody>
      </p:sp>
      <p:sp>
        <p:nvSpPr>
          <p:cNvPr id="3" name="Plassholder for innhold 2"/>
          <p:cNvSpPr>
            <a:spLocks noGrp="1"/>
          </p:cNvSpPr>
          <p:nvPr>
            <p:ph idx="1"/>
          </p:nvPr>
        </p:nvSpPr>
        <p:spPr>
          <a:xfrm>
            <a:off x="1194628" y="2438400"/>
            <a:ext cx="7407404" cy="3687763"/>
          </a:xfrm>
        </p:spPr>
        <p:txBody>
          <a:bodyPr>
            <a:normAutofit lnSpcReduction="10000"/>
          </a:bodyPr>
          <a:lstStyle/>
          <a:p>
            <a:r>
              <a:rPr lang="nb-NO" sz="2000" dirty="0"/>
              <a:t>Tverrfaglige databaser, men forskjellig bruk av terminologi</a:t>
            </a:r>
          </a:p>
          <a:p>
            <a:pPr marL="0" indent="0">
              <a:buNone/>
            </a:pPr>
            <a:endParaRPr lang="nb-NO" sz="2000" dirty="0"/>
          </a:p>
          <a:p>
            <a:r>
              <a:rPr lang="nb-NO" sz="2000" dirty="0"/>
              <a:t>Bibliotekansatte med forskjellig fagbakgrunn jobber sammen: kjenner de enkelte databasene og fagtermer</a:t>
            </a:r>
          </a:p>
          <a:p>
            <a:pPr marL="0" indent="0">
              <a:buNone/>
            </a:pPr>
            <a:endParaRPr lang="nb-NO" sz="2000" dirty="0"/>
          </a:p>
          <a:p>
            <a:r>
              <a:rPr lang="nb-NO" sz="2000" dirty="0"/>
              <a:t>Forskere og bibliotek blir på tvers av fagfelt samarbeider</a:t>
            </a:r>
          </a:p>
          <a:p>
            <a:pPr marL="0" indent="0">
              <a:buNone/>
            </a:pPr>
            <a:endParaRPr lang="nb-NO" sz="2000" dirty="0"/>
          </a:p>
          <a:p>
            <a:r>
              <a:rPr lang="nb-NO" sz="2000" dirty="0"/>
              <a:t>Økt faglig innsikt og forståelse</a:t>
            </a:r>
          </a:p>
          <a:p>
            <a:pPr marL="0" indent="0">
              <a:buNone/>
            </a:pPr>
            <a:endParaRPr lang="nb-NO" sz="2000" dirty="0"/>
          </a:p>
          <a:p>
            <a:r>
              <a:rPr lang="nb-NO" sz="2000" dirty="0"/>
              <a:t>Finner ikke alt man trenger i databasene, grå litteratur – nettverk.</a:t>
            </a:r>
          </a:p>
        </p:txBody>
      </p:sp>
    </p:spTree>
    <p:extLst>
      <p:ext uri="{BB962C8B-B14F-4D97-AF65-F5344CB8AC3E}">
        <p14:creationId xmlns:p14="http://schemas.microsoft.com/office/powerpoint/2010/main" val="379418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Erfaringer</a:t>
            </a:r>
          </a:p>
        </p:txBody>
      </p:sp>
      <p:sp>
        <p:nvSpPr>
          <p:cNvPr id="3" name="Plassholder for innhold 2"/>
          <p:cNvSpPr>
            <a:spLocks noGrp="1"/>
          </p:cNvSpPr>
          <p:nvPr>
            <p:ph idx="1"/>
          </p:nvPr>
        </p:nvSpPr>
        <p:spPr/>
        <p:txBody>
          <a:bodyPr/>
          <a:lstStyle/>
          <a:p>
            <a:r>
              <a:rPr lang="nb-NO" dirty="0"/>
              <a:t>Samarbeid med fagmiljøene</a:t>
            </a:r>
          </a:p>
          <a:p>
            <a:r>
              <a:rPr lang="nb-NO"/>
              <a:t>Bibliotekets </a:t>
            </a:r>
            <a:r>
              <a:rPr lang="nb-NO" dirty="0"/>
              <a:t>kunnskap blir synlig</a:t>
            </a:r>
          </a:p>
          <a:p>
            <a:r>
              <a:rPr lang="nb-NO" dirty="0"/>
              <a:t>Norske og nordiske databaser ubrukelige til store avanserte søk</a:t>
            </a:r>
          </a:p>
          <a:p>
            <a:r>
              <a:rPr lang="nb-NO" dirty="0"/>
              <a:t>Kjennskap til flere verktøy</a:t>
            </a:r>
          </a:p>
          <a:p>
            <a:r>
              <a:rPr lang="nb-NO" dirty="0"/>
              <a:t>Ny rolle for Universitetsbibliotekaren</a:t>
            </a:r>
          </a:p>
          <a:p>
            <a:r>
              <a:rPr lang="nb-NO" dirty="0"/>
              <a:t>Kunnskapsinnhenting for alle parter</a:t>
            </a:r>
          </a:p>
          <a:p>
            <a:r>
              <a:rPr lang="nb-NO" dirty="0"/>
              <a:t>Lærer noe nytt hele tiden</a:t>
            </a:r>
          </a:p>
          <a:p>
            <a:r>
              <a:rPr lang="nb-NO" dirty="0"/>
              <a:t>Moro </a:t>
            </a:r>
            <a:r>
              <a:rPr lang="nb-NO" dirty="0">
                <a:sym typeface="Wingdings" panose="05000000000000000000" pitchFamily="2" charset="2"/>
              </a:rPr>
              <a:t></a:t>
            </a:r>
          </a:p>
          <a:p>
            <a:endParaRPr lang="nb-NO" dirty="0"/>
          </a:p>
        </p:txBody>
      </p:sp>
    </p:spTree>
    <p:extLst>
      <p:ext uri="{BB962C8B-B14F-4D97-AF65-F5344CB8AC3E}">
        <p14:creationId xmlns:p14="http://schemas.microsoft.com/office/powerpoint/2010/main" val="431366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Anbefalinger</a:t>
            </a:r>
          </a:p>
        </p:txBody>
      </p:sp>
      <p:sp>
        <p:nvSpPr>
          <p:cNvPr id="3" name="Plassholder for innhold 2"/>
          <p:cNvSpPr>
            <a:spLocks noGrp="1"/>
          </p:cNvSpPr>
          <p:nvPr>
            <p:ph idx="1"/>
          </p:nvPr>
        </p:nvSpPr>
        <p:spPr/>
        <p:txBody>
          <a:bodyPr/>
          <a:lstStyle/>
          <a:p>
            <a:r>
              <a:rPr lang="nb-NO" dirty="0"/>
              <a:t>Rolleavklaringer</a:t>
            </a:r>
          </a:p>
          <a:p>
            <a:r>
              <a:rPr lang="nb-NO" dirty="0"/>
              <a:t>Tidsbruk</a:t>
            </a:r>
          </a:p>
          <a:p>
            <a:r>
              <a:rPr lang="nb-NO"/>
              <a:t>Tett </a:t>
            </a:r>
            <a:r>
              <a:rPr lang="nb-NO" dirty="0"/>
              <a:t>kontakt med fagmiljø/forskergruppa</a:t>
            </a:r>
          </a:p>
          <a:p>
            <a:r>
              <a:rPr lang="nb-NO" dirty="0"/>
              <a:t>Bruk referansehåndteringsverktøy</a:t>
            </a:r>
          </a:p>
          <a:p>
            <a:r>
              <a:rPr lang="nb-NO" dirty="0"/>
              <a:t>Bruk Rayyan</a:t>
            </a:r>
          </a:p>
          <a:p>
            <a:r>
              <a:rPr lang="nb-NO" dirty="0"/>
              <a:t>Vurder å bruk </a:t>
            </a:r>
            <a:r>
              <a:rPr lang="nb-NO" dirty="0" err="1"/>
              <a:t>Nvivo</a:t>
            </a:r>
            <a:endParaRPr lang="nb-NO" dirty="0"/>
          </a:p>
          <a:p>
            <a:r>
              <a:rPr lang="nb-NO" dirty="0"/>
              <a:t>Vær bevisst din egen kompetanse</a:t>
            </a:r>
          </a:p>
          <a:p>
            <a:r>
              <a:rPr lang="nb-NO" dirty="0"/>
              <a:t>DMP ?</a:t>
            </a:r>
          </a:p>
          <a:p>
            <a:pPr marL="0" indent="0">
              <a:buNone/>
            </a:pPr>
            <a:endParaRPr lang="nb-NO" dirty="0"/>
          </a:p>
          <a:p>
            <a:pPr marL="0" indent="0">
              <a:buNone/>
            </a:pPr>
            <a:endParaRPr lang="nb-NO" dirty="0"/>
          </a:p>
          <a:p>
            <a:pPr marL="0" indent="0">
              <a:buNone/>
            </a:pPr>
            <a:endParaRPr lang="nb-NO" dirty="0"/>
          </a:p>
          <a:p>
            <a:pPr marL="0" indent="0">
              <a:buNone/>
            </a:pPr>
            <a:endParaRPr lang="nb-NO" dirty="0"/>
          </a:p>
          <a:p>
            <a:endParaRPr lang="nb-NO" dirty="0"/>
          </a:p>
        </p:txBody>
      </p:sp>
    </p:spTree>
    <p:extLst>
      <p:ext uri="{BB962C8B-B14F-4D97-AF65-F5344CB8AC3E}">
        <p14:creationId xmlns:p14="http://schemas.microsoft.com/office/powerpoint/2010/main" val="1119593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Litteraturliste</a:t>
            </a:r>
          </a:p>
        </p:txBody>
      </p:sp>
      <p:sp>
        <p:nvSpPr>
          <p:cNvPr id="3" name="Plassholder for innhold 2"/>
          <p:cNvSpPr>
            <a:spLocks noGrp="1"/>
          </p:cNvSpPr>
          <p:nvPr>
            <p:ph idx="1"/>
          </p:nvPr>
        </p:nvSpPr>
        <p:spPr/>
        <p:txBody>
          <a:bodyPr>
            <a:normAutofit/>
          </a:bodyPr>
          <a:lstStyle/>
          <a:p>
            <a:r>
              <a:rPr lang="nb-NO" sz="1200" dirty="0"/>
              <a:t>Haraldstad, A.-M. B., &amp; Christophersen, E. (2004). Litteratursøk og personlige referansedatabaser. I 	H. Benestad &amp; P. Laake (Red.), Forskningsmetode i medisin og biofag (s. 115-151). Oslo: Gyldendal 	akademisk, 2004.</a:t>
            </a:r>
          </a:p>
          <a:p>
            <a:r>
              <a:rPr lang="nb-NO" sz="1200" dirty="0"/>
              <a:t>Weiss, D., Rydland, H.T., Øversveen, E., Jensen, M.R., Solhaug, S. &amp; Krogstad, S. (2018). Innovative 	</a:t>
            </a:r>
            <a:r>
              <a:rPr lang="nb-NO" sz="1200" dirty="0" err="1"/>
              <a:t>technologies</a:t>
            </a:r>
            <a:r>
              <a:rPr lang="nb-NO" sz="1200" dirty="0"/>
              <a:t> and </a:t>
            </a:r>
            <a:r>
              <a:rPr lang="nb-NO" sz="1200" dirty="0" err="1"/>
              <a:t>social</a:t>
            </a:r>
            <a:r>
              <a:rPr lang="nb-NO" sz="1200" dirty="0"/>
              <a:t> </a:t>
            </a:r>
            <a:r>
              <a:rPr lang="nb-NO" sz="1200" dirty="0" err="1"/>
              <a:t>inequalities</a:t>
            </a:r>
            <a:r>
              <a:rPr lang="nb-NO" sz="1200" dirty="0"/>
              <a:t> in </a:t>
            </a:r>
            <a:r>
              <a:rPr lang="nb-NO" sz="1200" dirty="0" err="1"/>
              <a:t>health</a:t>
            </a:r>
            <a:r>
              <a:rPr lang="nb-NO" sz="1200" dirty="0"/>
              <a:t>: A </a:t>
            </a:r>
            <a:r>
              <a:rPr lang="nb-NO" sz="1200" dirty="0" err="1"/>
              <a:t>scoping</a:t>
            </a:r>
            <a:r>
              <a:rPr lang="nb-NO" sz="1200" dirty="0"/>
              <a:t> </a:t>
            </a:r>
            <a:r>
              <a:rPr lang="nb-NO" sz="1200" dirty="0" err="1"/>
              <a:t>review</a:t>
            </a:r>
            <a:r>
              <a:rPr lang="nb-NO" sz="1200" dirty="0"/>
              <a:t> </a:t>
            </a:r>
            <a:r>
              <a:rPr lang="nb-NO" sz="1200" dirty="0" err="1"/>
              <a:t>of</a:t>
            </a:r>
            <a:r>
              <a:rPr lang="nb-NO" sz="1200" dirty="0"/>
              <a:t> </a:t>
            </a:r>
            <a:r>
              <a:rPr lang="nb-NO" sz="1200" dirty="0" err="1"/>
              <a:t>the</a:t>
            </a:r>
            <a:r>
              <a:rPr lang="nb-NO" sz="1200" dirty="0"/>
              <a:t> </a:t>
            </a:r>
            <a:r>
              <a:rPr lang="nb-NO" sz="1200" dirty="0" err="1"/>
              <a:t>literature</a:t>
            </a:r>
            <a:r>
              <a:rPr lang="nb-NO" sz="1200" dirty="0"/>
              <a:t>. </a:t>
            </a:r>
            <a:r>
              <a:rPr lang="nb-NO" sz="1200" i="1" dirty="0" err="1"/>
              <a:t>PLoS</a:t>
            </a:r>
            <a:r>
              <a:rPr lang="nb-NO" sz="1200" i="1" dirty="0"/>
              <a:t> ONE 	, 13</a:t>
            </a:r>
            <a:r>
              <a:rPr lang="nb-NO" sz="1200" dirty="0"/>
              <a:t>(4). doi:10.1371/journal.pone.0195447</a:t>
            </a:r>
          </a:p>
          <a:p>
            <a:endParaRPr lang="nb-NO" sz="1200" dirty="0"/>
          </a:p>
          <a:p>
            <a:r>
              <a:rPr lang="nb-NO" sz="1200" dirty="0"/>
              <a:t>Langeland, F., Lorgen L.C., Jensen, M.R. &amp; Solhaug, S. (2019). </a:t>
            </a:r>
            <a:r>
              <a:rPr lang="nb-NO" sz="1200" i="1" dirty="0"/>
              <a:t>Likestillingsutfordringer i barn og unges skjermbruk</a:t>
            </a:r>
            <a:r>
              <a:rPr lang="nb-NO" sz="1200" dirty="0">
                <a:solidFill>
                  <a:srgbClr val="92D050"/>
                </a:solidFill>
              </a:rPr>
              <a:t>.  </a:t>
            </a:r>
            <a:r>
              <a:rPr lang="nb-NO" sz="1200" dirty="0" smtClean="0"/>
              <a:t>Kommer snart</a:t>
            </a:r>
            <a:endParaRPr lang="en-US" sz="1200" dirty="0"/>
          </a:p>
          <a:p>
            <a:endParaRPr lang="nb-NO" sz="1200" dirty="0"/>
          </a:p>
          <a:p>
            <a:endParaRPr lang="nb-NO" sz="1200" dirty="0"/>
          </a:p>
          <a:p>
            <a:endParaRPr lang="nb-NO" sz="1200" dirty="0"/>
          </a:p>
          <a:p>
            <a:endParaRPr lang="nb-NO" sz="1200" dirty="0"/>
          </a:p>
          <a:p>
            <a:endParaRPr lang="nb-NO" sz="1200" dirty="0"/>
          </a:p>
          <a:p>
            <a:endParaRPr lang="nb-NO" sz="1200" dirty="0"/>
          </a:p>
        </p:txBody>
      </p:sp>
    </p:spTree>
    <p:extLst>
      <p:ext uri="{BB962C8B-B14F-4D97-AF65-F5344CB8AC3E}">
        <p14:creationId xmlns:p14="http://schemas.microsoft.com/office/powerpoint/2010/main" val="282496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27682" y="681828"/>
            <a:ext cx="7242650" cy="1143000"/>
          </a:xfrm>
        </p:spPr>
        <p:txBody>
          <a:bodyPr/>
          <a:lstStyle/>
          <a:p>
            <a:r>
              <a:rPr lang="nb-NO" dirty="0"/>
              <a:t>Hva er systematisk søk?</a:t>
            </a:r>
          </a:p>
        </p:txBody>
      </p:sp>
      <p:sp>
        <p:nvSpPr>
          <p:cNvPr id="14" name="Plassholder for innhold 2"/>
          <p:cNvSpPr>
            <a:spLocks noGrp="1"/>
          </p:cNvSpPr>
          <p:nvPr>
            <p:ph idx="1"/>
          </p:nvPr>
        </p:nvSpPr>
        <p:spPr>
          <a:xfrm>
            <a:off x="1327682" y="1920876"/>
            <a:ext cx="7242650" cy="4525963"/>
          </a:xfrm>
        </p:spPr>
        <p:txBody>
          <a:bodyPr>
            <a:normAutofit/>
          </a:bodyPr>
          <a:lstStyle/>
          <a:p>
            <a:pPr marL="0" indent="0">
              <a:buNone/>
            </a:pPr>
            <a:endParaRPr lang="nb-NO" sz="1800" dirty="0"/>
          </a:p>
          <a:p>
            <a:pPr marL="0" indent="0">
              <a:buNone/>
            </a:pPr>
            <a:endParaRPr lang="nb-NO" sz="1800" dirty="0"/>
          </a:p>
          <a:p>
            <a:pPr marL="0" indent="0">
              <a:buNone/>
            </a:pPr>
            <a:r>
              <a:rPr lang="nb-NO" sz="3200" dirty="0" smtClean="0"/>
              <a:t>Et </a:t>
            </a:r>
            <a:r>
              <a:rPr lang="nb-NO" sz="3200" dirty="0"/>
              <a:t>systematisk litteratursøk foregår planmessig og </a:t>
            </a:r>
            <a:r>
              <a:rPr lang="nb-NO" sz="3200" dirty="0" smtClean="0"/>
              <a:t>begrunnet, og er </a:t>
            </a:r>
            <a:r>
              <a:rPr lang="nb-NO" sz="3200" dirty="0"/>
              <a:t>dokumentert og </a:t>
            </a:r>
            <a:r>
              <a:rPr lang="nb-NO" sz="3200" dirty="0" smtClean="0"/>
              <a:t>etterprøvbart </a:t>
            </a:r>
            <a:r>
              <a:rPr lang="nb-NO" sz="2000" dirty="0"/>
              <a:t>(Haraldstad &amp; Christophersen, 2004, s.117).</a:t>
            </a:r>
          </a:p>
          <a:p>
            <a:pPr marL="0" indent="0">
              <a:buNone/>
            </a:pPr>
            <a:endParaRPr lang="nb-NO" sz="1800" dirty="0"/>
          </a:p>
        </p:txBody>
      </p:sp>
    </p:spTree>
    <p:extLst>
      <p:ext uri="{BB962C8B-B14F-4D97-AF65-F5344CB8AC3E}">
        <p14:creationId xmlns:p14="http://schemas.microsoft.com/office/powerpoint/2010/main" val="330688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4628" y="274637"/>
            <a:ext cx="7407404" cy="1898719"/>
          </a:xfrm>
        </p:spPr>
        <p:txBody>
          <a:bodyPr>
            <a:normAutofit fontScale="90000"/>
          </a:bodyPr>
          <a:lstStyle/>
          <a:p>
            <a:r>
              <a:rPr lang="nb-NO" dirty="0"/>
              <a:t/>
            </a:r>
            <a:br>
              <a:rPr lang="nb-NO" dirty="0"/>
            </a:br>
            <a:r>
              <a:rPr lang="nb-NO" dirty="0"/>
              <a:t/>
            </a:r>
            <a:br>
              <a:rPr lang="nb-NO" dirty="0"/>
            </a:br>
            <a:r>
              <a:rPr lang="nb-NO" dirty="0"/>
              <a:t/>
            </a:r>
            <a:br>
              <a:rPr lang="nb-NO" dirty="0"/>
            </a:br>
            <a:r>
              <a:rPr lang="nb-NO" dirty="0"/>
              <a:t/>
            </a:r>
            <a:br>
              <a:rPr lang="nb-NO" dirty="0"/>
            </a:br>
            <a:r>
              <a:rPr lang="nb-NO" dirty="0"/>
              <a:t>Gammelt for noen -Systematiske søk innen helse og medisinske fag</a:t>
            </a:r>
            <a:br>
              <a:rPr lang="nb-NO" dirty="0"/>
            </a:br>
            <a:r>
              <a:rPr lang="nb-NO" dirty="0"/>
              <a:t/>
            </a:r>
            <a:br>
              <a:rPr lang="nb-NO" dirty="0"/>
            </a:br>
            <a:r>
              <a:rPr lang="nb-NO" dirty="0"/>
              <a:t/>
            </a:r>
            <a:br>
              <a:rPr lang="nb-NO" dirty="0"/>
            </a:br>
            <a:r>
              <a:rPr lang="nb-NO" dirty="0"/>
              <a:t/>
            </a:r>
            <a:br>
              <a:rPr lang="nb-NO" dirty="0"/>
            </a:br>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9252" y="2459385"/>
            <a:ext cx="4611757" cy="3458818"/>
          </a:xfrm>
          <a:prstGeom prst="rect">
            <a:avLst/>
          </a:prstGeom>
        </p:spPr>
      </p:pic>
    </p:spTree>
    <p:extLst>
      <p:ext uri="{BB962C8B-B14F-4D97-AF65-F5344CB8AC3E}">
        <p14:creationId xmlns:p14="http://schemas.microsoft.com/office/powerpoint/2010/main" val="381419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Nytt for andre – systematiske søk innen de samfunnsfaglige fagene</a:t>
            </a:r>
          </a:p>
        </p:txBody>
      </p:sp>
      <p:pic>
        <p:nvPicPr>
          <p:cNvPr id="5" name="Plassholder for innhold 4"/>
          <p:cNvPicPr>
            <a:picLocks noGrp="1" noChangeAspect="1"/>
          </p:cNvPicPr>
          <p:nvPr>
            <p:ph idx="1"/>
          </p:nvPr>
        </p:nvPicPr>
        <p:blipFill>
          <a:blip r:embed="rId3"/>
          <a:stretch>
            <a:fillRect/>
          </a:stretch>
        </p:blipFill>
        <p:spPr>
          <a:xfrm>
            <a:off x="1121259" y="1417638"/>
            <a:ext cx="7183292" cy="5208014"/>
          </a:xfrm>
          <a:prstGeom prst="rect">
            <a:avLst/>
          </a:prstGeom>
        </p:spPr>
      </p:pic>
    </p:spTree>
    <p:extLst>
      <p:ext uri="{BB962C8B-B14F-4D97-AF65-F5344CB8AC3E}">
        <p14:creationId xmlns:p14="http://schemas.microsoft.com/office/powerpoint/2010/main" val="278773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2215048" y="434715"/>
            <a:ext cx="5012005" cy="5876144"/>
          </a:xfrm>
          <a:prstGeom prst="rect">
            <a:avLst/>
          </a:prstGeom>
        </p:spPr>
      </p:pic>
    </p:spTree>
    <p:extLst>
      <p:ext uri="{BB962C8B-B14F-4D97-AF65-F5344CB8AC3E}">
        <p14:creationId xmlns:p14="http://schemas.microsoft.com/office/powerpoint/2010/main" val="377372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94628" y="274637"/>
            <a:ext cx="7407404" cy="1739358"/>
          </a:xfrm>
        </p:spPr>
        <p:txBody>
          <a:bodyPr>
            <a:normAutofit fontScale="90000"/>
          </a:bodyPr>
          <a:lstStyle/>
          <a:p>
            <a:r>
              <a:rPr lang="nb-NO" dirty="0"/>
              <a:t/>
            </a:r>
            <a:br>
              <a:rPr lang="nb-NO" dirty="0"/>
            </a:br>
            <a:r>
              <a:rPr lang="nb-NO" dirty="0"/>
              <a:t>Hvorfor skal biblioteket bidra i systematiske søk sammen med fagmiljøene?</a:t>
            </a:r>
            <a:br>
              <a:rPr lang="nb-NO" dirty="0"/>
            </a:br>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709958" y="907659"/>
            <a:ext cx="3724871" cy="6625304"/>
          </a:xfrm>
          <a:prstGeom prst="rect">
            <a:avLst/>
          </a:prstGeom>
        </p:spPr>
      </p:pic>
    </p:spTree>
    <p:extLst>
      <p:ext uri="{BB962C8B-B14F-4D97-AF65-F5344CB8AC3E}">
        <p14:creationId xmlns:p14="http://schemas.microsoft.com/office/powerpoint/2010/main" val="303884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Hvordan jobber vi i et slikt prosjekt? </a:t>
            </a:r>
          </a:p>
        </p:txBody>
      </p:sp>
      <p:sp>
        <p:nvSpPr>
          <p:cNvPr id="3" name="Plassholder for innhold 2"/>
          <p:cNvSpPr>
            <a:spLocks noGrp="1"/>
          </p:cNvSpPr>
          <p:nvPr>
            <p:ph idx="1"/>
          </p:nvPr>
        </p:nvSpPr>
        <p:spPr/>
        <p:txBody>
          <a:bodyPr>
            <a:normAutofit lnSpcReduction="10000"/>
          </a:bodyPr>
          <a:lstStyle/>
          <a:p>
            <a:r>
              <a:rPr lang="nb-NO" dirty="0"/>
              <a:t>Samarbeid med fagmiljøene, opprette kontakt , få innsikt i problemstilling, behov og ønsker.</a:t>
            </a:r>
          </a:p>
          <a:p>
            <a:r>
              <a:rPr lang="nb-NO" dirty="0"/>
              <a:t>Avklare vår rolle: medforfatter? betaling? vår deltagelse utenom selve søket?</a:t>
            </a:r>
          </a:p>
          <a:p>
            <a:r>
              <a:rPr lang="nb-NO" dirty="0"/>
              <a:t>Samarbeider om emneord, aktuelle databaser, utarbeide søkestrategi.</a:t>
            </a:r>
          </a:p>
          <a:p>
            <a:r>
              <a:rPr lang="nb-NO" dirty="0"/>
              <a:t>Prøving og testing</a:t>
            </a:r>
          </a:p>
          <a:p>
            <a:r>
              <a:rPr lang="nb-NO" dirty="0"/>
              <a:t>Hvilke verktøy skal brukes</a:t>
            </a:r>
          </a:p>
          <a:p>
            <a:r>
              <a:rPr lang="nb-NO" dirty="0"/>
              <a:t>Skriving </a:t>
            </a:r>
          </a:p>
          <a:p>
            <a:r>
              <a:rPr lang="nb-NO" dirty="0"/>
              <a:t>Publisering</a:t>
            </a:r>
          </a:p>
          <a:p>
            <a:r>
              <a:rPr lang="nb-NO" dirty="0"/>
              <a:t>DMP?</a:t>
            </a:r>
          </a:p>
        </p:txBody>
      </p:sp>
    </p:spTree>
    <p:extLst>
      <p:ext uri="{BB962C8B-B14F-4D97-AF65-F5344CB8AC3E}">
        <p14:creationId xmlns:p14="http://schemas.microsoft.com/office/powerpoint/2010/main" val="385348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6D52-A0F2-4938-A295-F8B4DCD73EA9}"/>
              </a:ext>
            </a:extLst>
          </p:cNvPr>
          <p:cNvSpPr>
            <a:spLocks noGrp="1"/>
          </p:cNvSpPr>
          <p:nvPr>
            <p:ph type="title"/>
          </p:nvPr>
        </p:nvSpPr>
        <p:spPr/>
        <p:txBody>
          <a:bodyPr/>
          <a:lstStyle/>
          <a:p>
            <a:r>
              <a:rPr lang="nb-NO" dirty="0"/>
              <a:t>Anbefalinger programvare</a:t>
            </a:r>
          </a:p>
        </p:txBody>
      </p:sp>
      <p:sp>
        <p:nvSpPr>
          <p:cNvPr id="3" name="Content Placeholder 2">
            <a:extLst>
              <a:ext uri="{FF2B5EF4-FFF2-40B4-BE49-F238E27FC236}">
                <a16:creationId xmlns:a16="http://schemas.microsoft.com/office/drawing/2014/main" id="{A2E2890E-D535-4DA9-B890-A9626594EED1}"/>
              </a:ext>
            </a:extLst>
          </p:cNvPr>
          <p:cNvSpPr>
            <a:spLocks noGrp="1"/>
          </p:cNvSpPr>
          <p:nvPr>
            <p:ph idx="1"/>
          </p:nvPr>
        </p:nvSpPr>
        <p:spPr/>
        <p:txBody>
          <a:bodyPr/>
          <a:lstStyle/>
          <a:p>
            <a:r>
              <a:rPr lang="nb-NO" dirty="0" err="1"/>
              <a:t>Endnote</a:t>
            </a:r>
            <a:endParaRPr lang="nb-NO" dirty="0"/>
          </a:p>
          <a:p>
            <a:r>
              <a:rPr lang="nb-NO" dirty="0" err="1"/>
              <a:t>Rayyan</a:t>
            </a:r>
            <a:endParaRPr lang="nb-NO" dirty="0"/>
          </a:p>
          <a:p>
            <a:r>
              <a:rPr lang="nb-NO" dirty="0" err="1"/>
              <a:t>Nvivo</a:t>
            </a:r>
            <a:endParaRPr lang="nb-NO" dirty="0"/>
          </a:p>
          <a:p>
            <a:endParaRPr lang="nb-NO" dirty="0"/>
          </a:p>
        </p:txBody>
      </p:sp>
    </p:spTree>
    <p:extLst>
      <p:ext uri="{BB962C8B-B14F-4D97-AF65-F5344CB8AC3E}">
        <p14:creationId xmlns:p14="http://schemas.microsoft.com/office/powerpoint/2010/main" val="48637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Endnote</a:t>
            </a:r>
          </a:p>
        </p:txBody>
      </p:sp>
      <p:pic>
        <p:nvPicPr>
          <p:cNvPr id="4" name="Plassholder for innhold 3" descr="EndNote X9 - [Systematisk søk Subset 2 DW og SS Backup 07122016.enl]"/>
          <p:cNvPicPr>
            <a:picLocks noGrp="1" noChangeAspect="1"/>
          </p:cNvPicPr>
          <p:nvPr>
            <p:ph idx="1"/>
          </p:nvPr>
        </p:nvPicPr>
        <p:blipFill rotWithShape="1">
          <a:blip r:embed="rId3">
            <a:extLst>
              <a:ext uri="{28A0092B-C50C-407E-A947-70E740481C1C}">
                <a14:useLocalDpi xmlns:a14="http://schemas.microsoft.com/office/drawing/2010/main" val="0"/>
              </a:ext>
            </a:extLst>
          </a:blip>
          <a:srcRect t="8183" r="37314" b="1595"/>
          <a:stretch/>
        </p:blipFill>
        <p:spPr>
          <a:xfrm>
            <a:off x="1194628" y="1155940"/>
            <a:ext cx="7131954" cy="5599086"/>
          </a:xfrm>
        </p:spPr>
      </p:pic>
    </p:spTree>
    <p:extLst>
      <p:ext uri="{BB962C8B-B14F-4D97-AF65-F5344CB8AC3E}">
        <p14:creationId xmlns:p14="http://schemas.microsoft.com/office/powerpoint/2010/main" val="38721556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ntnu_blaa_stripe</Template>
  <TotalTime>0</TotalTime>
  <Words>2532</Words>
  <Application>Microsoft Office PowerPoint</Application>
  <PresentationFormat>Skjermfremvisning (4:3)</PresentationFormat>
  <Paragraphs>241</Paragraphs>
  <Slides>17</Slides>
  <Notes>17</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17</vt:i4>
      </vt:variant>
    </vt:vector>
  </HeadingPairs>
  <TitlesOfParts>
    <vt:vector size="21" baseType="lpstr">
      <vt:lpstr>Arial</vt:lpstr>
      <vt:lpstr>Calibri</vt:lpstr>
      <vt:lpstr>Wingdings</vt:lpstr>
      <vt:lpstr>Office-tema</vt:lpstr>
      <vt:lpstr>Systematiske søk</vt:lpstr>
      <vt:lpstr>Hva er systematisk søk?</vt:lpstr>
      <vt:lpstr>    Gammelt for noen -Systematiske søk innen helse og medisinske fag    </vt:lpstr>
      <vt:lpstr>Nytt for andre – systematiske søk innen de samfunnsfaglige fagene</vt:lpstr>
      <vt:lpstr>PowerPoint-presentasjon</vt:lpstr>
      <vt:lpstr> Hvorfor skal biblioteket bidra i systematiske søk sammen med fagmiljøene? </vt:lpstr>
      <vt:lpstr>Hvordan jobber vi i et slikt prosjekt? </vt:lpstr>
      <vt:lpstr>Anbefalinger programvare</vt:lpstr>
      <vt:lpstr>Endnote</vt:lpstr>
      <vt:lpstr>Rayyan</vt:lpstr>
      <vt:lpstr>PowerPoint-presentasjon</vt:lpstr>
      <vt:lpstr>PowerPoint-presentasjon</vt:lpstr>
      <vt:lpstr>NVIVO</vt:lpstr>
      <vt:lpstr>Tverrfaglig aspektet ved systematiske søk inne samfunnsvitenskapelige fag </vt:lpstr>
      <vt:lpstr>Erfaringer</vt:lpstr>
      <vt:lpstr>Anbefalinger</vt:lpstr>
      <vt:lpstr>Litteraturliste</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Systematiske søk</dc:title>
  <dc:creator>Solvor Solhaug</dc:creator>
  <cp:lastModifiedBy>Solvor Solhaug</cp:lastModifiedBy>
  <cp:revision>106</cp:revision>
  <cp:lastPrinted>2019-05-23T11:54:25Z</cp:lastPrinted>
  <dcterms:created xsi:type="dcterms:W3CDTF">2019-04-04T07:54:28Z</dcterms:created>
  <dcterms:modified xsi:type="dcterms:W3CDTF">2019-06-06T11:09:22Z</dcterms:modified>
</cp:coreProperties>
</file>