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sldIdLst>
    <p:sldId id="292" r:id="rId2"/>
    <p:sldId id="322" r:id="rId3"/>
    <p:sldId id="293" r:id="rId4"/>
    <p:sldId id="304" r:id="rId5"/>
    <p:sldId id="321" r:id="rId6"/>
    <p:sldId id="305" r:id="rId7"/>
    <p:sldId id="296" r:id="rId8"/>
    <p:sldId id="295" r:id="rId9"/>
    <p:sldId id="297" r:id="rId10"/>
    <p:sldId id="323" r:id="rId11"/>
    <p:sldId id="299" r:id="rId12"/>
    <p:sldId id="309" r:id="rId13"/>
    <p:sldId id="318" r:id="rId14"/>
    <p:sldId id="311" r:id="rId15"/>
    <p:sldId id="320" r:id="rId16"/>
    <p:sldId id="310" r:id="rId17"/>
    <p:sldId id="317" r:id="rId18"/>
    <p:sldId id="308" r:id="rId19"/>
    <p:sldId id="319" r:id="rId20"/>
    <p:sldId id="316" r:id="rId21"/>
    <p:sldId id="307" r:id="rId22"/>
    <p:sldId id="312" r:id="rId23"/>
    <p:sldId id="298" r:id="rId24"/>
    <p:sldId id="301" r:id="rId25"/>
    <p:sldId id="314" r:id="rId26"/>
    <p:sldId id="294" r:id="rId27"/>
    <p:sldId id="302" r:id="rId28"/>
    <p:sldId id="284" r:id="rId29"/>
  </p:sldIdLst>
  <p:sldSz cx="9144000" cy="5143500" type="screen16x9"/>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5" autoAdjust="0"/>
    <p:restoredTop sz="88325" autoAdjust="0"/>
  </p:normalViewPr>
  <p:slideViewPr>
    <p:cSldViewPr showGuides="1">
      <p:cViewPr varScale="1">
        <p:scale>
          <a:sx n="92" d="100"/>
          <a:sy n="92" d="100"/>
        </p:scale>
        <p:origin x="-120" y="-6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31305F-6690-4C08-AFAD-54D79E25CEA7}" type="doc">
      <dgm:prSet loTypeId="urn:microsoft.com/office/officeart/2005/8/layout/gear1" loCatId="cycle" qsTypeId="urn:microsoft.com/office/officeart/2005/8/quickstyle/simple1" qsCatId="simple" csTypeId="urn:microsoft.com/office/officeart/2005/8/colors/colorful5" csCatId="colorful" phldr="1"/>
      <dgm:spPr/>
    </dgm:pt>
    <dgm:pt modelId="{C4671DE2-155D-44FD-A4E4-5C0790DC8E1C}">
      <dgm:prSet phldrT="[Text]" custT="1"/>
      <dgm:spPr/>
      <dgm:t>
        <a:bodyPr/>
        <a:lstStyle/>
        <a:p>
          <a:r>
            <a:rPr lang="nb-NO" sz="1800" b="1" dirty="0" smtClean="0"/>
            <a:t>DISKUSJONER &amp; KONKLUSJONER</a:t>
          </a:r>
        </a:p>
        <a:p>
          <a:r>
            <a:rPr lang="nb-NO" sz="1800" b="1" dirty="0" smtClean="0"/>
            <a:t>i plenum</a:t>
          </a:r>
          <a:endParaRPr lang="nb-NO" sz="1800" dirty="0"/>
        </a:p>
      </dgm:t>
    </dgm:pt>
    <dgm:pt modelId="{8479197C-A621-4785-AEFD-9B298B1EAE81}" type="parTrans" cxnId="{57B4FD90-6DAD-41B9-913B-3F0ABCD1905C}">
      <dgm:prSet/>
      <dgm:spPr/>
      <dgm:t>
        <a:bodyPr/>
        <a:lstStyle/>
        <a:p>
          <a:endParaRPr lang="nb-NO"/>
        </a:p>
      </dgm:t>
    </dgm:pt>
    <dgm:pt modelId="{77B597DD-3E00-4FE1-85FB-BFA4E848AEBE}" type="sibTrans" cxnId="{57B4FD90-6DAD-41B9-913B-3F0ABCD1905C}">
      <dgm:prSet/>
      <dgm:spPr/>
      <dgm:t>
        <a:bodyPr/>
        <a:lstStyle/>
        <a:p>
          <a:endParaRPr lang="nb-NO"/>
        </a:p>
      </dgm:t>
    </dgm:pt>
    <dgm:pt modelId="{8CE577AF-55D7-44FD-A498-343091E3D4E8}">
      <dgm:prSet phldrT="[Text]" custT="1"/>
      <dgm:spPr/>
      <dgm:t>
        <a:bodyPr/>
        <a:lstStyle/>
        <a:p>
          <a:r>
            <a:rPr lang="nb-NO" sz="1600" b="1" dirty="0" smtClean="0"/>
            <a:t>Utvalgte spørsmål</a:t>
          </a:r>
        </a:p>
        <a:p>
          <a:r>
            <a:rPr lang="nb-NO" sz="1600" b="1" smtClean="0"/>
            <a:t>GRUPPE-DISKUSJON</a:t>
          </a:r>
          <a:endParaRPr lang="nb-NO" sz="1600" dirty="0"/>
        </a:p>
      </dgm:t>
    </dgm:pt>
    <dgm:pt modelId="{C4EEF1A3-DEB9-49FB-A4F2-20B254021C9B}" type="parTrans" cxnId="{B99E7B58-8254-4D26-A8F1-AE2C281752B8}">
      <dgm:prSet/>
      <dgm:spPr/>
      <dgm:t>
        <a:bodyPr/>
        <a:lstStyle/>
        <a:p>
          <a:endParaRPr lang="nb-NO"/>
        </a:p>
      </dgm:t>
    </dgm:pt>
    <dgm:pt modelId="{72DA4B5F-2C71-4634-8C1D-1F05EE72AA70}" type="sibTrans" cxnId="{B99E7B58-8254-4D26-A8F1-AE2C281752B8}">
      <dgm:prSet/>
      <dgm:spPr/>
      <dgm:t>
        <a:bodyPr/>
        <a:lstStyle/>
        <a:p>
          <a:endParaRPr lang="nb-NO"/>
        </a:p>
      </dgm:t>
    </dgm:pt>
    <dgm:pt modelId="{89C48418-FEF2-47EF-942A-FA874FDC136C}">
      <dgm:prSet phldrT="[Text]"/>
      <dgm:spPr/>
      <dgm:t>
        <a:bodyPr/>
        <a:lstStyle/>
        <a:p>
          <a:r>
            <a:rPr lang="nb-NO" b="1" dirty="0" smtClean="0"/>
            <a:t>Bakgrunn</a:t>
          </a:r>
          <a:endParaRPr lang="nb-NO" b="1" dirty="0"/>
        </a:p>
      </dgm:t>
    </dgm:pt>
    <dgm:pt modelId="{0CB14C43-46F7-49A1-9448-C2D671A9AB51}" type="parTrans" cxnId="{7BB2960C-299D-47FD-9F08-D8E68D72B7FC}">
      <dgm:prSet/>
      <dgm:spPr/>
      <dgm:t>
        <a:bodyPr/>
        <a:lstStyle/>
        <a:p>
          <a:endParaRPr lang="nb-NO"/>
        </a:p>
      </dgm:t>
    </dgm:pt>
    <dgm:pt modelId="{70CD12EE-31B1-43EF-A4F4-BF2B68D0008D}" type="sibTrans" cxnId="{7BB2960C-299D-47FD-9F08-D8E68D72B7FC}">
      <dgm:prSet/>
      <dgm:spPr/>
      <dgm:t>
        <a:bodyPr/>
        <a:lstStyle/>
        <a:p>
          <a:endParaRPr lang="nb-NO"/>
        </a:p>
      </dgm:t>
    </dgm:pt>
    <dgm:pt modelId="{3CCFCD80-DF67-4694-9597-853FF20FF1D1}" type="pres">
      <dgm:prSet presAssocID="{4431305F-6690-4C08-AFAD-54D79E25CEA7}" presName="composite" presStyleCnt="0">
        <dgm:presLayoutVars>
          <dgm:chMax val="3"/>
          <dgm:animLvl val="lvl"/>
          <dgm:resizeHandles val="exact"/>
        </dgm:presLayoutVars>
      </dgm:prSet>
      <dgm:spPr/>
    </dgm:pt>
    <dgm:pt modelId="{CB35B616-E6A5-4541-87CE-6F196FA30D54}" type="pres">
      <dgm:prSet presAssocID="{C4671DE2-155D-44FD-A4E4-5C0790DC8E1C}" presName="gear1" presStyleLbl="node1" presStyleIdx="0" presStyleCnt="3" custAng="21336622" custLinFactNeighborX="-6153" custLinFactNeighborY="-1036">
        <dgm:presLayoutVars>
          <dgm:chMax val="1"/>
          <dgm:bulletEnabled val="1"/>
        </dgm:presLayoutVars>
      </dgm:prSet>
      <dgm:spPr/>
      <dgm:t>
        <a:bodyPr/>
        <a:lstStyle/>
        <a:p>
          <a:endParaRPr lang="nb-NO"/>
        </a:p>
      </dgm:t>
    </dgm:pt>
    <dgm:pt modelId="{EC1F8DF4-571A-47C3-86EE-FDD966FD22FF}" type="pres">
      <dgm:prSet presAssocID="{C4671DE2-155D-44FD-A4E4-5C0790DC8E1C}" presName="gear1srcNode" presStyleLbl="node1" presStyleIdx="0" presStyleCnt="3"/>
      <dgm:spPr/>
      <dgm:t>
        <a:bodyPr/>
        <a:lstStyle/>
        <a:p>
          <a:endParaRPr lang="nb-NO"/>
        </a:p>
      </dgm:t>
    </dgm:pt>
    <dgm:pt modelId="{20246D1E-21D5-4F3C-BF11-5F32C69C8444}" type="pres">
      <dgm:prSet presAssocID="{C4671DE2-155D-44FD-A4E4-5C0790DC8E1C}" presName="gear1dstNode" presStyleLbl="node1" presStyleIdx="0" presStyleCnt="3"/>
      <dgm:spPr/>
      <dgm:t>
        <a:bodyPr/>
        <a:lstStyle/>
        <a:p>
          <a:endParaRPr lang="nb-NO"/>
        </a:p>
      </dgm:t>
    </dgm:pt>
    <dgm:pt modelId="{3B1853F9-F23B-4BEE-9E59-7B0675D22866}" type="pres">
      <dgm:prSet presAssocID="{8CE577AF-55D7-44FD-A498-343091E3D4E8}" presName="gear2" presStyleLbl="node1" presStyleIdx="1" presStyleCnt="3" custAng="322992" custLinFactNeighborX="-2053" custLinFactNeighborY="-2116">
        <dgm:presLayoutVars>
          <dgm:chMax val="1"/>
          <dgm:bulletEnabled val="1"/>
        </dgm:presLayoutVars>
      </dgm:prSet>
      <dgm:spPr/>
      <dgm:t>
        <a:bodyPr/>
        <a:lstStyle/>
        <a:p>
          <a:endParaRPr lang="nb-NO"/>
        </a:p>
      </dgm:t>
    </dgm:pt>
    <dgm:pt modelId="{FDB382F0-DB5D-4D6E-BEC1-019660D549AD}" type="pres">
      <dgm:prSet presAssocID="{8CE577AF-55D7-44FD-A498-343091E3D4E8}" presName="gear2srcNode" presStyleLbl="node1" presStyleIdx="1" presStyleCnt="3"/>
      <dgm:spPr/>
      <dgm:t>
        <a:bodyPr/>
        <a:lstStyle/>
        <a:p>
          <a:endParaRPr lang="nb-NO"/>
        </a:p>
      </dgm:t>
    </dgm:pt>
    <dgm:pt modelId="{48A2108F-AB44-4D5A-87DB-670470294F16}" type="pres">
      <dgm:prSet presAssocID="{8CE577AF-55D7-44FD-A498-343091E3D4E8}" presName="gear2dstNode" presStyleLbl="node1" presStyleIdx="1" presStyleCnt="3"/>
      <dgm:spPr/>
      <dgm:t>
        <a:bodyPr/>
        <a:lstStyle/>
        <a:p>
          <a:endParaRPr lang="nb-NO"/>
        </a:p>
      </dgm:t>
    </dgm:pt>
    <dgm:pt modelId="{0EC3A5C9-635B-4910-A74A-EB4207DF1828}" type="pres">
      <dgm:prSet presAssocID="{89C48418-FEF2-47EF-942A-FA874FDC136C}" presName="gear3" presStyleLbl="node1" presStyleIdx="2" presStyleCnt="3" custAng="21188066" custLinFactNeighborX="-5698" custLinFactNeighborY="-1176"/>
      <dgm:spPr/>
      <dgm:t>
        <a:bodyPr/>
        <a:lstStyle/>
        <a:p>
          <a:endParaRPr lang="nb-NO"/>
        </a:p>
      </dgm:t>
    </dgm:pt>
    <dgm:pt modelId="{009D1201-1A54-4814-ACE9-BC03E9101DE5}" type="pres">
      <dgm:prSet presAssocID="{89C48418-FEF2-47EF-942A-FA874FDC136C}" presName="gear3tx" presStyleLbl="node1" presStyleIdx="2" presStyleCnt="3">
        <dgm:presLayoutVars>
          <dgm:chMax val="1"/>
          <dgm:bulletEnabled val="1"/>
        </dgm:presLayoutVars>
      </dgm:prSet>
      <dgm:spPr/>
      <dgm:t>
        <a:bodyPr/>
        <a:lstStyle/>
        <a:p>
          <a:endParaRPr lang="nb-NO"/>
        </a:p>
      </dgm:t>
    </dgm:pt>
    <dgm:pt modelId="{BE02473D-E76D-45D4-888A-506CCFEE6843}" type="pres">
      <dgm:prSet presAssocID="{89C48418-FEF2-47EF-942A-FA874FDC136C}" presName="gear3srcNode" presStyleLbl="node1" presStyleIdx="2" presStyleCnt="3"/>
      <dgm:spPr/>
      <dgm:t>
        <a:bodyPr/>
        <a:lstStyle/>
        <a:p>
          <a:endParaRPr lang="nb-NO"/>
        </a:p>
      </dgm:t>
    </dgm:pt>
    <dgm:pt modelId="{4A83CCB7-79DB-464F-80B4-E79B84284892}" type="pres">
      <dgm:prSet presAssocID="{89C48418-FEF2-47EF-942A-FA874FDC136C}" presName="gear3dstNode" presStyleLbl="node1" presStyleIdx="2" presStyleCnt="3"/>
      <dgm:spPr/>
      <dgm:t>
        <a:bodyPr/>
        <a:lstStyle/>
        <a:p>
          <a:endParaRPr lang="nb-NO"/>
        </a:p>
      </dgm:t>
    </dgm:pt>
    <dgm:pt modelId="{08A30628-9C0C-48D7-B3B6-BC62A8C280F0}" type="pres">
      <dgm:prSet presAssocID="{77B597DD-3E00-4FE1-85FB-BFA4E848AEBE}" presName="connector1" presStyleLbl="sibTrans2D1" presStyleIdx="0" presStyleCnt="3"/>
      <dgm:spPr/>
      <dgm:t>
        <a:bodyPr/>
        <a:lstStyle/>
        <a:p>
          <a:endParaRPr lang="nb-NO"/>
        </a:p>
      </dgm:t>
    </dgm:pt>
    <dgm:pt modelId="{B08186D1-8D24-4902-8686-0B06FCACF5B0}" type="pres">
      <dgm:prSet presAssocID="{72DA4B5F-2C71-4634-8C1D-1F05EE72AA70}" presName="connector2" presStyleLbl="sibTrans2D1" presStyleIdx="1" presStyleCnt="3"/>
      <dgm:spPr/>
      <dgm:t>
        <a:bodyPr/>
        <a:lstStyle/>
        <a:p>
          <a:endParaRPr lang="nb-NO"/>
        </a:p>
      </dgm:t>
    </dgm:pt>
    <dgm:pt modelId="{352945F7-83CB-465B-B0AD-F431AB44A05B}" type="pres">
      <dgm:prSet presAssocID="{70CD12EE-31B1-43EF-A4F4-BF2B68D0008D}" presName="connector3" presStyleLbl="sibTrans2D1" presStyleIdx="2" presStyleCnt="3"/>
      <dgm:spPr/>
      <dgm:t>
        <a:bodyPr/>
        <a:lstStyle/>
        <a:p>
          <a:endParaRPr lang="nb-NO"/>
        </a:p>
      </dgm:t>
    </dgm:pt>
  </dgm:ptLst>
  <dgm:cxnLst>
    <dgm:cxn modelId="{154C6741-45F9-439D-886D-7F3788E4111B}" type="presOf" srcId="{89C48418-FEF2-47EF-942A-FA874FDC136C}" destId="{009D1201-1A54-4814-ACE9-BC03E9101DE5}" srcOrd="1" destOrd="0" presId="urn:microsoft.com/office/officeart/2005/8/layout/gear1"/>
    <dgm:cxn modelId="{14C4284F-C152-4CDD-A028-B6D57B966783}" type="presOf" srcId="{8CE577AF-55D7-44FD-A498-343091E3D4E8}" destId="{FDB382F0-DB5D-4D6E-BEC1-019660D549AD}" srcOrd="1" destOrd="0" presId="urn:microsoft.com/office/officeart/2005/8/layout/gear1"/>
    <dgm:cxn modelId="{57B4FD90-6DAD-41B9-913B-3F0ABCD1905C}" srcId="{4431305F-6690-4C08-AFAD-54D79E25CEA7}" destId="{C4671DE2-155D-44FD-A4E4-5C0790DC8E1C}" srcOrd="0" destOrd="0" parTransId="{8479197C-A621-4785-AEFD-9B298B1EAE81}" sibTransId="{77B597DD-3E00-4FE1-85FB-BFA4E848AEBE}"/>
    <dgm:cxn modelId="{2B874504-25E6-4A0B-9FB1-A2FBF01D8E0E}" type="presOf" srcId="{C4671DE2-155D-44FD-A4E4-5C0790DC8E1C}" destId="{CB35B616-E6A5-4541-87CE-6F196FA30D54}" srcOrd="0" destOrd="0" presId="urn:microsoft.com/office/officeart/2005/8/layout/gear1"/>
    <dgm:cxn modelId="{884730FD-EB9D-40F1-B8FA-4A44ED3A7454}" type="presOf" srcId="{72DA4B5F-2C71-4634-8C1D-1F05EE72AA70}" destId="{B08186D1-8D24-4902-8686-0B06FCACF5B0}" srcOrd="0" destOrd="0" presId="urn:microsoft.com/office/officeart/2005/8/layout/gear1"/>
    <dgm:cxn modelId="{F6871CBE-76B1-4591-977F-75B115FA2D81}" type="presOf" srcId="{77B597DD-3E00-4FE1-85FB-BFA4E848AEBE}" destId="{08A30628-9C0C-48D7-B3B6-BC62A8C280F0}" srcOrd="0" destOrd="0" presId="urn:microsoft.com/office/officeart/2005/8/layout/gear1"/>
    <dgm:cxn modelId="{AC56BABA-8AB5-4AE2-A61C-0F48F8EF4F70}" type="presOf" srcId="{8CE577AF-55D7-44FD-A498-343091E3D4E8}" destId="{48A2108F-AB44-4D5A-87DB-670470294F16}" srcOrd="2" destOrd="0" presId="urn:microsoft.com/office/officeart/2005/8/layout/gear1"/>
    <dgm:cxn modelId="{17B06678-5908-49EB-BB16-A75EEA169278}" type="presOf" srcId="{C4671DE2-155D-44FD-A4E4-5C0790DC8E1C}" destId="{EC1F8DF4-571A-47C3-86EE-FDD966FD22FF}" srcOrd="1" destOrd="0" presId="urn:microsoft.com/office/officeart/2005/8/layout/gear1"/>
    <dgm:cxn modelId="{4D1BCCD9-02AD-48AD-BF24-898BCFF3A40C}" type="presOf" srcId="{C4671DE2-155D-44FD-A4E4-5C0790DC8E1C}" destId="{20246D1E-21D5-4F3C-BF11-5F32C69C8444}" srcOrd="2" destOrd="0" presId="urn:microsoft.com/office/officeart/2005/8/layout/gear1"/>
    <dgm:cxn modelId="{B99E7B58-8254-4D26-A8F1-AE2C281752B8}" srcId="{4431305F-6690-4C08-AFAD-54D79E25CEA7}" destId="{8CE577AF-55D7-44FD-A498-343091E3D4E8}" srcOrd="1" destOrd="0" parTransId="{C4EEF1A3-DEB9-49FB-A4F2-20B254021C9B}" sibTransId="{72DA4B5F-2C71-4634-8C1D-1F05EE72AA70}"/>
    <dgm:cxn modelId="{1AFB8829-0A97-4F4C-AFE0-AD978EE20F22}" type="presOf" srcId="{89C48418-FEF2-47EF-942A-FA874FDC136C}" destId="{4A83CCB7-79DB-464F-80B4-E79B84284892}" srcOrd="3" destOrd="0" presId="urn:microsoft.com/office/officeart/2005/8/layout/gear1"/>
    <dgm:cxn modelId="{53241A90-C779-401D-8581-1DDAF2748501}" type="presOf" srcId="{8CE577AF-55D7-44FD-A498-343091E3D4E8}" destId="{3B1853F9-F23B-4BEE-9E59-7B0675D22866}" srcOrd="0" destOrd="0" presId="urn:microsoft.com/office/officeart/2005/8/layout/gear1"/>
    <dgm:cxn modelId="{A327D1F8-C40A-4B7F-999D-94C54C5DFEC2}" type="presOf" srcId="{70CD12EE-31B1-43EF-A4F4-BF2B68D0008D}" destId="{352945F7-83CB-465B-B0AD-F431AB44A05B}" srcOrd="0" destOrd="0" presId="urn:microsoft.com/office/officeart/2005/8/layout/gear1"/>
    <dgm:cxn modelId="{8A00791C-4522-4137-A76B-94B810C37F05}" type="presOf" srcId="{4431305F-6690-4C08-AFAD-54D79E25CEA7}" destId="{3CCFCD80-DF67-4694-9597-853FF20FF1D1}" srcOrd="0" destOrd="0" presId="urn:microsoft.com/office/officeart/2005/8/layout/gear1"/>
    <dgm:cxn modelId="{5185D8E9-56A3-4014-BBBE-E73B3B65BAB6}" type="presOf" srcId="{89C48418-FEF2-47EF-942A-FA874FDC136C}" destId="{BE02473D-E76D-45D4-888A-506CCFEE6843}" srcOrd="2" destOrd="0" presId="urn:microsoft.com/office/officeart/2005/8/layout/gear1"/>
    <dgm:cxn modelId="{C1CFA017-9394-4A48-BB1F-0D730EE2E118}" type="presOf" srcId="{89C48418-FEF2-47EF-942A-FA874FDC136C}" destId="{0EC3A5C9-635B-4910-A74A-EB4207DF1828}" srcOrd="0" destOrd="0" presId="urn:microsoft.com/office/officeart/2005/8/layout/gear1"/>
    <dgm:cxn modelId="{7BB2960C-299D-47FD-9F08-D8E68D72B7FC}" srcId="{4431305F-6690-4C08-AFAD-54D79E25CEA7}" destId="{89C48418-FEF2-47EF-942A-FA874FDC136C}" srcOrd="2" destOrd="0" parTransId="{0CB14C43-46F7-49A1-9448-C2D671A9AB51}" sibTransId="{70CD12EE-31B1-43EF-A4F4-BF2B68D0008D}"/>
    <dgm:cxn modelId="{8FCDF9B0-5B6D-475D-B7E1-285750CF1985}" type="presParOf" srcId="{3CCFCD80-DF67-4694-9597-853FF20FF1D1}" destId="{CB35B616-E6A5-4541-87CE-6F196FA30D54}" srcOrd="0" destOrd="0" presId="urn:microsoft.com/office/officeart/2005/8/layout/gear1"/>
    <dgm:cxn modelId="{6E7483F4-C8A6-4A5E-A671-8F243D3282D6}" type="presParOf" srcId="{3CCFCD80-DF67-4694-9597-853FF20FF1D1}" destId="{EC1F8DF4-571A-47C3-86EE-FDD966FD22FF}" srcOrd="1" destOrd="0" presId="urn:microsoft.com/office/officeart/2005/8/layout/gear1"/>
    <dgm:cxn modelId="{0254352E-E299-4122-A2C2-DA731F85D45F}" type="presParOf" srcId="{3CCFCD80-DF67-4694-9597-853FF20FF1D1}" destId="{20246D1E-21D5-4F3C-BF11-5F32C69C8444}" srcOrd="2" destOrd="0" presId="urn:microsoft.com/office/officeart/2005/8/layout/gear1"/>
    <dgm:cxn modelId="{6336C532-31AD-4A5A-850F-D75415FA59D0}" type="presParOf" srcId="{3CCFCD80-DF67-4694-9597-853FF20FF1D1}" destId="{3B1853F9-F23B-4BEE-9E59-7B0675D22866}" srcOrd="3" destOrd="0" presId="urn:microsoft.com/office/officeart/2005/8/layout/gear1"/>
    <dgm:cxn modelId="{63005EF9-3B74-4D4D-937C-7A4750545BCB}" type="presParOf" srcId="{3CCFCD80-DF67-4694-9597-853FF20FF1D1}" destId="{FDB382F0-DB5D-4D6E-BEC1-019660D549AD}" srcOrd="4" destOrd="0" presId="urn:microsoft.com/office/officeart/2005/8/layout/gear1"/>
    <dgm:cxn modelId="{6EFAFD26-5E82-4DA6-B259-5409EDE8A0E4}" type="presParOf" srcId="{3CCFCD80-DF67-4694-9597-853FF20FF1D1}" destId="{48A2108F-AB44-4D5A-87DB-670470294F16}" srcOrd="5" destOrd="0" presId="urn:microsoft.com/office/officeart/2005/8/layout/gear1"/>
    <dgm:cxn modelId="{E87535E6-8ADB-41F0-8E2A-8D3CABAEEA27}" type="presParOf" srcId="{3CCFCD80-DF67-4694-9597-853FF20FF1D1}" destId="{0EC3A5C9-635B-4910-A74A-EB4207DF1828}" srcOrd="6" destOrd="0" presId="urn:microsoft.com/office/officeart/2005/8/layout/gear1"/>
    <dgm:cxn modelId="{797B1332-B4E5-4648-8843-E48D5C12C5E4}" type="presParOf" srcId="{3CCFCD80-DF67-4694-9597-853FF20FF1D1}" destId="{009D1201-1A54-4814-ACE9-BC03E9101DE5}" srcOrd="7" destOrd="0" presId="urn:microsoft.com/office/officeart/2005/8/layout/gear1"/>
    <dgm:cxn modelId="{6CFCEB2C-1B59-49C5-834C-91F30E0AF1CF}" type="presParOf" srcId="{3CCFCD80-DF67-4694-9597-853FF20FF1D1}" destId="{BE02473D-E76D-45D4-888A-506CCFEE6843}" srcOrd="8" destOrd="0" presId="urn:microsoft.com/office/officeart/2005/8/layout/gear1"/>
    <dgm:cxn modelId="{FE6C6C36-F00B-4304-9DC1-907D9FD86648}" type="presParOf" srcId="{3CCFCD80-DF67-4694-9597-853FF20FF1D1}" destId="{4A83CCB7-79DB-464F-80B4-E79B84284892}" srcOrd="9" destOrd="0" presId="urn:microsoft.com/office/officeart/2005/8/layout/gear1"/>
    <dgm:cxn modelId="{C3C19978-2D58-4928-8FCE-33AB7A1311FD}" type="presParOf" srcId="{3CCFCD80-DF67-4694-9597-853FF20FF1D1}" destId="{08A30628-9C0C-48D7-B3B6-BC62A8C280F0}" srcOrd="10" destOrd="0" presId="urn:microsoft.com/office/officeart/2005/8/layout/gear1"/>
    <dgm:cxn modelId="{88EEF9C9-07C2-4A07-A189-E2D618EBF0BB}" type="presParOf" srcId="{3CCFCD80-DF67-4694-9597-853FF20FF1D1}" destId="{B08186D1-8D24-4902-8686-0B06FCACF5B0}" srcOrd="11" destOrd="0" presId="urn:microsoft.com/office/officeart/2005/8/layout/gear1"/>
    <dgm:cxn modelId="{495F38F5-F87F-4140-A40E-6BCF6F70EF53}" type="presParOf" srcId="{3CCFCD80-DF67-4694-9597-853FF20FF1D1}" destId="{352945F7-83CB-465B-B0AD-F431AB44A05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F7DDE3-3BF7-4460-933C-2A9D9E6CA17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nb-NO"/>
        </a:p>
      </dgm:t>
    </dgm:pt>
    <dgm:pt modelId="{CF1289DD-C1A0-4118-9A79-95D7A728DD57}">
      <dgm:prSet/>
      <dgm:spPr>
        <a:blipFill dpi="0" rotWithShape="0">
          <a:blip xmlns:r="http://schemas.openxmlformats.org/officeDocument/2006/relationships" r:embed="rId1">
            <a:alphaModFix amt="57000"/>
            <a:extLst>
              <a:ext uri="{28A0092B-C50C-407E-A947-70E740481C1C}">
                <a14:useLocalDpi xmlns:a14="http://schemas.microsoft.com/office/drawing/2010/main" val="0"/>
              </a:ext>
            </a:extLst>
          </a:blip>
          <a:srcRect/>
          <a:stretch>
            <a:fillRect/>
          </a:stretch>
        </a:blip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b="0" i="0" dirty="0" smtClean="0"/>
            <a:t>“Scientific publications based on R&amp;D projects funded wholly or partially by the Research Council are to be made openly accessible to all interested parties as far as possible.”</a:t>
          </a:r>
        </a:p>
      </dgm:t>
    </dgm:pt>
    <dgm:pt modelId="{62BB16CD-E0F4-4CD1-866B-A895F0D4B10E}" type="parTrans" cxnId="{C2CC1033-BC34-462C-BACE-990883C5CBB2}">
      <dgm:prSet/>
      <dgm:spPr/>
      <dgm:t>
        <a:bodyPr/>
        <a:lstStyle/>
        <a:p>
          <a:endParaRPr lang="nb-NO"/>
        </a:p>
      </dgm:t>
    </dgm:pt>
    <dgm:pt modelId="{6B9E0B03-24B1-450A-94D7-80D75609C044}" type="sibTrans" cxnId="{C2CC1033-BC34-462C-BACE-990883C5CBB2}">
      <dgm:prSet/>
      <dgm:spPr/>
      <dgm:t>
        <a:bodyPr/>
        <a:lstStyle/>
        <a:p>
          <a:endParaRPr lang="nb-NO"/>
        </a:p>
      </dgm:t>
    </dgm:pt>
    <dgm:pt modelId="{F882BD6D-A077-4615-9181-81C129E5B460}" type="pres">
      <dgm:prSet presAssocID="{87F7DDE3-3BF7-4460-933C-2A9D9E6CA17B}" presName="linear" presStyleCnt="0">
        <dgm:presLayoutVars>
          <dgm:animLvl val="lvl"/>
          <dgm:resizeHandles val="exact"/>
        </dgm:presLayoutVars>
      </dgm:prSet>
      <dgm:spPr/>
      <dgm:t>
        <a:bodyPr/>
        <a:lstStyle/>
        <a:p>
          <a:endParaRPr lang="nb-NO"/>
        </a:p>
      </dgm:t>
    </dgm:pt>
    <dgm:pt modelId="{0C711127-3911-4266-AFBB-C23C50F2785F}" type="pres">
      <dgm:prSet presAssocID="{CF1289DD-C1A0-4118-9A79-95D7A728DD57}" presName="parentText" presStyleLbl="node1" presStyleIdx="0" presStyleCnt="1" custScaleX="73765" custScaleY="16193" custLinFactNeighborX="-12375" custLinFactNeighborY="-6704">
        <dgm:presLayoutVars>
          <dgm:chMax val="0"/>
          <dgm:bulletEnabled val="1"/>
        </dgm:presLayoutVars>
      </dgm:prSet>
      <dgm:spPr/>
      <dgm:t>
        <a:bodyPr/>
        <a:lstStyle/>
        <a:p>
          <a:endParaRPr lang="nb-NO"/>
        </a:p>
      </dgm:t>
    </dgm:pt>
  </dgm:ptLst>
  <dgm:cxnLst>
    <dgm:cxn modelId="{7328FA6C-E405-44DD-8C9D-5847743C4E4D}" type="presOf" srcId="{87F7DDE3-3BF7-4460-933C-2A9D9E6CA17B}" destId="{F882BD6D-A077-4615-9181-81C129E5B460}" srcOrd="0" destOrd="0" presId="urn:microsoft.com/office/officeart/2005/8/layout/vList2"/>
    <dgm:cxn modelId="{C2CC1033-BC34-462C-BACE-990883C5CBB2}" srcId="{87F7DDE3-3BF7-4460-933C-2A9D9E6CA17B}" destId="{CF1289DD-C1A0-4118-9A79-95D7A728DD57}" srcOrd="0" destOrd="0" parTransId="{62BB16CD-E0F4-4CD1-866B-A895F0D4B10E}" sibTransId="{6B9E0B03-24B1-450A-94D7-80D75609C044}"/>
    <dgm:cxn modelId="{CC31CC2B-EAC8-446E-B4B3-BB0789E5147E}" type="presOf" srcId="{CF1289DD-C1A0-4118-9A79-95D7A728DD57}" destId="{0C711127-3911-4266-AFBB-C23C50F2785F}" srcOrd="0" destOrd="0" presId="urn:microsoft.com/office/officeart/2005/8/layout/vList2"/>
    <dgm:cxn modelId="{5868ADF2-7113-4802-B852-6E74613CDB90}" type="presParOf" srcId="{F882BD6D-A077-4615-9181-81C129E5B460}" destId="{0C711127-3911-4266-AFBB-C23C50F2785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5B616-E6A5-4541-87CE-6F196FA30D54}">
      <dsp:nvSpPr>
        <dsp:cNvPr id="0" name=""/>
        <dsp:cNvSpPr/>
      </dsp:nvSpPr>
      <dsp:spPr>
        <a:xfrm rot="21336622">
          <a:off x="4166495" y="2342382"/>
          <a:ext cx="2899627" cy="2899627"/>
        </a:xfrm>
        <a:prstGeom prst="gear9">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1" kern="1200" dirty="0" smtClean="0"/>
            <a:t>DISKUSJONER &amp; KONKLUSJONER</a:t>
          </a:r>
        </a:p>
        <a:p>
          <a:pPr lvl="0" algn="ctr" defTabSz="800100">
            <a:lnSpc>
              <a:spcPct val="90000"/>
            </a:lnSpc>
            <a:spcBef>
              <a:spcPct val="0"/>
            </a:spcBef>
            <a:spcAft>
              <a:spcPct val="35000"/>
            </a:spcAft>
          </a:pPr>
          <a:r>
            <a:rPr lang="nb-NO" sz="1800" b="1" kern="1200" dirty="0" smtClean="0"/>
            <a:t>i plenum</a:t>
          </a:r>
          <a:endParaRPr lang="nb-NO" sz="1800" kern="1200" dirty="0"/>
        </a:p>
      </dsp:txBody>
      <dsp:txXfrm>
        <a:off x="4747508" y="3021680"/>
        <a:ext cx="1733719" cy="1490468"/>
      </dsp:txXfrm>
    </dsp:sp>
    <dsp:sp modelId="{3B1853F9-F23B-4BEE-9E59-7B0675D22866}">
      <dsp:nvSpPr>
        <dsp:cNvPr id="0" name=""/>
        <dsp:cNvSpPr/>
      </dsp:nvSpPr>
      <dsp:spPr>
        <a:xfrm rot="322992">
          <a:off x="2614559" y="1642433"/>
          <a:ext cx="2108820" cy="2108820"/>
        </a:xfrm>
        <a:prstGeom prst="gear6">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nb-NO" sz="1600" b="1" kern="1200" dirty="0" smtClean="0"/>
            <a:t>Utvalgte spørsmål</a:t>
          </a:r>
        </a:p>
        <a:p>
          <a:pPr lvl="0" algn="ctr" defTabSz="711200">
            <a:lnSpc>
              <a:spcPct val="90000"/>
            </a:lnSpc>
            <a:spcBef>
              <a:spcPct val="0"/>
            </a:spcBef>
            <a:spcAft>
              <a:spcPct val="35000"/>
            </a:spcAft>
          </a:pPr>
          <a:r>
            <a:rPr lang="nb-NO" sz="1600" b="1" kern="1200" smtClean="0"/>
            <a:t>GRUPPE-DISKUSJON</a:t>
          </a:r>
          <a:endParaRPr lang="nb-NO" sz="1600" kern="1200" dirty="0"/>
        </a:p>
      </dsp:txBody>
      <dsp:txXfrm>
        <a:off x="3145461" y="2176544"/>
        <a:ext cx="1047016" cy="1040598"/>
      </dsp:txXfrm>
    </dsp:sp>
    <dsp:sp modelId="{0EC3A5C9-635B-4910-A74A-EB4207DF1828}">
      <dsp:nvSpPr>
        <dsp:cNvPr id="0" name=""/>
        <dsp:cNvSpPr/>
      </dsp:nvSpPr>
      <dsp:spPr>
        <a:xfrm rot="20288066">
          <a:off x="3694815" y="202425"/>
          <a:ext cx="2066213" cy="2066213"/>
        </a:xfrm>
        <a:prstGeom prst="gear6">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nb-NO" sz="2100" b="1" kern="1200" dirty="0" smtClean="0"/>
            <a:t>Bakgrunn</a:t>
          </a:r>
          <a:endParaRPr lang="nb-NO" sz="2100" b="1" kern="1200" dirty="0"/>
        </a:p>
      </dsp:txBody>
      <dsp:txXfrm rot="900000">
        <a:off x="4147996" y="655606"/>
        <a:ext cx="1159851" cy="1159851"/>
      </dsp:txXfrm>
    </dsp:sp>
    <dsp:sp modelId="{08A30628-9C0C-48D7-B3B6-BC62A8C280F0}">
      <dsp:nvSpPr>
        <dsp:cNvPr id="0" name=""/>
        <dsp:cNvSpPr/>
      </dsp:nvSpPr>
      <dsp:spPr>
        <a:xfrm>
          <a:off x="4133960" y="1928008"/>
          <a:ext cx="3711523" cy="3711523"/>
        </a:xfrm>
        <a:prstGeom prst="circularArrow">
          <a:avLst>
            <a:gd name="adj1" fmla="val 4687"/>
            <a:gd name="adj2" fmla="val 299029"/>
            <a:gd name="adj3" fmla="val 2537040"/>
            <a:gd name="adj4" fmla="val 15817020"/>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8186D1-8D24-4902-8686-0B06FCACF5B0}">
      <dsp:nvSpPr>
        <dsp:cNvPr id="0" name=""/>
        <dsp:cNvSpPr/>
      </dsp:nvSpPr>
      <dsp:spPr>
        <a:xfrm>
          <a:off x="2284385" y="1215828"/>
          <a:ext cx="2696653" cy="2696653"/>
        </a:xfrm>
        <a:prstGeom prst="leftCircularArrow">
          <a:avLst>
            <a:gd name="adj1" fmla="val 6452"/>
            <a:gd name="adj2" fmla="val 429999"/>
            <a:gd name="adj3" fmla="val 10489124"/>
            <a:gd name="adj4" fmla="val 14837806"/>
            <a:gd name="adj5" fmla="val 7527"/>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2945F7-83CB-465B-B0AD-F431AB44A05B}">
      <dsp:nvSpPr>
        <dsp:cNvPr id="0" name=""/>
        <dsp:cNvSpPr/>
      </dsp:nvSpPr>
      <dsp:spPr>
        <a:xfrm>
          <a:off x="3361071" y="-225018"/>
          <a:ext cx="2907535" cy="2907535"/>
        </a:xfrm>
        <a:prstGeom prst="circularArrow">
          <a:avLst>
            <a:gd name="adj1" fmla="val 5984"/>
            <a:gd name="adj2" fmla="val 394124"/>
            <a:gd name="adj3" fmla="val 13313824"/>
            <a:gd name="adj4" fmla="val 10508221"/>
            <a:gd name="adj5" fmla="val 6981"/>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11127-3911-4266-AFBB-C23C50F2785F}">
      <dsp:nvSpPr>
        <dsp:cNvPr id="0" name=""/>
        <dsp:cNvSpPr/>
      </dsp:nvSpPr>
      <dsp:spPr>
        <a:xfrm>
          <a:off x="39092" y="0"/>
          <a:ext cx="3883684" cy="1151905"/>
        </a:xfrm>
        <a:prstGeom prst="roundRect">
          <a:avLst/>
        </a:prstGeom>
        <a:blipFill dpi="0" rotWithShape="0">
          <a:blip xmlns:r="http://schemas.openxmlformats.org/officeDocument/2006/relationships" r:embed="rId1">
            <a:alphaModFix amt="57000"/>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400" b="0" i="0" kern="1200" dirty="0" smtClean="0"/>
            <a:t>“Scientific publications based on R&amp;D projects funded wholly or partially by the Research Council are to be made openly accessible to all interested parties as far as possible.”</a:t>
          </a:r>
        </a:p>
      </dsp:txBody>
      <dsp:txXfrm>
        <a:off x="95323" y="56231"/>
        <a:ext cx="3771222" cy="1039443"/>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11474D-5336-4622-A46F-B224C597B7E3}" type="datetimeFigureOut">
              <a:rPr lang="nb-NO" smtClean="0"/>
              <a:t>11.06.2019</a:t>
            </a:fld>
            <a:endParaRPr lang="nb-NO"/>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A719A3-AC32-45F8-BCC4-F4849E81C458}" type="slidenum">
              <a:rPr lang="nb-NO" smtClean="0"/>
              <a:t>‹#›</a:t>
            </a:fld>
            <a:endParaRPr lang="nb-NO"/>
          </a:p>
        </p:txBody>
      </p:sp>
    </p:spTree>
    <p:extLst>
      <p:ext uri="{BB962C8B-B14F-4D97-AF65-F5344CB8AC3E}">
        <p14:creationId xmlns:p14="http://schemas.microsoft.com/office/powerpoint/2010/main" val="290710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1</a:t>
            </a:fld>
            <a:endParaRPr lang="nb-NO"/>
          </a:p>
        </p:txBody>
      </p:sp>
    </p:spTree>
    <p:extLst>
      <p:ext uri="{BB962C8B-B14F-4D97-AF65-F5344CB8AC3E}">
        <p14:creationId xmlns:p14="http://schemas.microsoft.com/office/powerpoint/2010/main" val="975795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10</a:t>
            </a:fld>
            <a:endParaRPr lang="nb-NO"/>
          </a:p>
        </p:txBody>
      </p:sp>
    </p:spTree>
    <p:extLst>
      <p:ext uri="{BB962C8B-B14F-4D97-AF65-F5344CB8AC3E}">
        <p14:creationId xmlns:p14="http://schemas.microsoft.com/office/powerpoint/2010/main" val="3312202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11</a:t>
            </a:fld>
            <a:endParaRPr lang="nb-NO"/>
          </a:p>
        </p:txBody>
      </p:sp>
    </p:spTree>
    <p:extLst>
      <p:ext uri="{BB962C8B-B14F-4D97-AF65-F5344CB8AC3E}">
        <p14:creationId xmlns:p14="http://schemas.microsoft.com/office/powerpoint/2010/main" val="122484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76074">
              <a:defRPr/>
            </a:pPr>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12</a:t>
            </a:fld>
            <a:endParaRPr lang="nb-NO"/>
          </a:p>
        </p:txBody>
      </p:sp>
    </p:spTree>
    <p:extLst>
      <p:ext uri="{BB962C8B-B14F-4D97-AF65-F5344CB8AC3E}">
        <p14:creationId xmlns:p14="http://schemas.microsoft.com/office/powerpoint/2010/main" val="561415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76074">
              <a:defRPr/>
            </a:pPr>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13</a:t>
            </a:fld>
            <a:endParaRPr lang="nb-NO"/>
          </a:p>
        </p:txBody>
      </p:sp>
    </p:spTree>
    <p:extLst>
      <p:ext uri="{BB962C8B-B14F-4D97-AF65-F5344CB8AC3E}">
        <p14:creationId xmlns:p14="http://schemas.microsoft.com/office/powerpoint/2010/main" val="561415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14</a:t>
            </a:fld>
            <a:endParaRPr lang="nb-NO"/>
          </a:p>
        </p:txBody>
      </p:sp>
    </p:spTree>
    <p:extLst>
      <p:ext uri="{BB962C8B-B14F-4D97-AF65-F5344CB8AC3E}">
        <p14:creationId xmlns:p14="http://schemas.microsoft.com/office/powerpoint/2010/main" val="1923764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15</a:t>
            </a:fld>
            <a:endParaRPr lang="nb-NO"/>
          </a:p>
        </p:txBody>
      </p:sp>
    </p:spTree>
    <p:extLst>
      <p:ext uri="{BB962C8B-B14F-4D97-AF65-F5344CB8AC3E}">
        <p14:creationId xmlns:p14="http://schemas.microsoft.com/office/powerpoint/2010/main" val="2356854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16</a:t>
            </a:fld>
            <a:endParaRPr lang="nb-NO"/>
          </a:p>
        </p:txBody>
      </p:sp>
    </p:spTree>
    <p:extLst>
      <p:ext uri="{BB962C8B-B14F-4D97-AF65-F5344CB8AC3E}">
        <p14:creationId xmlns:p14="http://schemas.microsoft.com/office/powerpoint/2010/main" val="192376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17</a:t>
            </a:fld>
            <a:endParaRPr lang="nb-NO"/>
          </a:p>
        </p:txBody>
      </p:sp>
    </p:spTree>
    <p:extLst>
      <p:ext uri="{BB962C8B-B14F-4D97-AF65-F5344CB8AC3E}">
        <p14:creationId xmlns:p14="http://schemas.microsoft.com/office/powerpoint/2010/main" val="26759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76074">
              <a:defRPr/>
            </a:pPr>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18</a:t>
            </a:fld>
            <a:endParaRPr lang="nb-NO"/>
          </a:p>
        </p:txBody>
      </p:sp>
    </p:spTree>
    <p:extLst>
      <p:ext uri="{BB962C8B-B14F-4D97-AF65-F5344CB8AC3E}">
        <p14:creationId xmlns:p14="http://schemas.microsoft.com/office/powerpoint/2010/main" val="1205160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19</a:t>
            </a:fld>
            <a:endParaRPr lang="nb-NO"/>
          </a:p>
        </p:txBody>
      </p:sp>
    </p:spTree>
    <p:extLst>
      <p:ext uri="{BB962C8B-B14F-4D97-AF65-F5344CB8AC3E}">
        <p14:creationId xmlns:p14="http://schemas.microsoft.com/office/powerpoint/2010/main" val="120516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2</a:t>
            </a:fld>
            <a:endParaRPr lang="nb-NO"/>
          </a:p>
        </p:txBody>
      </p:sp>
    </p:spTree>
    <p:extLst>
      <p:ext uri="{BB962C8B-B14F-4D97-AF65-F5344CB8AC3E}">
        <p14:creationId xmlns:p14="http://schemas.microsoft.com/office/powerpoint/2010/main" val="4248532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Slide Number Placeholder 3"/>
          <p:cNvSpPr>
            <a:spLocks noGrp="1"/>
          </p:cNvSpPr>
          <p:nvPr>
            <p:ph type="sldNum" sz="quarter" idx="10"/>
          </p:nvPr>
        </p:nvSpPr>
        <p:spPr/>
        <p:txBody>
          <a:bodyPr/>
          <a:lstStyle/>
          <a:p>
            <a:fld id="{E059EDE7-93D4-4439-99EB-72654D0ACB50}" type="slidenum">
              <a:rPr lang="nb-NO" smtClean="0"/>
              <a:t>20</a:t>
            </a:fld>
            <a:endParaRPr lang="nb-NO"/>
          </a:p>
        </p:txBody>
      </p:sp>
    </p:spTree>
    <p:extLst>
      <p:ext uri="{BB962C8B-B14F-4D97-AF65-F5344CB8AC3E}">
        <p14:creationId xmlns:p14="http://schemas.microsoft.com/office/powerpoint/2010/main" val="396080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76074">
              <a:defRPr/>
            </a:pPr>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21</a:t>
            </a:fld>
            <a:endParaRPr lang="nb-NO"/>
          </a:p>
        </p:txBody>
      </p:sp>
    </p:spTree>
    <p:extLst>
      <p:ext uri="{BB962C8B-B14F-4D97-AF65-F5344CB8AC3E}">
        <p14:creationId xmlns:p14="http://schemas.microsoft.com/office/powerpoint/2010/main" val="561415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22</a:t>
            </a:fld>
            <a:endParaRPr lang="nb-NO"/>
          </a:p>
        </p:txBody>
      </p:sp>
    </p:spTree>
    <p:extLst>
      <p:ext uri="{BB962C8B-B14F-4D97-AF65-F5344CB8AC3E}">
        <p14:creationId xmlns:p14="http://schemas.microsoft.com/office/powerpoint/2010/main" val="666050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23</a:t>
            </a:fld>
            <a:endParaRPr lang="nb-NO"/>
          </a:p>
        </p:txBody>
      </p:sp>
    </p:spTree>
    <p:extLst>
      <p:ext uri="{BB962C8B-B14F-4D97-AF65-F5344CB8AC3E}">
        <p14:creationId xmlns:p14="http://schemas.microsoft.com/office/powerpoint/2010/main" val="1802784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76074">
              <a:defRPr/>
            </a:pPr>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24</a:t>
            </a:fld>
            <a:endParaRPr lang="nb-NO"/>
          </a:p>
        </p:txBody>
      </p:sp>
    </p:spTree>
    <p:extLst>
      <p:ext uri="{BB962C8B-B14F-4D97-AF65-F5344CB8AC3E}">
        <p14:creationId xmlns:p14="http://schemas.microsoft.com/office/powerpoint/2010/main" val="561415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25</a:t>
            </a:fld>
            <a:endParaRPr lang="nb-NO"/>
          </a:p>
        </p:txBody>
      </p:sp>
    </p:spTree>
    <p:extLst>
      <p:ext uri="{BB962C8B-B14F-4D97-AF65-F5344CB8AC3E}">
        <p14:creationId xmlns:p14="http://schemas.microsoft.com/office/powerpoint/2010/main" val="1036781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26</a:t>
            </a:fld>
            <a:endParaRPr lang="nb-NO"/>
          </a:p>
        </p:txBody>
      </p:sp>
    </p:spTree>
    <p:extLst>
      <p:ext uri="{BB962C8B-B14F-4D97-AF65-F5344CB8AC3E}">
        <p14:creationId xmlns:p14="http://schemas.microsoft.com/office/powerpoint/2010/main" val="1714750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27</a:t>
            </a:fld>
            <a:endParaRPr lang="nb-NO"/>
          </a:p>
        </p:txBody>
      </p:sp>
    </p:spTree>
    <p:extLst>
      <p:ext uri="{BB962C8B-B14F-4D97-AF65-F5344CB8AC3E}">
        <p14:creationId xmlns:p14="http://schemas.microsoft.com/office/powerpoint/2010/main" val="2535539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28</a:t>
            </a:fld>
            <a:endParaRPr lang="nb-NO"/>
          </a:p>
        </p:txBody>
      </p:sp>
    </p:spTree>
    <p:extLst>
      <p:ext uri="{BB962C8B-B14F-4D97-AF65-F5344CB8AC3E}">
        <p14:creationId xmlns:p14="http://schemas.microsoft.com/office/powerpoint/2010/main" val="291301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47A719A3-AC32-45F8-BCC4-F4849E81C458}" type="slidenum">
              <a:rPr lang="nb-NO" smtClean="0"/>
              <a:t>3</a:t>
            </a:fld>
            <a:endParaRPr lang="nb-NO"/>
          </a:p>
        </p:txBody>
      </p:sp>
    </p:spTree>
    <p:extLst>
      <p:ext uri="{BB962C8B-B14F-4D97-AF65-F5344CB8AC3E}">
        <p14:creationId xmlns:p14="http://schemas.microsoft.com/office/powerpoint/2010/main" val="361111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4</a:t>
            </a:fld>
            <a:endParaRPr lang="nb-NO"/>
          </a:p>
        </p:txBody>
      </p:sp>
    </p:spTree>
    <p:extLst>
      <p:ext uri="{BB962C8B-B14F-4D97-AF65-F5344CB8AC3E}">
        <p14:creationId xmlns:p14="http://schemas.microsoft.com/office/powerpoint/2010/main" val="4270856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5</a:t>
            </a:fld>
            <a:endParaRPr lang="nb-NO"/>
          </a:p>
        </p:txBody>
      </p:sp>
    </p:spTree>
    <p:extLst>
      <p:ext uri="{BB962C8B-B14F-4D97-AF65-F5344CB8AC3E}">
        <p14:creationId xmlns:p14="http://schemas.microsoft.com/office/powerpoint/2010/main" val="32431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6</a:t>
            </a:fld>
            <a:endParaRPr lang="nb-NO"/>
          </a:p>
        </p:txBody>
      </p:sp>
    </p:spTree>
    <p:extLst>
      <p:ext uri="{BB962C8B-B14F-4D97-AF65-F5344CB8AC3E}">
        <p14:creationId xmlns:p14="http://schemas.microsoft.com/office/powerpoint/2010/main" val="91766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7</a:t>
            </a:fld>
            <a:endParaRPr lang="nb-NO"/>
          </a:p>
        </p:txBody>
      </p:sp>
    </p:spTree>
    <p:extLst>
      <p:ext uri="{BB962C8B-B14F-4D97-AF65-F5344CB8AC3E}">
        <p14:creationId xmlns:p14="http://schemas.microsoft.com/office/powerpoint/2010/main" val="190372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059EDE7-93D4-4439-99EB-72654D0ACB50}" type="slidenum">
              <a:rPr lang="nb-NO" smtClean="0"/>
              <a:t>8</a:t>
            </a:fld>
            <a:endParaRPr lang="nb-NO"/>
          </a:p>
        </p:txBody>
      </p:sp>
    </p:spTree>
    <p:extLst>
      <p:ext uri="{BB962C8B-B14F-4D97-AF65-F5344CB8AC3E}">
        <p14:creationId xmlns:p14="http://schemas.microsoft.com/office/powerpoint/2010/main" val="3652061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7A719A3-AC32-45F8-BCC4-F4849E81C458}" type="slidenum">
              <a:rPr lang="nb-NO" smtClean="0"/>
              <a:t>9</a:t>
            </a:fld>
            <a:endParaRPr lang="nb-NO"/>
          </a:p>
        </p:txBody>
      </p:sp>
    </p:spTree>
    <p:extLst>
      <p:ext uri="{BB962C8B-B14F-4D97-AF65-F5344CB8AC3E}">
        <p14:creationId xmlns:p14="http://schemas.microsoft.com/office/powerpoint/2010/main" val="6078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C89D7CA8-BA6E-4EA3-A638-CDC169CEE0BC}" type="datetimeFigureOut">
              <a:rPr lang="nb-NO" smtClean="0"/>
              <a:t>11.06.2019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233180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C89D7CA8-BA6E-4EA3-A638-CDC169CEE0BC}" type="datetimeFigureOut">
              <a:rPr lang="nb-NO" smtClean="0"/>
              <a:t>11.06.2019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1277316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C89D7CA8-BA6E-4EA3-A638-CDC169CEE0BC}" type="datetimeFigureOut">
              <a:rPr lang="nb-NO" smtClean="0"/>
              <a:t>11.06.2019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354196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C89D7CA8-BA6E-4EA3-A638-CDC169CEE0BC}" type="datetimeFigureOut">
              <a:rPr lang="nb-NO" smtClean="0"/>
              <a:t>11.06.2019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2280198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9D7CA8-BA6E-4EA3-A638-CDC169CEE0BC}" type="datetimeFigureOut">
              <a:rPr lang="nb-NO" smtClean="0"/>
              <a:t>11.06.2019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72797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C89D7CA8-BA6E-4EA3-A638-CDC169CEE0BC}" type="datetimeFigureOut">
              <a:rPr lang="nb-NO" smtClean="0"/>
              <a:t>11.06.2019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2525954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C89D7CA8-BA6E-4EA3-A638-CDC169CEE0BC}" type="datetimeFigureOut">
              <a:rPr lang="nb-NO" smtClean="0"/>
              <a:t>11.06.2019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5229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C89D7CA8-BA6E-4EA3-A638-CDC169CEE0BC}" type="datetimeFigureOut">
              <a:rPr lang="nb-NO" smtClean="0"/>
              <a:t>11.06.2019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420025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9D7CA8-BA6E-4EA3-A638-CDC169CEE0BC}" type="datetimeFigureOut">
              <a:rPr lang="nb-NO" smtClean="0"/>
              <a:t>11.06.2019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416425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9D7CA8-BA6E-4EA3-A638-CDC169CEE0BC}" type="datetimeFigureOut">
              <a:rPr lang="nb-NO" smtClean="0"/>
              <a:t>11.06.2019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38177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9D7CA8-BA6E-4EA3-A638-CDC169CEE0BC}" type="datetimeFigureOut">
              <a:rPr lang="nb-NO" smtClean="0"/>
              <a:t>11.06.2019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044DE1-8892-41D0-9646-6FFDC71AF6A7}" type="slidenum">
              <a:rPr lang="nb-NO" smtClean="0"/>
              <a:t>‹#›</a:t>
            </a:fld>
            <a:endParaRPr lang="nb-NO"/>
          </a:p>
        </p:txBody>
      </p:sp>
    </p:spTree>
    <p:extLst>
      <p:ext uri="{BB962C8B-B14F-4D97-AF65-F5344CB8AC3E}">
        <p14:creationId xmlns:p14="http://schemas.microsoft.com/office/powerpoint/2010/main" val="297194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89D7CA8-BA6E-4EA3-A638-CDC169CEE0BC}" type="datetimeFigureOut">
              <a:rPr lang="nb-NO" smtClean="0"/>
              <a:t>11.06.2019</a:t>
            </a:fld>
            <a:endParaRPr lang="nb-NO"/>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A044DE1-8892-41D0-9646-6FFDC71AF6A7}" type="slidenum">
              <a:rPr lang="nb-NO" smtClean="0"/>
              <a:t>‹#›</a:t>
            </a:fld>
            <a:endParaRPr lang="nb-NO"/>
          </a:p>
        </p:txBody>
      </p:sp>
    </p:spTree>
    <p:extLst>
      <p:ext uri="{BB962C8B-B14F-4D97-AF65-F5344CB8AC3E}">
        <p14:creationId xmlns:p14="http://schemas.microsoft.com/office/powerpoint/2010/main" val="107438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1.png"/><Relationship Id="rId4" Type="http://schemas.openxmlformats.org/officeDocument/2006/relationships/diagramLayout" Target="../diagrams/layout2.xml"/><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unsplash.com/@jonflobrant?utm_source=unsplash&amp;utm_medium=referral&amp;utm_content=creditCopyText" TargetMode="External"/><Relationship Id="rId5" Type="http://schemas.openxmlformats.org/officeDocument/2006/relationships/hyperlink" Target="https://unsplash.com/photos/tSsb28hzZSI?utm_source=unsplash&amp;utm_medium=referral&amp;utm_content=creditCopyText"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cgamer.com/star-wars-battlefront-4k-screens-showcase-the-pale-beauty-of-hoth/"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0ahUKEwian--A0sLWAhWnF5oKHTORAdIQjRwIBw&amp;url=https://www.global-english.com/news/tips-for-tefl-discussion-classes/&amp;psig=AFQjCNF6f0PA6SG7qX72NfbvQ7fu83EWHg&amp;ust=150650805554305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google.no/url?sa=i&amp;rct=j&amp;q=&amp;esrc=s&amp;source=images&amp;cd=&amp;cad=rja&amp;uact=8&amp;ved=0ahUKEwiO8a-fhfrVAhUFSJoKHXx6DbkQjRwIBw&amp;url=https://www.linkedin.com/company/mentimeter&amp;psig=AFQjCNGFy7y-mJYVk1LXc09BQX9YoM5TQA&amp;ust=1504013550767642" TargetMode="External"/><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youtu.be/N2zK3sAtr-4"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1635646"/>
            <a:ext cx="9144000" cy="4572001"/>
          </a:xfrm>
        </p:spPr>
      </p:pic>
      <p:sp>
        <p:nvSpPr>
          <p:cNvPr id="10" name="Title 1"/>
          <p:cNvSpPr txBox="1">
            <a:spLocks/>
          </p:cNvSpPr>
          <p:nvPr/>
        </p:nvSpPr>
        <p:spPr>
          <a:xfrm>
            <a:off x="683568" y="338703"/>
            <a:ext cx="792088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b="1" dirty="0" smtClean="0">
                <a:solidFill>
                  <a:schemeClr val="accent6">
                    <a:lumMod val="75000"/>
                  </a:schemeClr>
                </a:solidFill>
                <a:latin typeface="Arial" panose="020B0604020202020204" pitchFamily="34" charset="0"/>
                <a:cs typeface="Arial" panose="020B0604020202020204" pitchFamily="34" charset="0"/>
              </a:rPr>
              <a:t>Forskerseminar</a:t>
            </a:r>
            <a:br>
              <a:rPr lang="nb-NO" b="1" dirty="0" smtClean="0">
                <a:solidFill>
                  <a:schemeClr val="accent6">
                    <a:lumMod val="75000"/>
                  </a:schemeClr>
                </a:solidFill>
                <a:latin typeface="Arial" panose="020B0604020202020204" pitchFamily="34" charset="0"/>
                <a:cs typeface="Arial" panose="020B0604020202020204" pitchFamily="34" charset="0"/>
              </a:rPr>
            </a:br>
            <a:endParaRPr lang="nb-NO" b="1" dirty="0">
              <a:solidFill>
                <a:schemeClr val="accent6">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4874441" y="915566"/>
            <a:ext cx="3595936" cy="707886"/>
          </a:xfrm>
          <a:prstGeom prst="rect">
            <a:avLst/>
          </a:prstGeom>
        </p:spPr>
        <p:txBody>
          <a:bodyPr wrap="square">
            <a:spAutoFit/>
          </a:bodyPr>
          <a:lstStyle/>
          <a:p>
            <a:pPr algn="r"/>
            <a:r>
              <a:rPr lang="nb-NO" sz="2000" dirty="0" smtClean="0">
                <a:cs typeface="Arial" panose="020B0604020202020204" pitchFamily="34" charset="0"/>
              </a:rPr>
              <a:t>Heidi Sjursen Konestabo</a:t>
            </a:r>
          </a:p>
          <a:p>
            <a:pPr algn="r"/>
            <a:r>
              <a:rPr lang="nb-NO" sz="2000" dirty="0">
                <a:cs typeface="Arial" panose="020B0604020202020204" pitchFamily="34" charset="0"/>
              </a:rPr>
              <a:t>Edina Pózer</a:t>
            </a:r>
            <a:endParaRPr lang="nb-NO" sz="2000" dirty="0" smtClean="0">
              <a:cs typeface="Arial" panose="020B0604020202020204" pitchFamily="34" charset="0"/>
            </a:endParaRPr>
          </a:p>
        </p:txBody>
      </p:sp>
      <p:pic>
        <p:nvPicPr>
          <p:cNvPr id="6" name="Picture 2" descr="U:\felles\LogoerUiO\UREAL\UB-Realfagsbiblioteket\Bokmål-Nynorsk\UiO_UBREAL_Segl_A_cmykWh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4443960"/>
            <a:ext cx="3002280" cy="57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919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12" t="1823" r="21395"/>
          <a:stretch/>
        </p:blipFill>
        <p:spPr bwMode="auto">
          <a:xfrm>
            <a:off x="2041634" y="-164632"/>
            <a:ext cx="5050646" cy="563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767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11664" y="267494"/>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rPr>
              <a:t>Forslag til temaer</a:t>
            </a:r>
            <a:endParaRPr lang="nb-NO" dirty="0">
              <a:solidFill>
                <a:schemeClr val="accent6">
                  <a:lumMod val="75000"/>
                </a:schemeClr>
              </a:solidFill>
            </a:endParaRPr>
          </a:p>
        </p:txBody>
      </p:sp>
      <p:sp>
        <p:nvSpPr>
          <p:cNvPr id="4" name="TextBox 3"/>
          <p:cNvSpPr txBox="1"/>
          <p:nvPr/>
        </p:nvSpPr>
        <p:spPr>
          <a:xfrm>
            <a:off x="381503" y="1762001"/>
            <a:ext cx="5751831" cy="3062890"/>
          </a:xfrm>
          <a:prstGeom prst="rect">
            <a:avLst/>
          </a:prstGeom>
          <a:noFill/>
        </p:spPr>
        <p:txBody>
          <a:bodyPr wrap="square" rtlCol="0">
            <a:spAutoFit/>
          </a:bodyPr>
          <a:lstStyle/>
          <a:p>
            <a:pPr marL="342900" indent="-342900">
              <a:lnSpc>
                <a:spcPts val="3900"/>
              </a:lnSpc>
              <a:buFont typeface="Arial" panose="020B0604020202020204" pitchFamily="34" charset="0"/>
              <a:buChar char="•"/>
            </a:pPr>
            <a:r>
              <a:rPr lang="nb-NO" sz="2800" smtClean="0"/>
              <a:t>Forfatterskap, Vancouverreglene</a:t>
            </a:r>
            <a:endParaRPr lang="nb-NO" sz="2800" dirty="0" smtClean="0"/>
          </a:p>
          <a:p>
            <a:pPr marL="342900" indent="-342900">
              <a:lnSpc>
                <a:spcPts val="3900"/>
              </a:lnSpc>
              <a:buFont typeface="Arial" panose="020B0604020202020204" pitchFamily="34" charset="0"/>
              <a:buChar char="•"/>
            </a:pPr>
            <a:r>
              <a:rPr lang="nb-NO" sz="2800" smtClean="0"/>
              <a:t>Forskningsdata</a:t>
            </a:r>
            <a:endParaRPr lang="nb-NO" sz="2800" dirty="0" smtClean="0"/>
          </a:p>
          <a:p>
            <a:pPr marL="342900" indent="-342900">
              <a:lnSpc>
                <a:spcPts val="3900"/>
              </a:lnSpc>
              <a:buFont typeface="Arial" panose="020B0604020202020204" pitchFamily="34" charset="0"/>
              <a:buChar char="•"/>
            </a:pPr>
            <a:r>
              <a:rPr lang="nb-NO" sz="2800" smtClean="0"/>
              <a:t>Du og din «impact factor»</a:t>
            </a:r>
          </a:p>
          <a:p>
            <a:pPr marL="342900" indent="-342900">
              <a:lnSpc>
                <a:spcPts val="3900"/>
              </a:lnSpc>
              <a:buFont typeface="Arial" panose="020B0604020202020204" pitchFamily="34" charset="0"/>
              <a:buChar char="•"/>
            </a:pPr>
            <a:r>
              <a:rPr lang="nb-NO" sz="2800" smtClean="0"/>
              <a:t>Open Access, Plan S</a:t>
            </a:r>
            <a:endParaRPr lang="nb-NO" sz="2800" dirty="0" smtClean="0"/>
          </a:p>
          <a:p>
            <a:pPr marL="342900" indent="-342900">
              <a:lnSpc>
                <a:spcPts val="3900"/>
              </a:lnSpc>
              <a:buFont typeface="Arial" panose="020B0604020202020204" pitchFamily="34" charset="0"/>
              <a:buChar char="•"/>
            </a:pPr>
            <a:r>
              <a:rPr lang="nb-NO" sz="2800" smtClean="0"/>
              <a:t>Publiseringsprosessen steg for steg</a:t>
            </a:r>
            <a:endParaRPr lang="nb-NO" sz="2800" dirty="0" smtClean="0"/>
          </a:p>
          <a:p>
            <a:pPr marL="342900" indent="-342900">
              <a:lnSpc>
                <a:spcPts val="3900"/>
              </a:lnSpc>
              <a:buFont typeface="Arial" panose="020B0604020202020204" pitchFamily="34" charset="0"/>
              <a:buChar char="•"/>
            </a:pPr>
            <a:r>
              <a:rPr lang="nb-NO" sz="2800" smtClean="0"/>
              <a:t>Tellekantsystemet og Cristin</a:t>
            </a:r>
            <a:endParaRPr lang="nb-NO" sz="2800" dirty="0" smtClean="0"/>
          </a:p>
        </p:txBody>
      </p:sp>
    </p:spTree>
    <p:extLst>
      <p:ext uri="{BB962C8B-B14F-4D97-AF65-F5344CB8AC3E}">
        <p14:creationId xmlns:p14="http://schemas.microsoft.com/office/powerpoint/2010/main" val="3321655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6321" y="1671189"/>
            <a:ext cx="8352928" cy="2826314"/>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p:cNvSpPr txBox="1"/>
          <p:nvPr/>
        </p:nvSpPr>
        <p:spPr>
          <a:xfrm>
            <a:off x="637280" y="1415552"/>
            <a:ext cx="8183192" cy="3262432"/>
          </a:xfrm>
          <a:prstGeom prst="rect">
            <a:avLst/>
          </a:prstGeom>
          <a:noFill/>
        </p:spPr>
        <p:txBody>
          <a:bodyPr wrap="square" rtlCol="0">
            <a:spAutoFit/>
          </a:bodyPr>
          <a:lstStyle/>
          <a:p>
            <a:endParaRPr lang="nb-NO" sz="2000" dirty="0" smtClean="0"/>
          </a:p>
          <a:p>
            <a:r>
              <a:rPr lang="nb-NO" sz="1600" dirty="0" smtClean="0"/>
              <a:t>The Vancouver Rules </a:t>
            </a:r>
            <a:r>
              <a:rPr lang="nb-NO" sz="1600" dirty="0" err="1" smtClean="0"/>
              <a:t>recommend</a:t>
            </a:r>
            <a:r>
              <a:rPr lang="nb-NO" sz="1600" dirty="0" smtClean="0"/>
              <a:t>  </a:t>
            </a:r>
            <a:r>
              <a:rPr lang="nb-NO" sz="1600" dirty="0" err="1" smtClean="0"/>
              <a:t>the</a:t>
            </a:r>
            <a:r>
              <a:rPr lang="nb-NO" sz="1600" dirty="0" smtClean="0"/>
              <a:t> </a:t>
            </a:r>
            <a:r>
              <a:rPr lang="nb-NO" sz="1600" dirty="0" err="1" smtClean="0"/>
              <a:t>following</a:t>
            </a:r>
            <a:r>
              <a:rPr lang="nb-NO" sz="1600" dirty="0" smtClean="0"/>
              <a:t> </a:t>
            </a:r>
            <a:r>
              <a:rPr lang="nb-NO" sz="1600" dirty="0" err="1" smtClean="0"/>
              <a:t>criteria</a:t>
            </a:r>
            <a:r>
              <a:rPr lang="nb-NO" sz="1600" dirty="0" smtClean="0"/>
              <a:t> for </a:t>
            </a:r>
            <a:r>
              <a:rPr lang="nb-NO" sz="1600" dirty="0" err="1" smtClean="0"/>
              <a:t>authorship</a:t>
            </a:r>
            <a:r>
              <a:rPr lang="nb-NO" sz="1600" dirty="0" smtClean="0"/>
              <a:t>:</a:t>
            </a:r>
          </a:p>
          <a:p>
            <a:endParaRPr lang="nb-NO" sz="1400" dirty="0" smtClean="0"/>
          </a:p>
          <a:p>
            <a:r>
              <a:rPr lang="nb-NO" sz="1600" dirty="0" smtClean="0"/>
              <a:t>1. </a:t>
            </a:r>
            <a:r>
              <a:rPr lang="en-US" sz="1600" dirty="0" smtClean="0"/>
              <a:t>Substantial </a:t>
            </a:r>
            <a:r>
              <a:rPr lang="en-US" sz="1600" dirty="0"/>
              <a:t>contributions to the conception or </a:t>
            </a:r>
            <a:r>
              <a:rPr lang="en-US" sz="1600" dirty="0" smtClean="0"/>
              <a:t>design of </a:t>
            </a:r>
            <a:r>
              <a:rPr lang="en-US" sz="1600" dirty="0"/>
              <a:t>the work; or the acquisition, analysis, or </a:t>
            </a:r>
            <a:r>
              <a:rPr lang="en-US" sz="1600" dirty="0" smtClean="0"/>
              <a:t>interpretation of </a:t>
            </a:r>
            <a:r>
              <a:rPr lang="en-US" sz="1600" dirty="0"/>
              <a:t>data for the work; </a:t>
            </a:r>
            <a:r>
              <a:rPr lang="en-US" sz="1600" dirty="0" smtClean="0">
                <a:solidFill>
                  <a:srgbClr val="FF0000"/>
                </a:solidFill>
              </a:rPr>
              <a:t>AND</a:t>
            </a:r>
          </a:p>
          <a:p>
            <a:endParaRPr lang="en-US" sz="1600" dirty="0"/>
          </a:p>
          <a:p>
            <a:r>
              <a:rPr lang="en-US" sz="1600" dirty="0" smtClean="0"/>
              <a:t>2. Drafting </a:t>
            </a:r>
            <a:r>
              <a:rPr lang="en-US" sz="1600" dirty="0"/>
              <a:t>the work or revising it critically for </a:t>
            </a:r>
            <a:r>
              <a:rPr lang="en-US" sz="1600" dirty="0" smtClean="0"/>
              <a:t>important </a:t>
            </a:r>
            <a:r>
              <a:rPr lang="nb-NO" sz="1600" dirty="0" err="1" smtClean="0"/>
              <a:t>intellectual</a:t>
            </a:r>
            <a:r>
              <a:rPr lang="nb-NO" sz="1600" dirty="0" smtClean="0"/>
              <a:t> </a:t>
            </a:r>
            <a:r>
              <a:rPr lang="nb-NO" sz="1600" dirty="0" err="1"/>
              <a:t>content</a:t>
            </a:r>
            <a:r>
              <a:rPr lang="nb-NO" sz="1600" dirty="0"/>
              <a:t>; </a:t>
            </a:r>
            <a:r>
              <a:rPr lang="nb-NO" sz="1600" dirty="0" smtClean="0">
                <a:solidFill>
                  <a:srgbClr val="FF0000"/>
                </a:solidFill>
              </a:rPr>
              <a:t>AND</a:t>
            </a:r>
          </a:p>
          <a:p>
            <a:endParaRPr lang="nb-NO" sz="1600" dirty="0" smtClean="0"/>
          </a:p>
          <a:p>
            <a:r>
              <a:rPr lang="en-US" sz="1600" dirty="0"/>
              <a:t>3. Final approval of the version to be published; </a:t>
            </a:r>
            <a:r>
              <a:rPr lang="en-US" sz="1600" dirty="0" smtClean="0">
                <a:solidFill>
                  <a:srgbClr val="FF0000"/>
                </a:solidFill>
              </a:rPr>
              <a:t>AND</a:t>
            </a:r>
          </a:p>
          <a:p>
            <a:endParaRPr lang="en-US" sz="1600" dirty="0"/>
          </a:p>
          <a:p>
            <a:r>
              <a:rPr lang="en-US" sz="1600" dirty="0"/>
              <a:t>4. Agreement to be accountable for all aspects of </a:t>
            </a:r>
            <a:r>
              <a:rPr lang="en-US" sz="1600" dirty="0" smtClean="0"/>
              <a:t>the work </a:t>
            </a:r>
            <a:r>
              <a:rPr lang="en-US" sz="1600" dirty="0"/>
              <a:t>in ensuring that questions related to the accuracy </a:t>
            </a:r>
            <a:r>
              <a:rPr lang="en-US" sz="1600" dirty="0" smtClean="0"/>
              <a:t>or integrity </a:t>
            </a:r>
            <a:r>
              <a:rPr lang="en-US" sz="1600" dirty="0"/>
              <a:t>of any part of the work are appropriately </a:t>
            </a:r>
            <a:r>
              <a:rPr lang="en-US" sz="1600" dirty="0" smtClean="0"/>
              <a:t>investigated </a:t>
            </a:r>
            <a:r>
              <a:rPr lang="nb-NO" sz="1600" dirty="0" smtClean="0"/>
              <a:t>and </a:t>
            </a:r>
            <a:r>
              <a:rPr lang="nb-NO" sz="1600" dirty="0"/>
              <a:t>resolved</a:t>
            </a:r>
            <a:r>
              <a:rPr lang="nb-NO" sz="1600" dirty="0" smtClean="0"/>
              <a:t>.</a:t>
            </a:r>
            <a:endParaRPr lang="nb-NO" sz="1600" dirty="0"/>
          </a:p>
          <a:p>
            <a:endParaRPr lang="nb-NO" sz="1200" dirty="0"/>
          </a:p>
        </p:txBody>
      </p:sp>
      <p:sp>
        <p:nvSpPr>
          <p:cNvPr id="8" name="TextBox 7"/>
          <p:cNvSpPr txBox="1"/>
          <p:nvPr/>
        </p:nvSpPr>
        <p:spPr>
          <a:xfrm>
            <a:off x="7308304" y="4714110"/>
            <a:ext cx="1612044" cy="276999"/>
          </a:xfrm>
          <a:prstGeom prst="rect">
            <a:avLst/>
          </a:prstGeom>
          <a:noFill/>
        </p:spPr>
        <p:txBody>
          <a:bodyPr wrap="none" rtlCol="0">
            <a:spAutoFit/>
          </a:bodyPr>
          <a:lstStyle/>
          <a:p>
            <a:r>
              <a:rPr lang="nb-NO" sz="1200" i="1" dirty="0" smtClean="0"/>
              <a:t>http://www.icmje.org/</a:t>
            </a:r>
            <a:endParaRPr lang="nb-NO" sz="1200" i="1" dirty="0"/>
          </a:p>
        </p:txBody>
      </p:sp>
      <p:sp>
        <p:nvSpPr>
          <p:cNvPr id="10" name="Title 1"/>
          <p:cNvSpPr txBox="1">
            <a:spLocks/>
          </p:cNvSpPr>
          <p:nvPr/>
        </p:nvSpPr>
        <p:spPr>
          <a:xfrm>
            <a:off x="511664" y="267494"/>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rPr>
              <a:t>Forfatterskap, Vancouverreglene</a:t>
            </a:r>
            <a:endParaRPr lang="nb-NO" dirty="0">
              <a:solidFill>
                <a:schemeClr val="accent6">
                  <a:lumMod val="75000"/>
                </a:schemeClr>
              </a:solidFill>
            </a:endParaRPr>
          </a:p>
        </p:txBody>
      </p:sp>
    </p:spTree>
    <p:extLst>
      <p:ext uri="{BB962C8B-B14F-4D97-AF65-F5344CB8AC3E}">
        <p14:creationId xmlns:p14="http://schemas.microsoft.com/office/powerpoint/2010/main" val="2425636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8580" y="1744186"/>
            <a:ext cx="8438400" cy="3394800"/>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nb-NO" sz="2800" dirty="0" smtClean="0"/>
              <a:t>Vancouverreglene eller bare nesten?</a:t>
            </a:r>
          </a:p>
          <a:p>
            <a:pPr marL="342900" indent="-342900">
              <a:lnSpc>
                <a:spcPct val="150000"/>
              </a:lnSpc>
              <a:buFont typeface="Arial" panose="020B0604020202020204" pitchFamily="34" charset="0"/>
              <a:buChar char="•"/>
            </a:pPr>
            <a:r>
              <a:rPr lang="nb-NO" sz="2800" dirty="0" smtClean="0"/>
              <a:t>Forfatterskap som akademisk valuta</a:t>
            </a:r>
          </a:p>
          <a:p>
            <a:pPr marL="342900" indent="-342900">
              <a:lnSpc>
                <a:spcPct val="150000"/>
              </a:lnSpc>
              <a:buFont typeface="Arial" panose="020B0604020202020204" pitchFamily="34" charset="0"/>
              <a:buChar char="•"/>
            </a:pPr>
            <a:r>
              <a:rPr lang="nb-NO" sz="2800" dirty="0" smtClean="0"/>
              <a:t>Første, andre eller siste forfatter? </a:t>
            </a:r>
          </a:p>
          <a:p>
            <a:pPr marL="342900" indent="-342900">
              <a:lnSpc>
                <a:spcPct val="150000"/>
              </a:lnSpc>
              <a:buFont typeface="Arial" panose="020B0604020202020204" pitchFamily="34" charset="0"/>
              <a:buChar char="•"/>
            </a:pPr>
            <a:r>
              <a:rPr lang="nb-NO" sz="2800" dirty="0" smtClean="0"/>
              <a:t>Forfatterskapskonflikter og uenigheter</a:t>
            </a:r>
          </a:p>
          <a:p>
            <a:pPr marL="342900" indent="-342900">
              <a:lnSpc>
                <a:spcPct val="150000"/>
              </a:lnSpc>
              <a:buFont typeface="Arial" panose="020B0604020202020204" pitchFamily="34" charset="0"/>
              <a:buChar char="•"/>
            </a:pPr>
            <a:r>
              <a:rPr lang="nb-NO" sz="2800" dirty="0" smtClean="0"/>
              <a:t>Hvordan forebygge forfatterskapskonflikter?</a:t>
            </a:r>
          </a:p>
        </p:txBody>
      </p:sp>
      <p:sp>
        <p:nvSpPr>
          <p:cNvPr id="4" name="Title 1"/>
          <p:cNvSpPr txBox="1">
            <a:spLocks/>
          </p:cNvSpPr>
          <p:nvPr/>
        </p:nvSpPr>
        <p:spPr>
          <a:xfrm>
            <a:off x="511664" y="267494"/>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rPr>
              <a:t>Forfatterskap, Vancouverreglene</a:t>
            </a:r>
            <a:endParaRPr lang="nb-NO" dirty="0">
              <a:solidFill>
                <a:schemeClr val="accent6">
                  <a:lumMod val="75000"/>
                </a:schemeClr>
              </a:solidFill>
            </a:endParaRPr>
          </a:p>
        </p:txBody>
      </p:sp>
    </p:spTree>
    <p:extLst>
      <p:ext uri="{BB962C8B-B14F-4D97-AF65-F5344CB8AC3E}">
        <p14:creationId xmlns:p14="http://schemas.microsoft.com/office/powerpoint/2010/main" val="1946409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813" y="1707654"/>
            <a:ext cx="6135847" cy="1261884"/>
          </a:xfrm>
          <a:prstGeom prst="rect">
            <a:avLst/>
          </a:prstGeom>
          <a:noFill/>
        </p:spPr>
        <p:txBody>
          <a:bodyPr wrap="none" rtlCol="0">
            <a:spAutoFit/>
          </a:bodyPr>
          <a:lstStyle/>
          <a:p>
            <a:pPr marL="457200" indent="-457200">
              <a:buFont typeface="Arial" panose="020B0604020202020204" pitchFamily="34" charset="0"/>
              <a:buChar char="•"/>
            </a:pPr>
            <a:r>
              <a:rPr lang="nb-NO" sz="2800" dirty="0" smtClean="0"/>
              <a:t>Hvordan og </a:t>
            </a:r>
            <a:r>
              <a:rPr lang="nb-NO" sz="2800" smtClean="0"/>
              <a:t>hvorfor?</a:t>
            </a:r>
          </a:p>
          <a:p>
            <a:pPr marL="457200" indent="-457200">
              <a:buFont typeface="Arial" panose="020B0604020202020204" pitchFamily="34" charset="0"/>
              <a:buChar char="•"/>
            </a:pPr>
            <a:endParaRPr lang="nb-NO" dirty="0" smtClean="0"/>
          </a:p>
          <a:p>
            <a:pPr marL="457200" indent="-457200">
              <a:buFont typeface="Arial" panose="020B0604020202020204" pitchFamily="34" charset="0"/>
              <a:buChar char="•"/>
            </a:pPr>
            <a:r>
              <a:rPr lang="nb-NO" sz="2800" dirty="0" smtClean="0"/>
              <a:t>Datalagring, datahåndtering og deling</a:t>
            </a:r>
            <a:endParaRPr lang="nb-NO" sz="2800" dirty="0"/>
          </a:p>
        </p:txBody>
      </p:sp>
      <p:sp>
        <p:nvSpPr>
          <p:cNvPr id="7" name="Title 1"/>
          <p:cNvSpPr txBox="1">
            <a:spLocks/>
          </p:cNvSpPr>
          <p:nvPr/>
        </p:nvSpPr>
        <p:spPr>
          <a:xfrm>
            <a:off x="512470" y="267946"/>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rPr>
              <a:t>Forskningsdata</a:t>
            </a:r>
            <a:endParaRPr lang="nb-NO" dirty="0">
              <a:solidFill>
                <a:schemeClr val="accent6">
                  <a:lumMod val="75000"/>
                </a:schemeClr>
              </a:solidFill>
            </a:endParaRPr>
          </a:p>
        </p:txBody>
      </p:sp>
      <p:pic>
        <p:nvPicPr>
          <p:cNvPr id="11"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87" y="3567121"/>
            <a:ext cx="3216142" cy="976131"/>
          </a:xfrm>
          <a:prstGeom prst="rect">
            <a:avLst/>
          </a:prstGeom>
        </p:spPr>
      </p:pic>
      <p:pic>
        <p:nvPicPr>
          <p:cNvPr id="8" name="Bilde 5">
            <a:extLst>
              <a:ext uri="{FF2B5EF4-FFF2-40B4-BE49-F238E27FC236}">
                <a16:creationId xmlns:a16="http://schemas.microsoft.com/office/drawing/2014/main" xmlns="" id="{D9637057-D25C-4D9E-AD2E-0AB88379DBAF}"/>
              </a:ext>
            </a:extLst>
          </p:cNvPr>
          <p:cNvPicPr>
            <a:picLocks noChangeAspect="1"/>
          </p:cNvPicPr>
          <p:nvPr/>
        </p:nvPicPr>
        <p:blipFill>
          <a:blip r:embed="rId4"/>
          <a:stretch>
            <a:fillRect/>
          </a:stretch>
        </p:blipFill>
        <p:spPr>
          <a:xfrm>
            <a:off x="7010894" y="1899636"/>
            <a:ext cx="1966096" cy="3090958"/>
          </a:xfrm>
          <a:prstGeom prst="rect">
            <a:avLst/>
          </a:prstGeom>
          <a:ln w="12700">
            <a:solidFill>
              <a:srgbClr val="4A753C"/>
            </a:solidFill>
          </a:ln>
        </p:spPr>
      </p:pic>
      <p:pic>
        <p:nvPicPr>
          <p:cNvPr id="9" name="Picture 2" descr="Image result for creative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0918" y="4011910"/>
            <a:ext cx="1944216" cy="53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59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695" y="1744514"/>
            <a:ext cx="8438400" cy="3394472"/>
          </a:xfrm>
        </p:spPr>
        <p:txBody>
          <a:bodyPr>
            <a:normAutofit/>
          </a:bodyPr>
          <a:lstStyle/>
          <a:p>
            <a:r>
              <a:rPr lang="nb-NO" sz="2000" dirty="0" smtClean="0"/>
              <a:t>«Eierskap </a:t>
            </a:r>
            <a:r>
              <a:rPr lang="nb-NO" sz="2000" dirty="0"/>
              <a:t>til </a:t>
            </a:r>
            <a:r>
              <a:rPr lang="nb-NO" sz="2000" dirty="0" smtClean="0"/>
              <a:t>data: </a:t>
            </a:r>
            <a:r>
              <a:rPr lang="nb-NO" sz="2000" dirty="0"/>
              <a:t>Mange forskere er </a:t>
            </a:r>
            <a:r>
              <a:rPr lang="nb-NO" sz="2000" dirty="0" smtClean="0"/>
              <a:t>usikre på </a:t>
            </a:r>
            <a:r>
              <a:rPr lang="nb-NO" sz="2000" dirty="0"/>
              <a:t>hvem som eier forskningsdata. Ved deponering i </a:t>
            </a:r>
            <a:r>
              <a:rPr lang="nb-NO" sz="2000" dirty="0" smtClean="0"/>
              <a:t>f.eks. </a:t>
            </a:r>
            <a:r>
              <a:rPr lang="nb-NO" sz="2000" dirty="0" err="1"/>
              <a:t>NIRD's</a:t>
            </a:r>
            <a:r>
              <a:rPr lang="nb-NO" sz="2000" dirty="0"/>
              <a:t> forskningsdataarkiv, trengs en ansvarlig eier. Hvem skal føres opp her</a:t>
            </a:r>
            <a:r>
              <a:rPr lang="nb-NO" sz="2000" dirty="0" smtClean="0"/>
              <a:t>?»</a:t>
            </a:r>
            <a:endParaRPr lang="nb-NO" sz="2000" dirty="0"/>
          </a:p>
          <a:p>
            <a:pPr marL="0" indent="0">
              <a:buNone/>
            </a:pPr>
            <a:endParaRPr lang="nb-NO" sz="2000" dirty="0"/>
          </a:p>
          <a:p>
            <a:r>
              <a:rPr lang="nb-NO" sz="2000" dirty="0" smtClean="0"/>
              <a:t>«Kostnader </a:t>
            </a:r>
            <a:r>
              <a:rPr lang="nb-NO" sz="2000" dirty="0"/>
              <a:t>knyttet til datahåndtering og </a:t>
            </a:r>
            <a:r>
              <a:rPr lang="nb-NO" sz="2000" dirty="0" smtClean="0"/>
              <a:t>langtidslagring: Noen forskere (astrofysikk) </a:t>
            </a:r>
            <a:r>
              <a:rPr lang="nb-NO" sz="2000" dirty="0"/>
              <a:t>samler inn </a:t>
            </a:r>
            <a:r>
              <a:rPr lang="nb-NO" sz="2000" i="1" dirty="0" err="1"/>
              <a:t>petabytes</a:t>
            </a:r>
            <a:r>
              <a:rPr lang="nb-NO" sz="2000" dirty="0"/>
              <a:t> med rådata. Hvordan skal de arkiveres</a:t>
            </a:r>
            <a:r>
              <a:rPr lang="nb-NO" sz="2000" dirty="0" smtClean="0"/>
              <a:t>?» </a:t>
            </a:r>
            <a:endParaRPr lang="nb-NO" sz="2000" dirty="0"/>
          </a:p>
        </p:txBody>
      </p:sp>
      <p:sp>
        <p:nvSpPr>
          <p:cNvPr id="4" name="Title 1"/>
          <p:cNvSpPr txBox="1">
            <a:spLocks/>
          </p:cNvSpPr>
          <p:nvPr/>
        </p:nvSpPr>
        <p:spPr>
          <a:xfrm>
            <a:off x="512601" y="267494"/>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3200" b="1" dirty="0" smtClean="0">
                <a:solidFill>
                  <a:schemeClr val="accent3">
                    <a:lumMod val="75000"/>
                  </a:schemeClr>
                </a:solidFill>
              </a:rPr>
              <a:t>Spørsmål</a:t>
            </a:r>
            <a:endParaRPr lang="nb-NO" sz="3200" dirty="0">
              <a:solidFill>
                <a:schemeClr val="accent3">
                  <a:lumMod val="75000"/>
                </a:schemeClr>
              </a:solidFill>
            </a:endParaRPr>
          </a:p>
        </p:txBody>
      </p:sp>
      <p:sp>
        <p:nvSpPr>
          <p:cNvPr id="5" name="TextBox 4"/>
          <p:cNvSpPr txBox="1"/>
          <p:nvPr/>
        </p:nvSpPr>
        <p:spPr>
          <a:xfrm>
            <a:off x="7392838" y="4741891"/>
            <a:ext cx="1425390" cy="276999"/>
          </a:xfrm>
          <a:prstGeom prst="rect">
            <a:avLst/>
          </a:prstGeom>
          <a:noFill/>
        </p:spPr>
        <p:txBody>
          <a:bodyPr wrap="none" rtlCol="0">
            <a:spAutoFit/>
          </a:bodyPr>
          <a:lstStyle/>
          <a:p>
            <a:r>
              <a:rPr lang="nb-NO" sz="1200" i="1" dirty="0" smtClean="0"/>
              <a:t>Michael Heeremans</a:t>
            </a:r>
            <a:endParaRPr lang="nb-NO" sz="1200" i="1" dirty="0"/>
          </a:p>
        </p:txBody>
      </p:sp>
    </p:spTree>
    <p:extLst>
      <p:ext uri="{BB962C8B-B14F-4D97-AF65-F5344CB8AC3E}">
        <p14:creationId xmlns:p14="http://schemas.microsoft.com/office/powerpoint/2010/main" val="2565402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scoop.it/kNh39hHDANMfCztUitbe_Dl72eJkfbmt4t8yenImKBVvK0kTmF0xjctABnaLJIm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716" y="2715766"/>
            <a:ext cx="3159796" cy="23628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1695" y="1737923"/>
            <a:ext cx="8438400" cy="3262432"/>
          </a:xfrm>
          <a:prstGeom prst="rect">
            <a:avLst/>
          </a:prstGeom>
          <a:noFill/>
        </p:spPr>
        <p:txBody>
          <a:bodyPr wrap="square" rtlCol="0">
            <a:spAutoFit/>
          </a:bodyPr>
          <a:lstStyle/>
          <a:p>
            <a:endParaRPr lang="nb-NO" dirty="0"/>
          </a:p>
          <a:p>
            <a:pPr marL="457200" indent="-457200">
              <a:buFont typeface="Arial" panose="020B0604020202020204" pitchFamily="34" charset="0"/>
              <a:buChar char="•"/>
            </a:pPr>
            <a:r>
              <a:rPr lang="nb-NO" sz="2800" dirty="0" smtClean="0"/>
              <a:t>Strategier for å øke siteringene</a:t>
            </a:r>
            <a:endParaRPr lang="nb-NO" sz="2800" b="1" dirty="0" smtClean="0">
              <a:solidFill>
                <a:srgbClr val="FF0000"/>
              </a:solidFill>
            </a:endParaRPr>
          </a:p>
          <a:p>
            <a:pPr marL="0" lvl="1"/>
            <a:r>
              <a:rPr lang="nb-NO" dirty="0" smtClean="0"/>
              <a:t>	e.g</a:t>
            </a:r>
            <a:r>
              <a:rPr lang="nb-NO" dirty="0"/>
              <a:t>. 33 </a:t>
            </a:r>
            <a:r>
              <a:rPr lang="nb-NO" dirty="0" err="1"/>
              <a:t>ways</a:t>
            </a:r>
            <a:r>
              <a:rPr lang="nb-NO" dirty="0"/>
              <a:t> to </a:t>
            </a:r>
            <a:r>
              <a:rPr lang="nb-NO" dirty="0" err="1"/>
              <a:t>possibly</a:t>
            </a:r>
            <a:r>
              <a:rPr lang="nb-NO" dirty="0"/>
              <a:t> </a:t>
            </a:r>
            <a:r>
              <a:rPr lang="nb-NO" dirty="0" err="1" smtClean="0"/>
              <a:t>increase</a:t>
            </a:r>
            <a:r>
              <a:rPr lang="nb-NO" dirty="0" smtClean="0"/>
              <a:t> </a:t>
            </a:r>
            <a:r>
              <a:rPr lang="nb-NO" dirty="0" err="1" smtClean="0"/>
              <a:t>your</a:t>
            </a:r>
            <a:r>
              <a:rPr lang="nb-NO" dirty="0" smtClean="0"/>
              <a:t> </a:t>
            </a:r>
            <a:r>
              <a:rPr lang="nb-NO" dirty="0" err="1" smtClean="0"/>
              <a:t>citations</a:t>
            </a:r>
            <a:endParaRPr lang="nb-NO" sz="2800" b="1" dirty="0" smtClean="0">
              <a:solidFill>
                <a:srgbClr val="FF0000"/>
              </a:solidFill>
            </a:endParaRPr>
          </a:p>
          <a:p>
            <a:pPr marL="285750" indent="-285750">
              <a:buFont typeface="Arial" panose="020B0604020202020204" pitchFamily="34" charset="0"/>
              <a:buChar char="•"/>
            </a:pPr>
            <a:endParaRPr lang="nb-NO" sz="2000" smtClean="0"/>
          </a:p>
          <a:p>
            <a:pPr marL="457200" indent="-457200">
              <a:buFont typeface="Arial" panose="020B0604020202020204" pitchFamily="34" charset="0"/>
              <a:buChar char="•"/>
            </a:pPr>
            <a:r>
              <a:rPr lang="nb-NO" sz="2800" smtClean="0"/>
              <a:t>Hva </a:t>
            </a:r>
            <a:r>
              <a:rPr lang="nb-NO" sz="2800" dirty="0" smtClean="0"/>
              <a:t>er etisk riktig å gjøre?</a:t>
            </a:r>
          </a:p>
          <a:p>
            <a:pPr marL="285750" indent="-285750">
              <a:buFont typeface="Arial" panose="020B0604020202020204" pitchFamily="34" charset="0"/>
              <a:buChar char="•"/>
            </a:pPr>
            <a:endParaRPr lang="nb-NO" sz="2000" dirty="0" smtClean="0"/>
          </a:p>
          <a:p>
            <a:pPr marL="457200" indent="-457200">
              <a:buFont typeface="Arial" panose="020B0604020202020204" pitchFamily="34" charset="0"/>
              <a:buChar char="•"/>
            </a:pPr>
            <a:r>
              <a:rPr lang="nb-NO" sz="2800" dirty="0" smtClean="0"/>
              <a:t>Altmetrics</a:t>
            </a:r>
          </a:p>
          <a:p>
            <a:pPr marL="285750" indent="-285750">
              <a:buFont typeface="Arial" panose="020B0604020202020204" pitchFamily="34" charset="0"/>
              <a:buChar char="•"/>
            </a:pPr>
            <a:endParaRPr lang="nb-NO" sz="2800" dirty="0" smtClean="0"/>
          </a:p>
          <a:p>
            <a:endParaRPr lang="nb-NO" dirty="0"/>
          </a:p>
        </p:txBody>
      </p:sp>
      <p:sp>
        <p:nvSpPr>
          <p:cNvPr id="7" name="Title 1"/>
          <p:cNvSpPr txBox="1">
            <a:spLocks/>
          </p:cNvSpPr>
          <p:nvPr/>
        </p:nvSpPr>
        <p:spPr>
          <a:xfrm>
            <a:off x="1685417" y="266332"/>
            <a:ext cx="7055768"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rPr>
              <a:t>Du og din «</a:t>
            </a:r>
            <a:r>
              <a:rPr lang="nb-NO" dirty="0" err="1" smtClean="0">
                <a:solidFill>
                  <a:schemeClr val="accent6">
                    <a:lumMod val="75000"/>
                  </a:schemeClr>
                </a:solidFill>
              </a:rPr>
              <a:t>impact</a:t>
            </a:r>
            <a:r>
              <a:rPr lang="nb-NO" dirty="0" smtClean="0">
                <a:solidFill>
                  <a:schemeClr val="accent6">
                    <a:lumMod val="75000"/>
                  </a:schemeClr>
                </a:solidFill>
              </a:rPr>
              <a:t> </a:t>
            </a:r>
            <a:r>
              <a:rPr lang="nb-NO" dirty="0" err="1" smtClean="0">
                <a:solidFill>
                  <a:schemeClr val="accent6">
                    <a:lumMod val="75000"/>
                  </a:schemeClr>
                </a:solidFill>
              </a:rPr>
              <a:t>factor</a:t>
            </a:r>
            <a:r>
              <a:rPr lang="nb-NO" dirty="0" smtClean="0">
                <a:solidFill>
                  <a:schemeClr val="accent6">
                    <a:lumMod val="75000"/>
                  </a:schemeClr>
                </a:solidFill>
              </a:rPr>
              <a:t>»</a:t>
            </a:r>
            <a:endParaRPr lang="nb-NO" dirty="0">
              <a:solidFill>
                <a:schemeClr val="accent6">
                  <a:lumMod val="75000"/>
                </a:schemeClr>
              </a:solidFill>
            </a:endParaRPr>
          </a:p>
        </p:txBody>
      </p:sp>
      <p:sp>
        <p:nvSpPr>
          <p:cNvPr id="2" name="TextBox 1"/>
          <p:cNvSpPr txBox="1"/>
          <p:nvPr/>
        </p:nvSpPr>
        <p:spPr>
          <a:xfrm>
            <a:off x="4355976" y="2715766"/>
            <a:ext cx="1402115" cy="276999"/>
          </a:xfrm>
          <a:prstGeom prst="rect">
            <a:avLst/>
          </a:prstGeom>
          <a:noFill/>
        </p:spPr>
        <p:txBody>
          <a:bodyPr wrap="none" rtlCol="0">
            <a:spAutoFit/>
          </a:bodyPr>
          <a:lstStyle/>
          <a:p>
            <a:r>
              <a:rPr lang="nb-NO" sz="1200" i="1"/>
              <a:t>Ebrahim et al. </a:t>
            </a:r>
            <a:r>
              <a:rPr lang="nb-NO" sz="1200" i="1" smtClean="0"/>
              <a:t>2013</a:t>
            </a:r>
            <a:endParaRPr lang="nb-NO" sz="1200" i="1"/>
          </a:p>
        </p:txBody>
      </p:sp>
    </p:spTree>
    <p:extLst>
      <p:ext uri="{BB962C8B-B14F-4D97-AF65-F5344CB8AC3E}">
        <p14:creationId xmlns:p14="http://schemas.microsoft.com/office/powerpoint/2010/main" val="2978651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39776" y="1491630"/>
            <a:ext cx="4664447" cy="339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30786" y="4731990"/>
            <a:ext cx="1383456" cy="276999"/>
          </a:xfrm>
          <a:prstGeom prst="rect">
            <a:avLst/>
          </a:prstGeom>
          <a:noFill/>
        </p:spPr>
        <p:txBody>
          <a:bodyPr wrap="none" rtlCol="0">
            <a:spAutoFit/>
          </a:bodyPr>
          <a:lstStyle/>
          <a:p>
            <a:r>
              <a:rPr lang="en-US" sz="1200" i="1" dirty="0" err="1" smtClean="0"/>
              <a:t>Tripathy</a:t>
            </a:r>
            <a:r>
              <a:rPr lang="en-US" sz="1200" i="1" dirty="0" smtClean="0"/>
              <a:t> et al. 2017</a:t>
            </a:r>
            <a:endParaRPr lang="nb-NO" sz="1200" i="1" dirty="0"/>
          </a:p>
        </p:txBody>
      </p:sp>
      <p:sp>
        <p:nvSpPr>
          <p:cNvPr id="6" name="Title 1"/>
          <p:cNvSpPr txBox="1">
            <a:spLocks/>
          </p:cNvSpPr>
          <p:nvPr/>
        </p:nvSpPr>
        <p:spPr>
          <a:xfrm>
            <a:off x="514500" y="267494"/>
            <a:ext cx="822960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3200" b="1" dirty="0" err="1" smtClean="0">
                <a:solidFill>
                  <a:schemeClr val="accent3">
                    <a:lumMod val="75000"/>
                  </a:schemeClr>
                </a:solidFill>
                <a:cs typeface="Arial" panose="020B0604020202020204" pitchFamily="34" charset="0"/>
              </a:rPr>
              <a:t>Improve</a:t>
            </a:r>
            <a:r>
              <a:rPr lang="nb-NO" sz="3200" b="1" dirty="0" smtClean="0">
                <a:solidFill>
                  <a:schemeClr val="accent3">
                    <a:lumMod val="75000"/>
                  </a:schemeClr>
                </a:solidFill>
                <a:cs typeface="Arial" panose="020B0604020202020204" pitchFamily="34" charset="0"/>
              </a:rPr>
              <a:t> </a:t>
            </a:r>
            <a:r>
              <a:rPr lang="nb-NO" sz="3200" b="1" dirty="0" err="1" smtClean="0">
                <a:solidFill>
                  <a:schemeClr val="accent3">
                    <a:lumMod val="75000"/>
                  </a:schemeClr>
                </a:solidFill>
                <a:cs typeface="Arial" panose="020B0604020202020204" pitchFamily="34" charset="0"/>
              </a:rPr>
              <a:t>visibility</a:t>
            </a:r>
            <a:r>
              <a:rPr lang="nb-NO" sz="3200" b="1" dirty="0" smtClean="0">
                <a:solidFill>
                  <a:schemeClr val="accent3">
                    <a:lumMod val="75000"/>
                  </a:schemeClr>
                </a:solidFill>
                <a:cs typeface="Arial" panose="020B0604020202020204" pitchFamily="34" charset="0"/>
              </a:rPr>
              <a:t> </a:t>
            </a:r>
            <a:r>
              <a:rPr lang="nb-NO" sz="3200" b="1" dirty="0" err="1" smtClean="0">
                <a:solidFill>
                  <a:schemeClr val="accent3">
                    <a:lumMod val="75000"/>
                  </a:schemeClr>
                </a:solidFill>
                <a:cs typeface="Arial" panose="020B0604020202020204" pitchFamily="34" charset="0"/>
              </a:rPr>
              <a:t>of</a:t>
            </a:r>
            <a:r>
              <a:rPr lang="nb-NO" sz="3200" b="1" dirty="0" smtClean="0">
                <a:solidFill>
                  <a:schemeClr val="accent3">
                    <a:lumMod val="75000"/>
                  </a:schemeClr>
                </a:solidFill>
                <a:cs typeface="Arial" panose="020B0604020202020204" pitchFamily="34" charset="0"/>
              </a:rPr>
              <a:t> </a:t>
            </a:r>
            <a:r>
              <a:rPr lang="nb-NO" sz="3200" b="1" dirty="0" err="1" smtClean="0">
                <a:solidFill>
                  <a:schemeClr val="accent3">
                    <a:lumMod val="75000"/>
                  </a:schemeClr>
                </a:solidFill>
                <a:cs typeface="Arial" panose="020B0604020202020204" pitchFamily="34" charset="0"/>
              </a:rPr>
              <a:t>research</a:t>
            </a:r>
            <a:r>
              <a:rPr lang="nb-NO" sz="3200" b="1" dirty="0" smtClean="0">
                <a:solidFill>
                  <a:schemeClr val="accent3">
                    <a:lumMod val="75000"/>
                  </a:schemeClr>
                </a:solidFill>
                <a:cs typeface="Arial" panose="020B0604020202020204" pitchFamily="34" charset="0"/>
              </a:rPr>
              <a:t> </a:t>
            </a:r>
            <a:r>
              <a:rPr lang="nb-NO" sz="3200" b="1" dirty="0" err="1" smtClean="0">
                <a:solidFill>
                  <a:schemeClr val="accent3">
                    <a:lumMod val="75000"/>
                  </a:schemeClr>
                </a:solidFill>
                <a:cs typeface="Arial" panose="020B0604020202020204" pitchFamily="34" charset="0"/>
              </a:rPr>
              <a:t>findings</a:t>
            </a:r>
            <a:endParaRPr lang="nb-NO" sz="3200" b="1" dirty="0">
              <a:solidFill>
                <a:schemeClr val="accent3">
                  <a:lumMod val="75000"/>
                </a:schemeClr>
              </a:solidFill>
              <a:cs typeface="Arial" panose="020B0604020202020204" pitchFamily="34" charset="0"/>
            </a:endParaRPr>
          </a:p>
        </p:txBody>
      </p:sp>
    </p:spTree>
    <p:extLst>
      <p:ext uri="{BB962C8B-B14F-4D97-AF65-F5344CB8AC3E}">
        <p14:creationId xmlns:p14="http://schemas.microsoft.com/office/powerpoint/2010/main" val="400088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7504" y="1197335"/>
            <a:ext cx="7200800" cy="2076689"/>
            <a:chOff x="2123728" y="2420887"/>
            <a:chExt cx="6480720" cy="2768917"/>
          </a:xfrm>
        </p:grpSpPr>
        <p:sp>
          <p:nvSpPr>
            <p:cNvPr id="5" name="Rounded Rectangle 4"/>
            <p:cNvSpPr/>
            <p:nvPr/>
          </p:nvSpPr>
          <p:spPr>
            <a:xfrm>
              <a:off x="2123728" y="2420887"/>
              <a:ext cx="6480720" cy="1694364"/>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3" name="TextBox 2"/>
            <p:cNvSpPr txBox="1"/>
            <p:nvPr/>
          </p:nvSpPr>
          <p:spPr>
            <a:xfrm>
              <a:off x="2267744" y="2440335"/>
              <a:ext cx="6336704" cy="2749469"/>
            </a:xfrm>
            <a:prstGeom prst="rect">
              <a:avLst/>
            </a:prstGeom>
            <a:noFill/>
          </p:spPr>
          <p:txBody>
            <a:bodyPr wrap="square" rtlCol="0">
              <a:spAutoFit/>
            </a:bodyPr>
            <a:lstStyle/>
            <a:p>
              <a:r>
                <a:rPr lang="en-US" sz="1600" dirty="0" smtClean="0"/>
                <a:t>UiO </a:t>
              </a:r>
              <a:r>
                <a:rPr lang="en-US" sz="1600" dirty="0"/>
                <a:t>has signed the “Expression of Interest in the </a:t>
              </a:r>
              <a:r>
                <a:rPr lang="en-US" sz="1600" dirty="0" smtClean="0"/>
                <a:t>Large-Scale Implementation </a:t>
              </a:r>
              <a:r>
                <a:rPr lang="en-US" sz="1600" dirty="0"/>
                <a:t>of Open Access to </a:t>
              </a:r>
              <a:r>
                <a:rPr lang="en-US" sz="1600"/>
                <a:t>Scholarly </a:t>
              </a:r>
              <a:r>
                <a:rPr lang="en-US" sz="1600" smtClean="0"/>
                <a:t>Journals</a:t>
              </a:r>
              <a:endParaRPr lang="en-US" sz="1600" dirty="0"/>
            </a:p>
            <a:p>
              <a:r>
                <a:rPr lang="en-US" sz="1600" dirty="0" smtClean="0"/>
                <a:t>Mandatory </a:t>
              </a:r>
              <a:r>
                <a:rPr lang="en-US" sz="1600" dirty="0"/>
                <a:t>institutional archiving of all </a:t>
              </a:r>
              <a:r>
                <a:rPr lang="en-US" sz="1600" dirty="0" smtClean="0"/>
                <a:t>peer-reviewed articles </a:t>
              </a:r>
              <a:r>
                <a:rPr lang="en-US" sz="1600" dirty="0"/>
                <a:t>in </a:t>
              </a:r>
              <a:r>
                <a:rPr lang="en-US" sz="1600" dirty="0" err="1"/>
                <a:t>UiO's</a:t>
              </a:r>
              <a:r>
                <a:rPr lang="en-US" sz="1600" dirty="0"/>
                <a:t> institutional </a:t>
              </a:r>
              <a:r>
                <a:rPr lang="en-US" sz="1600" dirty="0" smtClean="0"/>
                <a:t>repository.		</a:t>
              </a:r>
            </a:p>
            <a:p>
              <a:pPr algn="r"/>
              <a:r>
                <a:rPr lang="nb-NO" sz="1200" i="1" dirty="0" smtClean="0"/>
                <a:t>(</a:t>
              </a:r>
              <a:r>
                <a:rPr lang="nb-NO" sz="1200" i="1" dirty="0"/>
                <a:t>UiO P</a:t>
              </a:r>
              <a:r>
                <a:rPr lang="en-US" sz="1200" i="1" dirty="0" err="1"/>
                <a:t>olicy</a:t>
              </a:r>
              <a:r>
                <a:rPr lang="en-US" sz="1200" i="1" dirty="0"/>
                <a:t> for intellectual property rights)</a:t>
              </a:r>
            </a:p>
            <a:p>
              <a:endParaRPr lang="en-US" sz="1600" dirty="0"/>
            </a:p>
            <a:p>
              <a:pPr marL="342900" indent="-342900">
                <a:buFontTx/>
                <a:buChar char="-"/>
              </a:pPr>
              <a:endParaRPr lang="en-US" sz="1600" dirty="0"/>
            </a:p>
            <a:p>
              <a:endParaRPr lang="en-US" sz="1600" dirty="0" smtClean="0"/>
            </a:p>
          </p:txBody>
        </p:sp>
      </p:grpSp>
      <p:graphicFrame>
        <p:nvGraphicFramePr>
          <p:cNvPr id="7" name="Diagram 6"/>
          <p:cNvGraphicFramePr/>
          <p:nvPr>
            <p:extLst>
              <p:ext uri="{D42A27DB-BD31-4B8C-83A1-F6EECF244321}">
                <p14:modId xmlns:p14="http://schemas.microsoft.com/office/powerpoint/2010/main" val="3248815970"/>
              </p:ext>
            </p:extLst>
          </p:nvPr>
        </p:nvGraphicFramePr>
        <p:xfrm>
          <a:off x="930907" y="2772664"/>
          <a:ext cx="5264942" cy="1167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3393604" y="2589752"/>
            <a:ext cx="1576586" cy="31808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838811" y="4077499"/>
            <a:ext cx="6635427" cy="992819"/>
            <a:chOff x="620247" y="3726156"/>
            <a:chExt cx="8077911" cy="2215471"/>
          </a:xfrm>
          <a:scene3d>
            <a:camera prst="orthographicFront"/>
            <a:lightRig rig="flat" dir="t"/>
          </a:scene3d>
        </p:grpSpPr>
        <p:sp>
          <p:nvSpPr>
            <p:cNvPr id="10" name="Rounded Rectangle 9"/>
            <p:cNvSpPr/>
            <p:nvPr/>
          </p:nvSpPr>
          <p:spPr>
            <a:xfrm>
              <a:off x="620247" y="3726156"/>
              <a:ext cx="8064896" cy="2215471"/>
            </a:xfrm>
            <a:prstGeom prst="roundRect">
              <a:avLst/>
            </a:prstGeom>
            <a:blipFill dpi="0" rotWithShape="1">
              <a:blip r:embed="rId9">
                <a:alphaModFix amt="38000"/>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1" name="Rounded Rectangle 4"/>
            <p:cNvSpPr/>
            <p:nvPr/>
          </p:nvSpPr>
          <p:spPr>
            <a:xfrm>
              <a:off x="849562" y="3834306"/>
              <a:ext cx="7848596" cy="19991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7630" tIns="87630" rIns="87630" bIns="8763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0" i="0" kern="1200" dirty="0" smtClean="0"/>
                <a:t>“Open access to scientific peer reviewed publications has been anchored as an underlying principle in the Horizon 2020 and is explained in the Regulation and the Rules of Participation as well as through the relevant provisions in the grant agreement.”</a:t>
              </a:r>
              <a:endParaRPr lang="nb-NO" sz="1600" kern="1200" dirty="0"/>
            </a:p>
          </p:txBody>
        </p:sp>
      </p:grpSp>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4527" y="3780438"/>
            <a:ext cx="1576800" cy="33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p:cNvSpPr txBox="1">
            <a:spLocks/>
          </p:cNvSpPr>
          <p:nvPr/>
        </p:nvSpPr>
        <p:spPr>
          <a:xfrm>
            <a:off x="511664" y="267494"/>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rPr>
              <a:t>Open Access</a:t>
            </a:r>
            <a:endParaRPr lang="nb-NO" dirty="0">
              <a:solidFill>
                <a:schemeClr val="accent6">
                  <a:lumMod val="75000"/>
                </a:schemeClr>
              </a:solidFill>
            </a:endParaRPr>
          </a:p>
        </p:txBody>
      </p:sp>
    </p:spTree>
    <p:extLst>
      <p:ext uri="{BB962C8B-B14F-4D97-AF65-F5344CB8AC3E}">
        <p14:creationId xmlns:p14="http://schemas.microsoft.com/office/powerpoint/2010/main" val="2077922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511664" y="267494"/>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rPr>
              <a:t>Open Access</a:t>
            </a:r>
            <a:endParaRPr lang="nb-NO" dirty="0">
              <a:solidFill>
                <a:schemeClr val="accent6">
                  <a:lumMod val="75000"/>
                </a:schemeClr>
              </a:solidFill>
            </a:endParaRPr>
          </a:p>
        </p:txBody>
      </p:sp>
      <p:sp>
        <p:nvSpPr>
          <p:cNvPr id="5" name="TextBox 4"/>
          <p:cNvSpPr txBox="1"/>
          <p:nvPr/>
        </p:nvSpPr>
        <p:spPr>
          <a:xfrm>
            <a:off x="348580" y="1744186"/>
            <a:ext cx="8438400" cy="3394800"/>
          </a:xfrm>
          <a:prstGeom prst="rect">
            <a:avLst/>
          </a:prstGeom>
          <a:noFill/>
        </p:spPr>
        <p:txBody>
          <a:bodyPr wrap="none" rtlCol="0">
            <a:spAutoFit/>
          </a:bodyPr>
          <a:lstStyle/>
          <a:p>
            <a:pPr marL="285750" indent="-285750">
              <a:buFont typeface="Arial" panose="020B0604020202020204" pitchFamily="34" charset="0"/>
              <a:buChar char="•"/>
            </a:pPr>
            <a:r>
              <a:rPr lang="nb-NO" sz="2800" dirty="0"/>
              <a:t>Hva må jeg følge (hva har jeg signert på</a:t>
            </a:r>
            <a:r>
              <a:rPr lang="nb-NO" sz="2800" dirty="0" smtClean="0"/>
              <a:t>)?</a:t>
            </a:r>
          </a:p>
          <a:p>
            <a:pPr marL="285750" indent="-285750">
              <a:buFont typeface="Arial" panose="020B0604020202020204" pitchFamily="34" charset="0"/>
              <a:buChar char="•"/>
            </a:pPr>
            <a:endParaRPr lang="nb-NO" sz="2800" dirty="0" smtClean="0"/>
          </a:p>
          <a:p>
            <a:pPr marL="285750" indent="-285750">
              <a:buFont typeface="Arial" panose="020B0604020202020204" pitchFamily="34" charset="0"/>
              <a:buChar char="•"/>
            </a:pPr>
            <a:r>
              <a:rPr lang="nb-NO" sz="2800" dirty="0" smtClean="0"/>
              <a:t>Fordeler </a:t>
            </a:r>
            <a:r>
              <a:rPr lang="nb-NO" sz="2800" dirty="0"/>
              <a:t>og ulemper</a:t>
            </a:r>
            <a:r>
              <a:rPr lang="nb-NO" sz="2800" dirty="0" smtClean="0"/>
              <a:t>?</a:t>
            </a:r>
          </a:p>
          <a:p>
            <a:pPr marL="285750" indent="-285750">
              <a:buFont typeface="Arial" panose="020B0604020202020204" pitchFamily="34" charset="0"/>
              <a:buChar char="•"/>
            </a:pPr>
            <a:endParaRPr lang="nb-NO" sz="2800" dirty="0" smtClean="0"/>
          </a:p>
          <a:p>
            <a:pPr marL="285750" indent="-285750">
              <a:buFont typeface="Arial" panose="020B0604020202020204" pitchFamily="34" charset="0"/>
              <a:buChar char="•"/>
            </a:pPr>
            <a:r>
              <a:rPr lang="nb-NO" sz="2800" dirty="0" smtClean="0"/>
              <a:t>Plan S</a:t>
            </a:r>
          </a:p>
          <a:p>
            <a:pPr marL="285750" indent="-285750">
              <a:buFont typeface="Arial" panose="020B0604020202020204" pitchFamily="34" charset="0"/>
              <a:buChar char="•"/>
            </a:pPr>
            <a:endParaRPr lang="nb-NO" sz="2800" dirty="0" smtClean="0"/>
          </a:p>
          <a:p>
            <a:pPr marL="285750" indent="-285750">
              <a:buFont typeface="Arial" panose="020B0604020202020204" pitchFamily="34" charset="0"/>
              <a:buChar char="•"/>
            </a:pPr>
            <a:r>
              <a:rPr lang="nb-NO" sz="2800" dirty="0" smtClean="0"/>
              <a:t>Spesielle </a:t>
            </a:r>
            <a:r>
              <a:rPr lang="nb-NO" sz="2800" dirty="0"/>
              <a:t>avtaler (</a:t>
            </a:r>
            <a:r>
              <a:rPr lang="nb-NO" sz="2800" dirty="0" err="1"/>
              <a:t>Elsevier</a:t>
            </a:r>
            <a:r>
              <a:rPr lang="nb-NO" sz="2800" dirty="0"/>
              <a:t> &amp; Wiley)</a:t>
            </a:r>
            <a:r>
              <a:rPr lang="nb-NO" sz="2000" dirty="0"/>
              <a:t/>
            </a:r>
            <a:br>
              <a:rPr lang="nb-NO" sz="2000" dirty="0"/>
            </a:br>
            <a:endParaRPr lang="nb-NO" dirty="0"/>
          </a:p>
        </p:txBody>
      </p:sp>
    </p:spTree>
    <p:extLst>
      <p:ext uri="{BB962C8B-B14F-4D97-AF65-F5344CB8AC3E}">
        <p14:creationId xmlns:p14="http://schemas.microsoft.com/office/powerpoint/2010/main" val="22447529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1664" y="268077"/>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cs typeface="Arial" panose="020B0604020202020204" pitchFamily="34" charset="0"/>
              </a:rPr>
              <a:t>Om oss</a:t>
            </a:r>
            <a:endParaRPr lang="nb-NO" dirty="0">
              <a:solidFill>
                <a:schemeClr val="accent6">
                  <a:lumMod val="75000"/>
                </a:schemeClr>
              </a:solidFill>
            </a:endParaRPr>
          </a:p>
        </p:txBody>
      </p:sp>
      <p:pic>
        <p:nvPicPr>
          <p:cNvPr id="1026" name="Picture 2" descr="M:\Bilder\div\heid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023" y="2499742"/>
            <a:ext cx="1842764" cy="187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66968" y="4443958"/>
            <a:ext cx="1362874" cy="369332"/>
          </a:xfrm>
          <a:prstGeom prst="rect">
            <a:avLst/>
          </a:prstGeom>
          <a:noFill/>
        </p:spPr>
        <p:txBody>
          <a:bodyPr wrap="none" rtlCol="0">
            <a:spAutoFit/>
          </a:bodyPr>
          <a:lstStyle/>
          <a:p>
            <a:r>
              <a:rPr lang="nb-NO" smtClean="0"/>
              <a:t>Heidi, biolog</a:t>
            </a:r>
            <a:endParaRPr lang="nb-NO"/>
          </a:p>
        </p:txBody>
      </p:sp>
      <p:pic>
        <p:nvPicPr>
          <p:cNvPr id="1027" name="Picture 3" descr="C:\Users\heidisj\AppData\Local\Microsoft\Windows\Temporary Internet Files\Content.Outlook\L9JJBMQY\IMG_72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8897" y="2499515"/>
            <a:ext cx="1872475" cy="1872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55481" y="4443958"/>
            <a:ext cx="1439305" cy="369332"/>
          </a:xfrm>
          <a:prstGeom prst="rect">
            <a:avLst/>
          </a:prstGeom>
          <a:noFill/>
        </p:spPr>
        <p:txBody>
          <a:bodyPr wrap="none" rtlCol="0">
            <a:spAutoFit/>
          </a:bodyPr>
          <a:lstStyle/>
          <a:p>
            <a:r>
              <a:rPr lang="nb-NO" smtClean="0"/>
              <a:t>Edina, geolog</a:t>
            </a:r>
            <a:endParaRPr lang="nb-NO"/>
          </a:p>
        </p:txBody>
      </p:sp>
    </p:spTree>
    <p:extLst>
      <p:ext uri="{BB962C8B-B14F-4D97-AF65-F5344CB8AC3E}">
        <p14:creationId xmlns:p14="http://schemas.microsoft.com/office/powerpoint/2010/main" val="3492355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536" y="1419622"/>
            <a:ext cx="8438400" cy="3394472"/>
          </a:xfrm>
        </p:spPr>
        <p:txBody>
          <a:bodyPr>
            <a:normAutofit/>
          </a:bodyPr>
          <a:lstStyle/>
          <a:p>
            <a:pPr marL="0" indent="0">
              <a:buNone/>
            </a:pPr>
            <a:r>
              <a:rPr lang="nb-NO" sz="2400" dirty="0" smtClean="0"/>
              <a:t>Earth Sciences</a:t>
            </a:r>
          </a:p>
          <a:p>
            <a:pPr marL="0" indent="0">
              <a:buNone/>
            </a:pPr>
            <a:r>
              <a:rPr lang="nb-NO" sz="2400" dirty="0" smtClean="0"/>
              <a:t>Level </a:t>
            </a:r>
            <a:r>
              <a:rPr lang="nb-NO" sz="2400" dirty="0"/>
              <a:t>1: </a:t>
            </a:r>
            <a:r>
              <a:rPr lang="nb-NO" sz="2400" dirty="0" smtClean="0"/>
              <a:t>598 (101 OA)</a:t>
            </a:r>
            <a:endParaRPr lang="nb-NO" sz="2400" dirty="0"/>
          </a:p>
          <a:p>
            <a:pPr marL="0" indent="0">
              <a:buNone/>
            </a:pPr>
            <a:r>
              <a:rPr lang="nb-NO" sz="2400" dirty="0"/>
              <a:t>Level 2: 43 </a:t>
            </a:r>
            <a:r>
              <a:rPr lang="nb-NO" sz="2400" dirty="0" smtClean="0"/>
              <a:t>(5 OA) </a:t>
            </a:r>
            <a:endParaRPr lang="nb-NO" sz="2400" dirty="0"/>
          </a:p>
        </p:txBody>
      </p:sp>
      <p:sp>
        <p:nvSpPr>
          <p:cNvPr id="2" name="Rectangle 1"/>
          <p:cNvSpPr/>
          <p:nvPr/>
        </p:nvSpPr>
        <p:spPr>
          <a:xfrm>
            <a:off x="803975" y="3038638"/>
            <a:ext cx="4920153" cy="1477328"/>
          </a:xfrm>
          <a:prstGeom prst="rect">
            <a:avLst/>
          </a:prstGeom>
        </p:spPr>
        <p:txBody>
          <a:bodyPr wrap="square">
            <a:spAutoFit/>
          </a:bodyPr>
          <a:lstStyle/>
          <a:p>
            <a:r>
              <a:rPr lang="nb-NO" dirty="0" err="1"/>
              <a:t>Atmospheric</a:t>
            </a:r>
            <a:r>
              <a:rPr lang="nb-NO" dirty="0"/>
              <a:t> </a:t>
            </a:r>
            <a:r>
              <a:rPr lang="nb-NO" dirty="0" err="1"/>
              <a:t>Chemistry</a:t>
            </a:r>
            <a:r>
              <a:rPr lang="nb-NO" dirty="0"/>
              <a:t> and </a:t>
            </a:r>
            <a:r>
              <a:rPr lang="nb-NO" dirty="0" err="1"/>
              <a:t>Physics</a:t>
            </a:r>
            <a:r>
              <a:rPr lang="nb-NO" dirty="0"/>
              <a:t>, </a:t>
            </a:r>
            <a:r>
              <a:rPr lang="nb-NO" dirty="0" err="1" smtClean="0"/>
              <a:t>Geoscientific</a:t>
            </a:r>
            <a:r>
              <a:rPr lang="nb-NO" dirty="0" smtClean="0"/>
              <a:t> </a:t>
            </a:r>
            <a:r>
              <a:rPr lang="nb-NO" dirty="0"/>
              <a:t>Model Development, </a:t>
            </a:r>
          </a:p>
          <a:p>
            <a:r>
              <a:rPr lang="nb-NO" dirty="0" err="1" smtClean="0"/>
              <a:t>Hydrology</a:t>
            </a:r>
            <a:r>
              <a:rPr lang="nb-NO" dirty="0" smtClean="0"/>
              <a:t> </a:t>
            </a:r>
            <a:r>
              <a:rPr lang="nb-NO" dirty="0"/>
              <a:t>and Earth System Sciences, </a:t>
            </a:r>
            <a:endParaRPr lang="nb-NO" dirty="0" smtClean="0"/>
          </a:p>
          <a:p>
            <a:r>
              <a:rPr lang="nb-NO" dirty="0" smtClean="0"/>
              <a:t>Tellus </a:t>
            </a:r>
            <a:r>
              <a:rPr lang="nb-NO" dirty="0"/>
              <a:t>-  </a:t>
            </a:r>
            <a:r>
              <a:rPr lang="nb-NO" dirty="0" err="1"/>
              <a:t>Dynamic</a:t>
            </a:r>
            <a:r>
              <a:rPr lang="nb-NO" dirty="0"/>
              <a:t> </a:t>
            </a:r>
            <a:r>
              <a:rPr lang="nb-NO" dirty="0" err="1"/>
              <a:t>meteorology</a:t>
            </a:r>
            <a:r>
              <a:rPr lang="nb-NO" dirty="0"/>
              <a:t> and </a:t>
            </a:r>
            <a:r>
              <a:rPr lang="nb-NO" dirty="0" err="1"/>
              <a:t>oceanography</a:t>
            </a:r>
            <a:endParaRPr lang="nb-NO" dirty="0"/>
          </a:p>
          <a:p>
            <a:r>
              <a:rPr lang="nb-NO" dirty="0" smtClean="0"/>
              <a:t>The </a:t>
            </a:r>
            <a:r>
              <a:rPr lang="nb-NO" dirty="0" err="1"/>
              <a:t>Cryosphere</a:t>
            </a:r>
            <a:endParaRPr lang="nb-NO" dirty="0"/>
          </a:p>
        </p:txBody>
      </p:sp>
      <p:sp>
        <p:nvSpPr>
          <p:cNvPr id="5" name="Rectangle 4"/>
          <p:cNvSpPr/>
          <p:nvPr/>
        </p:nvSpPr>
        <p:spPr>
          <a:xfrm>
            <a:off x="4716016" y="1419622"/>
            <a:ext cx="4122920" cy="1800493"/>
          </a:xfrm>
          <a:prstGeom prst="rect">
            <a:avLst/>
          </a:prstGeom>
        </p:spPr>
        <p:txBody>
          <a:bodyPr wrap="square">
            <a:spAutoFit/>
          </a:bodyPr>
          <a:lstStyle/>
          <a:p>
            <a:pPr>
              <a:spcBef>
                <a:spcPts val="600"/>
              </a:spcBef>
            </a:pPr>
            <a:r>
              <a:rPr lang="nb-NO" sz="2400" dirty="0" err="1" smtClean="0"/>
              <a:t>Geography</a:t>
            </a:r>
            <a:endParaRPr lang="nb-NO" sz="2400" dirty="0" smtClean="0"/>
          </a:p>
          <a:p>
            <a:pPr>
              <a:spcBef>
                <a:spcPts val="600"/>
              </a:spcBef>
            </a:pPr>
            <a:r>
              <a:rPr lang="nb-NO" sz="2400" dirty="0" smtClean="0"/>
              <a:t>Level 1: 305 (34 OA)</a:t>
            </a:r>
          </a:p>
          <a:p>
            <a:pPr>
              <a:spcBef>
                <a:spcPts val="600"/>
              </a:spcBef>
            </a:pPr>
            <a:r>
              <a:rPr lang="nb-NO" sz="2400" dirty="0" smtClean="0"/>
              <a:t>Level 2: 16 (0 OA)</a:t>
            </a:r>
          </a:p>
          <a:p>
            <a:pPr>
              <a:spcBef>
                <a:spcPts val="600"/>
              </a:spcBef>
            </a:pPr>
            <a:endParaRPr lang="nb-NO" sz="2400" dirty="0"/>
          </a:p>
        </p:txBody>
      </p:sp>
      <p:sp>
        <p:nvSpPr>
          <p:cNvPr id="6" name="Rectangle 5"/>
          <p:cNvSpPr/>
          <p:nvPr/>
        </p:nvSpPr>
        <p:spPr>
          <a:xfrm>
            <a:off x="7306214" y="4887039"/>
            <a:ext cx="1658274" cy="276999"/>
          </a:xfrm>
          <a:prstGeom prst="rect">
            <a:avLst/>
          </a:prstGeom>
        </p:spPr>
        <p:txBody>
          <a:bodyPr wrap="none">
            <a:spAutoFit/>
          </a:bodyPr>
          <a:lstStyle/>
          <a:p>
            <a:r>
              <a:rPr lang="nb-NO" sz="1200" i="1" dirty="0" smtClean="0"/>
              <a:t>https</a:t>
            </a:r>
            <a:r>
              <a:rPr lang="nb-NO" sz="1200" i="1" dirty="0"/>
              <a:t>://dbh.nsd.uib.no/</a:t>
            </a:r>
          </a:p>
        </p:txBody>
      </p:sp>
      <p:sp>
        <p:nvSpPr>
          <p:cNvPr id="7" name="TextBox 6"/>
          <p:cNvSpPr txBox="1"/>
          <p:nvPr/>
        </p:nvSpPr>
        <p:spPr>
          <a:xfrm>
            <a:off x="4860032" y="4653605"/>
            <a:ext cx="4157485" cy="276999"/>
          </a:xfrm>
          <a:prstGeom prst="rect">
            <a:avLst/>
          </a:prstGeom>
          <a:noFill/>
        </p:spPr>
        <p:txBody>
          <a:bodyPr wrap="none" rtlCol="0">
            <a:spAutoFit/>
          </a:bodyPr>
          <a:lstStyle/>
          <a:p>
            <a:r>
              <a:rPr lang="nb-NO" sz="1200" i="1" dirty="0" smtClean="0"/>
              <a:t>Norwegian Register for Scientific Journals, Series and Publishers</a:t>
            </a:r>
            <a:endParaRPr lang="nb-NO" sz="1200" i="1" dirty="0"/>
          </a:p>
        </p:txBody>
      </p:sp>
      <p:sp>
        <p:nvSpPr>
          <p:cNvPr id="8" name="Title 1"/>
          <p:cNvSpPr txBox="1">
            <a:spLocks/>
          </p:cNvSpPr>
          <p:nvPr/>
        </p:nvSpPr>
        <p:spPr>
          <a:xfrm>
            <a:off x="511664" y="267494"/>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3200" b="1" dirty="0" err="1">
                <a:solidFill>
                  <a:schemeClr val="accent3">
                    <a:lumMod val="75000"/>
                  </a:schemeClr>
                </a:solidFill>
                <a:cs typeface="Arial" panose="020B0604020202020204" pitchFamily="34" charset="0"/>
              </a:rPr>
              <a:t>Registered</a:t>
            </a:r>
            <a:r>
              <a:rPr lang="nb-NO" sz="3200" b="1" dirty="0">
                <a:solidFill>
                  <a:schemeClr val="accent3">
                    <a:lumMod val="75000"/>
                  </a:schemeClr>
                </a:solidFill>
                <a:cs typeface="Arial" panose="020B0604020202020204" pitchFamily="34" charset="0"/>
              </a:rPr>
              <a:t> </a:t>
            </a:r>
            <a:r>
              <a:rPr lang="nb-NO" sz="3200" b="1" dirty="0" err="1">
                <a:solidFill>
                  <a:schemeClr val="accent3">
                    <a:lumMod val="75000"/>
                  </a:schemeClr>
                </a:solidFill>
                <a:cs typeface="Arial" panose="020B0604020202020204" pitchFamily="34" charset="0"/>
              </a:rPr>
              <a:t>publication</a:t>
            </a:r>
            <a:r>
              <a:rPr lang="nb-NO" sz="3200" b="1" dirty="0">
                <a:solidFill>
                  <a:schemeClr val="accent3">
                    <a:lumMod val="75000"/>
                  </a:schemeClr>
                </a:solidFill>
                <a:cs typeface="Arial" panose="020B0604020202020204" pitchFamily="34" charset="0"/>
              </a:rPr>
              <a:t> </a:t>
            </a:r>
            <a:r>
              <a:rPr lang="nb-NO" sz="3200" b="1" dirty="0" err="1">
                <a:solidFill>
                  <a:schemeClr val="accent3">
                    <a:lumMod val="75000"/>
                  </a:schemeClr>
                </a:solidFill>
                <a:cs typeface="Arial" panose="020B0604020202020204" pitchFamily="34" charset="0"/>
              </a:rPr>
              <a:t>channels</a:t>
            </a:r>
            <a:endParaRPr lang="nb-NO" sz="3200" b="1" dirty="0">
              <a:solidFill>
                <a:schemeClr val="accent6">
                  <a:lumMod val="75000"/>
                </a:schemeClr>
              </a:solidFill>
            </a:endParaRPr>
          </a:p>
        </p:txBody>
      </p:sp>
    </p:spTree>
    <p:extLst>
      <p:ext uri="{BB962C8B-B14F-4D97-AF65-F5344CB8AC3E}">
        <p14:creationId xmlns:p14="http://schemas.microsoft.com/office/powerpoint/2010/main" val="4219207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1329612"/>
            <a:ext cx="8352928" cy="4031873"/>
          </a:xfrm>
          <a:prstGeom prst="rect">
            <a:avLst/>
          </a:prstGeom>
          <a:noFill/>
        </p:spPr>
        <p:txBody>
          <a:bodyPr wrap="square" rtlCol="0">
            <a:spAutoFit/>
          </a:bodyPr>
          <a:lstStyle/>
          <a:p>
            <a:r>
              <a:rPr lang="nb-NO" sz="2000" dirty="0" smtClean="0"/>
              <a:t>Gjennomgå sjekklisten for publisering og egenarkivering av artikkel i tidsskrift:</a:t>
            </a:r>
          </a:p>
          <a:p>
            <a:endParaRPr lang="nb-NO" dirty="0" smtClean="0"/>
          </a:p>
          <a:p>
            <a:r>
              <a:rPr lang="nb-NO" sz="2000" dirty="0" smtClean="0"/>
              <a:t>1. </a:t>
            </a:r>
            <a:r>
              <a:rPr lang="en-US" sz="2000" err="1" smtClean="0"/>
              <a:t>Finne</a:t>
            </a:r>
            <a:r>
              <a:rPr lang="en-US" sz="2000" smtClean="0"/>
              <a:t> tidskrift. </a:t>
            </a:r>
            <a:r>
              <a:rPr lang="en-US" sz="2000" b="1" smtClean="0">
                <a:solidFill>
                  <a:schemeClr val="accent3">
                    <a:lumMod val="75000"/>
                  </a:schemeClr>
                </a:solidFill>
              </a:rPr>
              <a:t>Forskergruppens favoritter?</a:t>
            </a:r>
            <a:endParaRPr lang="en-US" sz="2000" b="1" dirty="0" smtClean="0">
              <a:solidFill>
                <a:schemeClr val="accent3">
                  <a:lumMod val="75000"/>
                </a:schemeClr>
              </a:solidFill>
            </a:endParaRPr>
          </a:p>
          <a:p>
            <a:endParaRPr lang="en-US" sz="2000" dirty="0"/>
          </a:p>
          <a:p>
            <a:r>
              <a:rPr lang="en-US" sz="2000" dirty="0" smtClean="0"/>
              <a:t>2. </a:t>
            </a:r>
            <a:r>
              <a:rPr lang="en-US" sz="2000" dirty="0"/>
              <a:t>F</a:t>
            </a:r>
            <a:r>
              <a:rPr lang="nb-NO" sz="2000" smtClean="0"/>
              <a:t>ø</a:t>
            </a:r>
            <a:r>
              <a:rPr lang="en-US" sz="2000" smtClean="0"/>
              <a:t>rsteutkast/preprint/egenarkivering. </a:t>
            </a:r>
            <a:r>
              <a:rPr lang="en-US" sz="2000" b="1" smtClean="0">
                <a:solidFill>
                  <a:schemeClr val="accent3">
                    <a:lumMod val="75000"/>
                  </a:schemeClr>
                </a:solidFill>
              </a:rPr>
              <a:t>Hva </a:t>
            </a:r>
            <a:r>
              <a:rPr lang="nb-NO" sz="2000" b="1" smtClean="0">
                <a:solidFill>
                  <a:schemeClr val="accent3">
                    <a:lumMod val="75000"/>
                  </a:schemeClr>
                </a:solidFill>
              </a:rPr>
              <a:t>kan/bør vi? Hvordan gjør vi det?</a:t>
            </a:r>
          </a:p>
          <a:p>
            <a:endParaRPr lang="nb-NO" sz="2000" b="1" smtClean="0">
              <a:solidFill>
                <a:srgbClr val="FF0000"/>
              </a:solidFill>
            </a:endParaRPr>
          </a:p>
          <a:p>
            <a:r>
              <a:rPr lang="nb-NO" sz="2000" smtClean="0"/>
              <a:t>3. Peer review. </a:t>
            </a:r>
            <a:r>
              <a:rPr lang="nb-NO" sz="2000" b="1" smtClean="0">
                <a:solidFill>
                  <a:schemeClr val="accent3">
                    <a:lumMod val="75000"/>
                  </a:schemeClr>
                </a:solidFill>
              </a:rPr>
              <a:t>Historier å fortelle? Dilemmaer?</a:t>
            </a:r>
            <a:endParaRPr lang="nb-NO" sz="2000" b="1" dirty="0" smtClean="0">
              <a:solidFill>
                <a:schemeClr val="accent3">
                  <a:lumMod val="75000"/>
                </a:schemeClr>
              </a:solidFill>
            </a:endParaRPr>
          </a:p>
          <a:p>
            <a:endParaRPr lang="en-US" sz="2000" dirty="0">
              <a:solidFill>
                <a:schemeClr val="accent1">
                  <a:lumMod val="75000"/>
                </a:schemeClr>
              </a:solidFill>
            </a:endParaRPr>
          </a:p>
          <a:p>
            <a:r>
              <a:rPr lang="en-US" sz="2000" dirty="0"/>
              <a:t>4. </a:t>
            </a:r>
            <a:r>
              <a:rPr lang="en-US" sz="2000" dirty="0" err="1" smtClean="0"/>
              <a:t>Artikkelen</a:t>
            </a:r>
            <a:r>
              <a:rPr lang="en-US" sz="2000" dirty="0" smtClean="0"/>
              <a:t> </a:t>
            </a:r>
            <a:r>
              <a:rPr lang="en-US" sz="2000" dirty="0" err="1" smtClean="0"/>
              <a:t>antatt</a:t>
            </a:r>
            <a:r>
              <a:rPr lang="en-US" sz="2000" dirty="0" smtClean="0"/>
              <a:t>, </a:t>
            </a:r>
            <a:r>
              <a:rPr lang="en-US" sz="2000" dirty="0" err="1" smtClean="0"/>
              <a:t>fagfellevurdert</a:t>
            </a:r>
            <a:r>
              <a:rPr lang="en-US" sz="2000" dirty="0" smtClean="0"/>
              <a:t>, </a:t>
            </a:r>
            <a:r>
              <a:rPr lang="en-US" sz="2000" dirty="0" err="1" smtClean="0"/>
              <a:t>sisteutkast</a:t>
            </a:r>
            <a:r>
              <a:rPr lang="en-US" sz="2000" dirty="0" smtClean="0"/>
              <a:t>/</a:t>
            </a:r>
            <a:r>
              <a:rPr lang="en-US" sz="2000" dirty="0" err="1" smtClean="0"/>
              <a:t>postprint</a:t>
            </a:r>
            <a:r>
              <a:rPr lang="en-US" sz="2000" dirty="0" smtClean="0"/>
              <a:t> </a:t>
            </a:r>
            <a:r>
              <a:rPr lang="en-US" sz="2000" err="1" smtClean="0"/>
              <a:t>lages</a:t>
            </a:r>
            <a:r>
              <a:rPr lang="en-US" sz="2000" smtClean="0"/>
              <a:t>. </a:t>
            </a:r>
            <a:r>
              <a:rPr lang="en-US" sz="2000" b="1" smtClean="0">
                <a:solidFill>
                  <a:schemeClr val="accent3">
                    <a:lumMod val="75000"/>
                  </a:schemeClr>
                </a:solidFill>
              </a:rPr>
              <a:t>Mer egen-arkivering? Åpne arkiv?</a:t>
            </a:r>
            <a:endParaRPr lang="en-US" sz="2000" b="1" dirty="0" smtClean="0">
              <a:solidFill>
                <a:schemeClr val="accent3">
                  <a:lumMod val="75000"/>
                </a:schemeClr>
              </a:solidFill>
            </a:endParaRPr>
          </a:p>
          <a:p>
            <a:endParaRPr lang="en-US" sz="2000" dirty="0"/>
          </a:p>
          <a:p>
            <a:r>
              <a:rPr lang="en-US" sz="2000" dirty="0" smtClean="0"/>
              <a:t>5. DUO </a:t>
            </a:r>
            <a:r>
              <a:rPr lang="en-US" sz="2000" err="1" smtClean="0"/>
              <a:t>og</a:t>
            </a:r>
            <a:r>
              <a:rPr lang="en-US" sz="2000" smtClean="0"/>
              <a:t> Cristin. </a:t>
            </a:r>
            <a:r>
              <a:rPr lang="en-US" sz="2000" b="1" err="1">
                <a:solidFill>
                  <a:schemeClr val="accent3">
                    <a:lumMod val="75000"/>
                  </a:schemeClr>
                </a:solidFill>
              </a:rPr>
              <a:t>Hvordan</a:t>
            </a:r>
            <a:r>
              <a:rPr lang="en-US" sz="2000" b="1" smtClean="0">
                <a:solidFill>
                  <a:schemeClr val="accent3">
                    <a:lumMod val="75000"/>
                  </a:schemeClr>
                </a:solidFill>
              </a:rPr>
              <a:t>? Hvorfor?</a:t>
            </a:r>
            <a:endParaRPr lang="nb-NO" sz="2000" dirty="0">
              <a:solidFill>
                <a:schemeClr val="accent3">
                  <a:lumMod val="75000"/>
                </a:schemeClr>
              </a:solidFill>
            </a:endParaRPr>
          </a:p>
          <a:p>
            <a:endParaRPr lang="nb-NO" dirty="0"/>
          </a:p>
        </p:txBody>
      </p:sp>
      <p:sp>
        <p:nvSpPr>
          <p:cNvPr id="2" name="Title 1"/>
          <p:cNvSpPr>
            <a:spLocks noGrp="1"/>
          </p:cNvSpPr>
          <p:nvPr>
            <p:ph type="title"/>
          </p:nvPr>
        </p:nvSpPr>
        <p:spPr>
          <a:xfrm>
            <a:off x="136816" y="267494"/>
            <a:ext cx="8604448" cy="961616"/>
          </a:xfrm>
        </p:spPr>
        <p:txBody>
          <a:bodyPr>
            <a:normAutofit/>
          </a:bodyPr>
          <a:lstStyle/>
          <a:p>
            <a:pPr algn="r"/>
            <a:r>
              <a:rPr lang="nb-NO" dirty="0" smtClean="0">
                <a:solidFill>
                  <a:schemeClr val="accent6">
                    <a:lumMod val="75000"/>
                  </a:schemeClr>
                </a:solidFill>
              </a:rPr>
              <a:t>Publiseringsprosessen steg for steg</a:t>
            </a:r>
            <a:endParaRPr lang="nb-NO" dirty="0">
              <a:solidFill>
                <a:schemeClr val="accent6">
                  <a:lumMod val="75000"/>
                </a:schemeClr>
              </a:solidFill>
            </a:endParaRPr>
          </a:p>
        </p:txBody>
      </p:sp>
    </p:spTree>
    <p:extLst>
      <p:ext uri="{BB962C8B-B14F-4D97-AF65-F5344CB8AC3E}">
        <p14:creationId xmlns:p14="http://schemas.microsoft.com/office/powerpoint/2010/main" val="223890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091" y="1491630"/>
            <a:ext cx="8438400" cy="1815882"/>
          </a:xfrm>
          <a:prstGeom prst="rect">
            <a:avLst/>
          </a:prstGeom>
          <a:noFill/>
        </p:spPr>
        <p:txBody>
          <a:bodyPr wrap="square" rtlCol="0">
            <a:spAutoFit/>
          </a:bodyPr>
          <a:lstStyle/>
          <a:p>
            <a:pPr marL="342900" indent="-342900">
              <a:buFont typeface="Arial" panose="020B0604020202020204" pitchFamily="34" charset="0"/>
              <a:buChar char="•"/>
            </a:pPr>
            <a:r>
              <a:rPr lang="nb-NO" sz="2800" dirty="0" smtClean="0"/>
              <a:t>Nivå 1 og Nivå 2 -tidsskrifter</a:t>
            </a:r>
          </a:p>
          <a:p>
            <a:pPr marL="171450" indent="-171450">
              <a:buFont typeface="Arial" panose="020B0604020202020204" pitchFamily="34" charset="0"/>
              <a:buChar char="•"/>
            </a:pPr>
            <a:endParaRPr lang="nb-NO" sz="1400" dirty="0"/>
          </a:p>
          <a:p>
            <a:pPr marL="342900" indent="-342900">
              <a:buFont typeface="Arial" panose="020B0604020202020204" pitchFamily="34" charset="0"/>
              <a:buChar char="•"/>
            </a:pPr>
            <a:r>
              <a:rPr lang="nb-NO" sz="2800" dirty="0" smtClean="0"/>
              <a:t>Registrering i </a:t>
            </a:r>
            <a:r>
              <a:rPr lang="nb-NO" sz="2800" dirty="0" err="1" smtClean="0"/>
              <a:t>Cristin</a:t>
            </a:r>
            <a:endParaRPr lang="nb-NO" sz="2800" dirty="0" smtClean="0"/>
          </a:p>
          <a:p>
            <a:pPr marL="171450" indent="-171450">
              <a:buFont typeface="Arial" panose="020B0604020202020204" pitchFamily="34" charset="0"/>
              <a:buChar char="•"/>
            </a:pPr>
            <a:endParaRPr lang="nb-NO" sz="1400" dirty="0"/>
          </a:p>
          <a:p>
            <a:pPr marL="342900" indent="-342900">
              <a:buFont typeface="Arial" panose="020B0604020202020204" pitchFamily="34" charset="0"/>
              <a:buChar char="•"/>
            </a:pPr>
            <a:r>
              <a:rPr lang="nb-NO" sz="2800" dirty="0" smtClean="0"/>
              <a:t>Egenarkivering i DUO </a:t>
            </a:r>
            <a:endParaRPr lang="nb-NO" sz="2800" dirty="0"/>
          </a:p>
        </p:txBody>
      </p:sp>
      <p:sp>
        <p:nvSpPr>
          <p:cNvPr id="5" name="Rectangle 4"/>
          <p:cNvSpPr/>
          <p:nvPr/>
        </p:nvSpPr>
        <p:spPr>
          <a:xfrm>
            <a:off x="-139835" y="4794706"/>
            <a:ext cx="4878288" cy="307777"/>
          </a:xfrm>
          <a:prstGeom prst="rect">
            <a:avLst/>
          </a:prstGeom>
        </p:spPr>
        <p:txBody>
          <a:bodyPr wrap="square">
            <a:spAutoFit/>
          </a:bodyPr>
          <a:lstStyle/>
          <a:p>
            <a:pPr algn="ctr"/>
            <a:r>
              <a:rPr lang="nb-NO" sz="1400" i="1" dirty="0" smtClean="0"/>
              <a:t>cristin.no</a:t>
            </a:r>
            <a:endParaRPr lang="nb-NO" sz="1400" i="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99" y="4132420"/>
            <a:ext cx="2664297" cy="73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373275"/>
            <a:ext cx="2592288" cy="42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355976" y="4794706"/>
            <a:ext cx="4878288" cy="307777"/>
          </a:xfrm>
          <a:prstGeom prst="rect">
            <a:avLst/>
          </a:prstGeom>
        </p:spPr>
        <p:txBody>
          <a:bodyPr wrap="square">
            <a:spAutoFit/>
          </a:bodyPr>
          <a:lstStyle/>
          <a:p>
            <a:pPr algn="ctr"/>
            <a:r>
              <a:rPr lang="nb-NO" sz="1400" i="1" dirty="0" smtClean="0"/>
              <a:t>duo.uio.no</a:t>
            </a:r>
            <a:endParaRPr lang="nb-NO" sz="1400" i="1" dirty="0"/>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485478"/>
            <a:ext cx="6624736" cy="37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125552" y="3858602"/>
            <a:ext cx="4878288" cy="307777"/>
          </a:xfrm>
          <a:prstGeom prst="rect">
            <a:avLst/>
          </a:prstGeom>
        </p:spPr>
        <p:txBody>
          <a:bodyPr wrap="square">
            <a:spAutoFit/>
          </a:bodyPr>
          <a:lstStyle/>
          <a:p>
            <a:pPr algn="ctr"/>
            <a:r>
              <a:rPr lang="nb-NO" sz="1400" i="1" dirty="0"/>
              <a:t>https://</a:t>
            </a:r>
            <a:r>
              <a:rPr lang="nb-NO" sz="1400" i="1" dirty="0" smtClean="0"/>
              <a:t>dbh.nsd.uib.no/publiseringskanaler/</a:t>
            </a:r>
            <a:endParaRPr lang="nb-NO" sz="1400" i="1" dirty="0"/>
          </a:p>
        </p:txBody>
      </p:sp>
      <p:sp>
        <p:nvSpPr>
          <p:cNvPr id="12" name="Title 1"/>
          <p:cNvSpPr txBox="1">
            <a:spLocks/>
          </p:cNvSpPr>
          <p:nvPr/>
        </p:nvSpPr>
        <p:spPr>
          <a:xfrm>
            <a:off x="893329" y="270271"/>
            <a:ext cx="7847856"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sz="4000" dirty="0" smtClean="0">
                <a:solidFill>
                  <a:schemeClr val="accent6">
                    <a:lumMod val="75000"/>
                  </a:schemeClr>
                </a:solidFill>
              </a:rPr>
              <a:t>Tellekantsystemet og </a:t>
            </a:r>
            <a:r>
              <a:rPr lang="nb-NO" sz="4000" dirty="0" err="1" smtClean="0">
                <a:solidFill>
                  <a:schemeClr val="accent6">
                    <a:lumMod val="75000"/>
                  </a:schemeClr>
                </a:solidFill>
              </a:rPr>
              <a:t>Cristin</a:t>
            </a:r>
            <a:endParaRPr lang="nb-NO" sz="4000" dirty="0">
              <a:solidFill>
                <a:schemeClr val="accent6">
                  <a:lumMod val="75000"/>
                </a:schemeClr>
              </a:solidFill>
            </a:endParaRPr>
          </a:p>
        </p:txBody>
      </p:sp>
    </p:spTree>
    <p:extLst>
      <p:ext uri="{BB962C8B-B14F-4D97-AF65-F5344CB8AC3E}">
        <p14:creationId xmlns:p14="http://schemas.microsoft.com/office/powerpoint/2010/main" val="3168695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3" y="2031690"/>
            <a:ext cx="9144000" cy="857250"/>
          </a:xfrm>
        </p:spPr>
        <p:txBody>
          <a:bodyPr>
            <a:normAutofit fontScale="90000"/>
          </a:bodyPr>
          <a:lstStyle/>
          <a:p>
            <a:r>
              <a:rPr lang="nb-NO" sz="5600" dirty="0" smtClean="0"/>
              <a:t>Eksempler på mulige temaer…</a:t>
            </a:r>
            <a:endParaRPr lang="nb-NO" sz="5600" dirty="0"/>
          </a:p>
        </p:txBody>
      </p:sp>
      <p:sp>
        <p:nvSpPr>
          <p:cNvPr id="7" name="TextBox 6"/>
          <p:cNvSpPr txBox="1"/>
          <p:nvPr/>
        </p:nvSpPr>
        <p:spPr>
          <a:xfrm>
            <a:off x="348580" y="1750449"/>
            <a:ext cx="8438400" cy="3394800"/>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nb-NO" sz="2800" dirty="0" smtClean="0"/>
              <a:t>2 temaer per 2 timer seminar</a:t>
            </a:r>
          </a:p>
          <a:p>
            <a:pPr marL="457200" indent="-457200">
              <a:buFont typeface="Arial" panose="020B0604020202020204" pitchFamily="34" charset="0"/>
              <a:buChar char="•"/>
            </a:pPr>
            <a:endParaRPr lang="nb-NO" sz="2800" dirty="0" smtClean="0"/>
          </a:p>
          <a:p>
            <a:pPr marL="457200" indent="-457200">
              <a:buFont typeface="Arial" panose="020B0604020202020204" pitchFamily="34" charset="0"/>
              <a:buChar char="•"/>
            </a:pPr>
            <a:r>
              <a:rPr lang="nb-NO" sz="2800" dirty="0" smtClean="0"/>
              <a:t>Flest mulig deltar fra forskningsgruppen</a:t>
            </a:r>
          </a:p>
          <a:p>
            <a:pPr marL="457200" indent="-457200">
              <a:buFont typeface="Arial" panose="020B0604020202020204" pitchFamily="34" charset="0"/>
              <a:buChar char="•"/>
            </a:pPr>
            <a:endParaRPr lang="nb-NO" sz="2800" dirty="0"/>
          </a:p>
          <a:p>
            <a:pPr marL="457200" indent="-457200">
              <a:buFont typeface="Arial" panose="020B0604020202020204" pitchFamily="34" charset="0"/>
              <a:buChar char="•"/>
            </a:pPr>
            <a:r>
              <a:rPr lang="nb-NO" sz="2800" dirty="0" smtClean="0"/>
              <a:t>Konkrete spørsmål fra gruppen på forhånd</a:t>
            </a:r>
          </a:p>
          <a:p>
            <a:pPr marL="457200" indent="-457200">
              <a:buFont typeface="Arial" panose="020B0604020202020204" pitchFamily="34" charset="0"/>
              <a:buChar char="•"/>
            </a:pPr>
            <a:endParaRPr lang="nb-NO" sz="2800" dirty="0"/>
          </a:p>
          <a:p>
            <a:pPr marL="457200" indent="-457200">
              <a:buFont typeface="Arial" panose="020B0604020202020204" pitchFamily="34" charset="0"/>
              <a:buChar char="•"/>
            </a:pPr>
            <a:r>
              <a:rPr lang="nb-NO" sz="2800" dirty="0" smtClean="0"/>
              <a:t>Ikke generalisere for mye, gjøre det fagspesifikt</a:t>
            </a:r>
            <a:endParaRPr lang="nb-NO" sz="2800" dirty="0"/>
          </a:p>
        </p:txBody>
      </p:sp>
      <p:sp>
        <p:nvSpPr>
          <p:cNvPr id="13" name="Title 1"/>
          <p:cNvSpPr txBox="1">
            <a:spLocks/>
          </p:cNvSpPr>
          <p:nvPr/>
        </p:nvSpPr>
        <p:spPr>
          <a:xfrm>
            <a:off x="677305" y="267494"/>
            <a:ext cx="8064896"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rPr>
              <a:t>Anbefaling</a:t>
            </a:r>
            <a:endParaRPr lang="nb-NO" dirty="0">
              <a:solidFill>
                <a:schemeClr val="accent6">
                  <a:lumMod val="75000"/>
                </a:schemeClr>
              </a:solidFill>
            </a:endParaRPr>
          </a:p>
        </p:txBody>
      </p:sp>
    </p:spTree>
    <p:extLst>
      <p:ext uri="{BB962C8B-B14F-4D97-AF65-F5344CB8AC3E}">
        <p14:creationId xmlns:p14="http://schemas.microsoft.com/office/powerpoint/2010/main" val="3169834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7564" y="0"/>
            <a:ext cx="10328076" cy="5164038"/>
          </a:xfrm>
          <a:prstGeom prst="rect">
            <a:avLst/>
          </a:prstGeom>
        </p:spPr>
      </p:pic>
    </p:spTree>
    <p:extLst>
      <p:ext uri="{BB962C8B-B14F-4D97-AF65-F5344CB8AC3E}">
        <p14:creationId xmlns:p14="http://schemas.microsoft.com/office/powerpoint/2010/main" val="1085623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197"/>
            <a:ext cx="9144000" cy="6096001"/>
          </a:xfrm>
          <a:prstGeom prst="rect">
            <a:avLst/>
          </a:prstGeom>
        </p:spPr>
      </p:pic>
      <p:pic>
        <p:nvPicPr>
          <p:cNvPr id="9" name="Picture 2" descr="U:\felles\LogoerUiO\UREAL\UB-Realfagsbiblioteket\Bokmål-Nynorsk\UiO_UBREAL_Segl_A_cmyk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1179" y="4491497"/>
            <a:ext cx="3151355" cy="652003"/>
          </a:xfrm>
          <a:prstGeom prst="rect">
            <a:avLst/>
          </a:prstGeom>
          <a:noFill/>
          <a:ln>
            <a:noFill/>
          </a:ln>
          <a:effectLst>
            <a:outerShdw blurRad="50800" dist="38100" dir="2700000" algn="tl" rotWithShape="0">
              <a:prstClr val="black">
                <a:alpha val="40000"/>
              </a:prstClr>
            </a:outerShdw>
          </a:effectLst>
          <a:extLst/>
        </p:spPr>
      </p:pic>
      <p:sp>
        <p:nvSpPr>
          <p:cNvPr id="10" name="Title 1"/>
          <p:cNvSpPr txBox="1">
            <a:spLocks/>
          </p:cNvSpPr>
          <p:nvPr/>
        </p:nvSpPr>
        <p:spPr>
          <a:xfrm>
            <a:off x="755576" y="62811"/>
            <a:ext cx="8208912"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sz="3200" b="1" dirty="0" err="1" smtClean="0">
                <a:solidFill>
                  <a:srgbClr val="C00000"/>
                </a:solidFill>
                <a:latin typeface="Arial" panose="020B0604020202020204" pitchFamily="34" charset="0"/>
                <a:cs typeface="Arial" panose="020B0604020202020204" pitchFamily="34" charset="0"/>
              </a:rPr>
              <a:t>GeoHyd</a:t>
            </a:r>
            <a:r>
              <a:rPr lang="nb-NO" sz="3200" b="1" dirty="0" smtClean="0">
                <a:solidFill>
                  <a:srgbClr val="C00000"/>
                </a:solidFill>
                <a:latin typeface="Arial" panose="020B0604020202020204" pitchFamily="34" charset="0"/>
                <a:cs typeface="Arial" panose="020B0604020202020204" pitchFamily="34" charset="0"/>
              </a:rPr>
              <a:t> </a:t>
            </a:r>
            <a:r>
              <a:rPr lang="nb-NO" sz="3200" b="1" dirty="0" err="1" smtClean="0">
                <a:solidFill>
                  <a:srgbClr val="C00000"/>
                </a:solidFill>
                <a:latin typeface="Arial" panose="020B0604020202020204" pitchFamily="34" charset="0"/>
                <a:cs typeface="Arial" panose="020B0604020202020204" pitchFamily="34" charset="0"/>
              </a:rPr>
              <a:t>Researchers</a:t>
            </a:r>
            <a:r>
              <a:rPr lang="nb-NO" sz="3200" b="1" dirty="0" smtClean="0">
                <a:solidFill>
                  <a:srgbClr val="C00000"/>
                </a:solidFill>
                <a:latin typeface="Arial" panose="020B0604020202020204" pitchFamily="34" charset="0"/>
                <a:cs typeface="Arial" panose="020B0604020202020204" pitchFamily="34" charset="0"/>
              </a:rPr>
              <a:t>’ Seminar</a:t>
            </a:r>
            <a:br>
              <a:rPr lang="nb-NO" sz="3200" b="1" dirty="0" smtClean="0">
                <a:solidFill>
                  <a:srgbClr val="C00000"/>
                </a:solidFill>
                <a:latin typeface="Arial" panose="020B0604020202020204" pitchFamily="34" charset="0"/>
                <a:cs typeface="Arial" panose="020B0604020202020204" pitchFamily="34" charset="0"/>
              </a:rPr>
            </a:br>
            <a:endParaRPr lang="nb-NO" sz="16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7093463" y="733111"/>
            <a:ext cx="1871025" cy="461665"/>
          </a:xfrm>
          <a:prstGeom prst="rect">
            <a:avLst/>
          </a:prstGeom>
        </p:spPr>
        <p:txBody>
          <a:bodyPr wrap="none">
            <a:spAutoFit/>
          </a:bodyPr>
          <a:lstStyle/>
          <a:p>
            <a:pPr algn="r"/>
            <a:r>
              <a:rPr lang="nb-NO" sz="1200">
                <a:latin typeface="Arial" panose="020B0604020202020204" pitchFamily="34" charset="0"/>
                <a:cs typeface="Arial" panose="020B0604020202020204" pitchFamily="34" charset="0"/>
              </a:rPr>
              <a:t>E</a:t>
            </a:r>
            <a:r>
              <a:rPr lang="nb-NO" sz="1200" smtClean="0">
                <a:latin typeface="Arial" panose="020B0604020202020204" pitchFamily="34" charset="0"/>
                <a:cs typeface="Arial" panose="020B0604020202020204" pitchFamily="34" charset="0"/>
              </a:rPr>
              <a:t>dina </a:t>
            </a:r>
            <a:r>
              <a:rPr lang="nb-NO" sz="1200" err="1" smtClean="0">
                <a:latin typeface="Arial" panose="020B0604020202020204" pitchFamily="34" charset="0"/>
                <a:cs typeface="Arial" panose="020B0604020202020204" pitchFamily="34" charset="0"/>
              </a:rPr>
              <a:t>Pózer</a:t>
            </a:r>
            <a:endParaRPr lang="nb-NO" sz="1200" smtClean="0">
              <a:latin typeface="Arial" panose="020B0604020202020204" pitchFamily="34" charset="0"/>
              <a:cs typeface="Arial" panose="020B0604020202020204" pitchFamily="34" charset="0"/>
            </a:endParaRPr>
          </a:p>
          <a:p>
            <a:pPr algn="r"/>
            <a:r>
              <a:rPr lang="nb-NO" sz="1200" smtClean="0">
                <a:latin typeface="Arial" panose="020B0604020202020204" pitchFamily="34" charset="0"/>
                <a:cs typeface="Arial" panose="020B0604020202020204" pitchFamily="34" charset="0"/>
              </a:rPr>
              <a:t>Heidi Sjursen Konestabo</a:t>
            </a:r>
            <a:endParaRPr lang="nb-NO" sz="1200"/>
          </a:p>
        </p:txBody>
      </p:sp>
      <p:sp>
        <p:nvSpPr>
          <p:cNvPr id="4" name="Rectangle 3"/>
          <p:cNvSpPr/>
          <p:nvPr/>
        </p:nvSpPr>
        <p:spPr>
          <a:xfrm>
            <a:off x="-607069" y="6419532"/>
            <a:ext cx="3434915" cy="369332"/>
          </a:xfrm>
          <a:prstGeom prst="rect">
            <a:avLst/>
          </a:prstGeom>
        </p:spPr>
        <p:txBody>
          <a:bodyPr wrap="none">
            <a:spAutoFit/>
          </a:bodyPr>
          <a:lstStyle/>
          <a:p>
            <a:r>
              <a:rPr lang="en-US" dirty="0"/>
              <a:t>Photo by </a:t>
            </a:r>
            <a:r>
              <a:rPr lang="en-US" dirty="0">
                <a:hlinkClick r:id="rId5"/>
              </a:rPr>
              <a:t>Jon </a:t>
            </a:r>
            <a:r>
              <a:rPr lang="en-US" dirty="0" err="1">
                <a:hlinkClick r:id="rId5"/>
              </a:rPr>
              <a:t>Flobrant</a:t>
            </a:r>
            <a:r>
              <a:rPr lang="en-US" dirty="0"/>
              <a:t> on </a:t>
            </a:r>
            <a:r>
              <a:rPr lang="en-US" dirty="0" err="1">
                <a:hlinkClick r:id="rId6"/>
              </a:rPr>
              <a:t>Unsplash</a:t>
            </a:r>
            <a:endParaRPr lang="en-US" dirty="0"/>
          </a:p>
        </p:txBody>
      </p:sp>
      <p:sp>
        <p:nvSpPr>
          <p:cNvPr id="5" name="TextBox 4"/>
          <p:cNvSpPr txBox="1"/>
          <p:nvPr/>
        </p:nvSpPr>
        <p:spPr>
          <a:xfrm>
            <a:off x="-8583" y="4876006"/>
            <a:ext cx="2348335" cy="276999"/>
          </a:xfrm>
          <a:prstGeom prst="rect">
            <a:avLst/>
          </a:prstGeom>
          <a:noFill/>
        </p:spPr>
        <p:txBody>
          <a:bodyPr wrap="none" rtlCol="0">
            <a:spAutoFit/>
          </a:bodyPr>
          <a:lstStyle/>
          <a:p>
            <a:r>
              <a:rPr lang="en-US" sz="1200" i="1" dirty="0" smtClean="0"/>
              <a:t>Photo by Jon </a:t>
            </a:r>
            <a:r>
              <a:rPr lang="en-US" sz="1200" i="1" dirty="0" err="1" smtClean="0"/>
              <a:t>Flobrant</a:t>
            </a:r>
            <a:r>
              <a:rPr lang="en-US" sz="1200" i="1" dirty="0" smtClean="0"/>
              <a:t> on </a:t>
            </a:r>
            <a:r>
              <a:rPr lang="en-US" sz="1200" i="1" dirty="0" err="1" smtClean="0"/>
              <a:t>Unsplash</a:t>
            </a:r>
            <a:endParaRPr lang="nb-NO" sz="1200" i="1" dirty="0"/>
          </a:p>
        </p:txBody>
      </p:sp>
    </p:spTree>
    <p:extLst>
      <p:ext uri="{BB962C8B-B14F-4D97-AF65-F5344CB8AC3E}">
        <p14:creationId xmlns:p14="http://schemas.microsoft.com/office/powerpoint/2010/main" val="2393028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hoch.files.wordpress.com/2013/03/wpid-finsestormtroopers-2013-02-17-20-29.jpg?w=450&amp;h=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3478"/>
            <a:ext cx="4248472" cy="2202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96" y="2427734"/>
            <a:ext cx="4392488" cy="830997"/>
          </a:xfrm>
          <a:prstGeom prst="rect">
            <a:avLst/>
          </a:prstGeom>
          <a:noFill/>
        </p:spPr>
        <p:txBody>
          <a:bodyPr wrap="square" rtlCol="0">
            <a:spAutoFit/>
          </a:bodyPr>
          <a:lstStyle/>
          <a:p>
            <a:pPr algn="r"/>
            <a:r>
              <a:rPr lang="nb-NO" sz="2400" dirty="0" err="1"/>
              <a:t>Geo-Hyd</a:t>
            </a:r>
            <a:r>
              <a:rPr lang="nb-NO" sz="2400" dirty="0"/>
              <a:t> </a:t>
            </a:r>
            <a:r>
              <a:rPr lang="nb-NO" sz="2400" dirty="0" err="1" smtClean="0"/>
              <a:t>Researchers</a:t>
            </a:r>
            <a:r>
              <a:rPr lang="nb-NO" sz="2400" dirty="0"/>
              <a:t>’ </a:t>
            </a:r>
            <a:r>
              <a:rPr lang="nb-NO" sz="2400" dirty="0" smtClean="0"/>
              <a:t>seminar</a:t>
            </a:r>
            <a:br>
              <a:rPr lang="nb-NO" sz="2400" dirty="0" smtClean="0"/>
            </a:br>
            <a:r>
              <a:rPr lang="nb-NO" sz="2400" dirty="0" err="1" smtClean="0"/>
              <a:t>on</a:t>
            </a:r>
            <a:r>
              <a:rPr lang="nb-NO" sz="2400" dirty="0" smtClean="0"/>
              <a:t> </a:t>
            </a:r>
            <a:r>
              <a:rPr lang="nb-NO" sz="2400" dirty="0" err="1" smtClean="0"/>
              <a:t>the</a:t>
            </a:r>
            <a:r>
              <a:rPr lang="nb-NO" sz="2400" dirty="0" smtClean="0"/>
              <a:t> </a:t>
            </a:r>
            <a:r>
              <a:rPr lang="nb-NO" sz="2400" dirty="0" err="1"/>
              <a:t>ice</a:t>
            </a:r>
            <a:r>
              <a:rPr lang="nb-NO" sz="2400" dirty="0"/>
              <a:t> planet </a:t>
            </a:r>
            <a:r>
              <a:rPr lang="nb-NO" sz="2400" dirty="0" err="1" smtClean="0"/>
              <a:t>Hoth</a:t>
            </a:r>
            <a:endParaRPr lang="nb-NO" sz="2400" dirty="0" smtClean="0"/>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76056" y="1976596"/>
            <a:ext cx="3600400" cy="2718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09932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e av Karoline M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005576"/>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16632" y="843558"/>
            <a:ext cx="8229600" cy="857250"/>
          </a:xfrm>
        </p:spPr>
        <p:txBody>
          <a:bodyPr/>
          <a:lstStyle/>
          <a:p>
            <a:r>
              <a:rPr lang="nb-NO" dirty="0" smtClean="0"/>
              <a:t>Karolines tur</a:t>
            </a:r>
            <a:endParaRPr lang="nb-NO" dirty="0"/>
          </a:p>
        </p:txBody>
      </p:sp>
      <p:pic>
        <p:nvPicPr>
          <p:cNvPr id="5"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 y="970080"/>
            <a:ext cx="9144000" cy="4572000"/>
          </a:xfrm>
          <a:prstGeom prst="rect">
            <a:avLst/>
          </a:prstGeom>
        </p:spPr>
      </p:pic>
      <p:sp>
        <p:nvSpPr>
          <p:cNvPr id="6" name="Title 1"/>
          <p:cNvSpPr txBox="1">
            <a:spLocks/>
          </p:cNvSpPr>
          <p:nvPr/>
        </p:nvSpPr>
        <p:spPr>
          <a:xfrm>
            <a:off x="513976" y="-20537"/>
            <a:ext cx="822960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b-NO" dirty="0" smtClean="0">
                <a:solidFill>
                  <a:schemeClr val="accent6">
                    <a:lumMod val="75000"/>
                  </a:schemeClr>
                </a:solidFill>
                <a:cs typeface="Arial" panose="020B0604020202020204" pitchFamily="34" charset="0"/>
              </a:rPr>
              <a:t>Takk!</a:t>
            </a:r>
            <a:endParaRPr lang="nb-NO" dirty="0">
              <a:solidFill>
                <a:schemeClr val="accent6">
                  <a:lumMod val="75000"/>
                </a:schemeClr>
              </a:solidFill>
              <a:cs typeface="Arial" panose="020B0604020202020204" pitchFamily="34" charset="0"/>
            </a:endParaRPr>
          </a:p>
        </p:txBody>
      </p:sp>
    </p:spTree>
    <p:extLst>
      <p:ext uri="{BB962C8B-B14F-4D97-AF65-F5344CB8AC3E}">
        <p14:creationId xmlns:p14="http://schemas.microsoft.com/office/powerpoint/2010/main" val="631656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601" y="24467"/>
            <a:ext cx="8229600" cy="1008112"/>
          </a:xfrm>
        </p:spPr>
        <p:txBody>
          <a:bodyPr>
            <a:normAutofit/>
          </a:bodyPr>
          <a:lstStyle/>
          <a:p>
            <a:pPr algn="r"/>
            <a:r>
              <a:rPr lang="nb-NO" sz="2800" b="1" dirty="0" smtClean="0">
                <a:solidFill>
                  <a:schemeClr val="accent3">
                    <a:lumMod val="50000"/>
                  </a:schemeClr>
                </a:solidFill>
              </a:rPr>
              <a:t>Kontakt: realfagsbiblioteket@ub.uio.no</a:t>
            </a:r>
            <a:endParaRPr lang="nb-NO" sz="1800" b="1" dirty="0">
              <a:solidFill>
                <a:schemeClr val="accent3">
                  <a:lumMod val="50000"/>
                </a:schemeClr>
              </a:solidFill>
            </a:endParaRPr>
          </a:p>
        </p:txBody>
      </p:sp>
      <p:sp>
        <p:nvSpPr>
          <p:cNvPr id="3" name="Subtitle 2"/>
          <p:cNvSpPr>
            <a:spLocks noGrp="1"/>
          </p:cNvSpPr>
          <p:nvPr>
            <p:ph type="subTitle" idx="1"/>
          </p:nvPr>
        </p:nvSpPr>
        <p:spPr>
          <a:xfrm>
            <a:off x="2341401" y="843558"/>
            <a:ext cx="6400800" cy="1314450"/>
          </a:xfrm>
        </p:spPr>
        <p:txBody>
          <a:bodyPr>
            <a:normAutofit/>
          </a:bodyPr>
          <a:lstStyle/>
          <a:p>
            <a:pPr algn="r"/>
            <a:r>
              <a:rPr lang="nb-NO" sz="1600" dirty="0" smtClean="0">
                <a:solidFill>
                  <a:schemeClr val="tx1"/>
                </a:solidFill>
              </a:rPr>
              <a:t>h.s.konestabo@ub.uio.no</a:t>
            </a:r>
          </a:p>
          <a:p>
            <a:pPr algn="r"/>
            <a:r>
              <a:rPr lang="nb-NO" sz="1600" dirty="0">
                <a:solidFill>
                  <a:schemeClr val="tx1"/>
                </a:solidFill>
              </a:rPr>
              <a:t>e</a:t>
            </a:r>
            <a:r>
              <a:rPr lang="nb-NO" sz="1600" dirty="0" smtClean="0">
                <a:solidFill>
                  <a:schemeClr val="tx1"/>
                </a:solidFill>
              </a:rPr>
              <a:t>dina.pozer@geo.uio.no</a:t>
            </a:r>
            <a:endParaRPr lang="nb-NO" sz="1600" dirty="0">
              <a:solidFill>
                <a:schemeClr val="tx1"/>
              </a:solidFill>
            </a:endParaRPr>
          </a:p>
        </p:txBody>
      </p:sp>
      <p:pic>
        <p:nvPicPr>
          <p:cNvPr id="1026" name="Picture 2" descr="C:\Users\heidisj\AppData\Local\Microsoft\Windows\Temporary Internet Files\Content.Outlook\L9JJBMQY\211015_yv_0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43" y="1491630"/>
            <a:ext cx="9180512" cy="5425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felles\LogoerUiO\UREAL\UB-Realfagsbiblioteket\Bokmål-Nynorsk\UiO_UBREAL_Segl_A_cmyk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445555"/>
            <a:ext cx="3690398" cy="70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363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echknowtools.files.wordpress.com/2013/12/ph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843559"/>
            <a:ext cx="8064896" cy="38164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96279" y="4866501"/>
            <a:ext cx="3147721" cy="276999"/>
          </a:xfrm>
          <a:prstGeom prst="rect">
            <a:avLst/>
          </a:prstGeom>
          <a:noFill/>
        </p:spPr>
        <p:txBody>
          <a:bodyPr wrap="none" rtlCol="0">
            <a:spAutoFit/>
          </a:bodyPr>
          <a:lstStyle/>
          <a:p>
            <a:r>
              <a:rPr lang="nb-NO" sz="1200" i="1" dirty="0"/>
              <a:t>https://techknowtools.com/tag/phd-candidate/</a:t>
            </a:r>
          </a:p>
        </p:txBody>
      </p:sp>
    </p:spTree>
    <p:extLst>
      <p:ext uri="{BB962C8B-B14F-4D97-AF65-F5344CB8AC3E}">
        <p14:creationId xmlns:p14="http://schemas.microsoft.com/office/powerpoint/2010/main" val="1572241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144" y="1755166"/>
            <a:ext cx="8229600" cy="3394472"/>
          </a:xfrm>
        </p:spPr>
        <p:txBody>
          <a:bodyPr>
            <a:normAutofit/>
          </a:bodyPr>
          <a:lstStyle/>
          <a:p>
            <a:r>
              <a:rPr lang="nb-NO" sz="2800" dirty="0" smtClean="0"/>
              <a:t>Henvendelse fra anerkjent forskningsgruppe</a:t>
            </a:r>
          </a:p>
          <a:p>
            <a:r>
              <a:rPr lang="nb-NO" sz="2800" dirty="0" smtClean="0"/>
              <a:t>Høy prestisje</a:t>
            </a:r>
            <a:r>
              <a:rPr lang="nb-NO" sz="2800" smtClean="0"/>
              <a:t>! (Og </a:t>
            </a:r>
            <a:r>
              <a:rPr lang="nb-NO" sz="2800" dirty="0" smtClean="0"/>
              <a:t>litt press?)</a:t>
            </a:r>
          </a:p>
          <a:p>
            <a:endParaRPr lang="nb-NO" dirty="0" smtClean="0"/>
          </a:p>
          <a:p>
            <a:pPr marL="0" indent="0">
              <a:buNone/>
            </a:pPr>
            <a:endParaRPr lang="nb-NO" dirty="0" smtClean="0"/>
          </a:p>
          <a:p>
            <a:endParaRPr lang="nb-NO" dirty="0"/>
          </a:p>
        </p:txBody>
      </p:sp>
      <p:sp>
        <p:nvSpPr>
          <p:cNvPr id="5" name="Title 1"/>
          <p:cNvSpPr>
            <a:spLocks noGrp="1"/>
          </p:cNvSpPr>
          <p:nvPr>
            <p:ph type="title"/>
          </p:nvPr>
        </p:nvSpPr>
        <p:spPr>
          <a:xfrm>
            <a:off x="513863" y="268077"/>
            <a:ext cx="8229600" cy="857250"/>
          </a:xfrm>
        </p:spPr>
        <p:txBody>
          <a:bodyPr>
            <a:normAutofit/>
          </a:bodyPr>
          <a:lstStyle/>
          <a:p>
            <a:pPr algn="r"/>
            <a:r>
              <a:rPr lang="nb-NO" dirty="0" smtClean="0">
                <a:solidFill>
                  <a:schemeClr val="accent6">
                    <a:lumMod val="75000"/>
                  </a:schemeClr>
                </a:solidFill>
                <a:cs typeface="Arial" panose="020B0604020202020204" pitchFamily="34" charset="0"/>
              </a:rPr>
              <a:t>Hvordan startet det?</a:t>
            </a:r>
            <a:endParaRPr lang="nb-NO" dirty="0">
              <a:solidFill>
                <a:schemeClr val="accent6">
                  <a:lumMod val="75000"/>
                </a:schemeClr>
              </a:solidFill>
            </a:endParaRPr>
          </a:p>
        </p:txBody>
      </p:sp>
      <p:sp>
        <p:nvSpPr>
          <p:cNvPr id="4" name="Oval Callout 3"/>
          <p:cNvSpPr/>
          <p:nvPr/>
        </p:nvSpPr>
        <p:spPr>
          <a:xfrm>
            <a:off x="1619672" y="3291830"/>
            <a:ext cx="4032448" cy="1296144"/>
          </a:xfrm>
          <a:prstGeom prst="wedgeEllipseCallout">
            <a:avLst>
              <a:gd name="adj1" fmla="val -45678"/>
              <a:gd name="adj2" fmla="val 7078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6" name="TextBox 5"/>
          <p:cNvSpPr txBox="1"/>
          <p:nvPr/>
        </p:nvSpPr>
        <p:spPr>
          <a:xfrm>
            <a:off x="1998980" y="3507855"/>
            <a:ext cx="3273832" cy="1046440"/>
          </a:xfrm>
          <a:prstGeom prst="rect">
            <a:avLst/>
          </a:prstGeom>
          <a:noFill/>
        </p:spPr>
        <p:txBody>
          <a:bodyPr wrap="square" rtlCol="0">
            <a:spAutoFit/>
          </a:bodyPr>
          <a:lstStyle/>
          <a:p>
            <a:r>
              <a:rPr lang="nb-NO" sz="1600" dirty="0" smtClean="0"/>
              <a:t>«Vi </a:t>
            </a:r>
            <a:r>
              <a:rPr lang="nb-NO" sz="1600" dirty="0"/>
              <a:t>vil gjerne ha en felles forståelse i forskningsgruppen på hvem som skal være medforfattere på </a:t>
            </a:r>
            <a:r>
              <a:rPr lang="nb-NO" sz="1600" dirty="0" smtClean="0"/>
              <a:t>artikler»</a:t>
            </a:r>
            <a:endParaRPr lang="nb-NO" sz="1600" dirty="0"/>
          </a:p>
          <a:p>
            <a:endParaRPr lang="nb-NO" sz="1400" dirty="0"/>
          </a:p>
        </p:txBody>
      </p:sp>
    </p:spTree>
    <p:extLst>
      <p:ext uri="{BB962C8B-B14F-4D97-AF65-F5344CB8AC3E}">
        <p14:creationId xmlns:p14="http://schemas.microsoft.com/office/powerpoint/2010/main" val="1972679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th in Star Wars Battlefront. Image via PCGamer.com.">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269893"/>
            <a:ext cx="3525596" cy="16021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1664" y="268077"/>
            <a:ext cx="8229600" cy="857250"/>
          </a:xfrm>
        </p:spPr>
        <p:txBody>
          <a:bodyPr/>
          <a:lstStyle/>
          <a:p>
            <a:pPr algn="r"/>
            <a:r>
              <a:rPr lang="nb-NO" dirty="0" smtClean="0">
                <a:solidFill>
                  <a:schemeClr val="accent6">
                    <a:lumMod val="75000"/>
                  </a:schemeClr>
                </a:solidFill>
              </a:rPr>
              <a:t>Utviklingen</a:t>
            </a:r>
            <a:endParaRPr lang="nb-NO" dirty="0">
              <a:solidFill>
                <a:schemeClr val="accent6">
                  <a:lumMod val="75000"/>
                </a:schemeClr>
              </a:solidFill>
            </a:endParaRPr>
          </a:p>
        </p:txBody>
      </p:sp>
      <p:sp>
        <p:nvSpPr>
          <p:cNvPr id="3" name="Content Placeholder 2"/>
          <p:cNvSpPr>
            <a:spLocks noGrp="1"/>
          </p:cNvSpPr>
          <p:nvPr>
            <p:ph idx="1"/>
          </p:nvPr>
        </p:nvSpPr>
        <p:spPr>
          <a:xfrm>
            <a:off x="354843" y="1750777"/>
            <a:ext cx="8438400" cy="3394472"/>
          </a:xfrm>
        </p:spPr>
        <p:txBody>
          <a:bodyPr>
            <a:normAutofit/>
          </a:bodyPr>
          <a:lstStyle/>
          <a:p>
            <a:r>
              <a:rPr lang="nb-NO" sz="2800" dirty="0" smtClean="0"/>
              <a:t>Inspirert etter vinseminar</a:t>
            </a:r>
          </a:p>
          <a:p>
            <a:r>
              <a:rPr lang="nb-NO" sz="2800" dirty="0" smtClean="0"/>
              <a:t>Undervisningsutviklingsprosjektet (UUP)</a:t>
            </a:r>
          </a:p>
          <a:p>
            <a:r>
              <a:rPr lang="nb-NO" sz="2800" dirty="0" smtClean="0"/>
              <a:t>Seksjonsledermøte</a:t>
            </a:r>
          </a:p>
          <a:p>
            <a:r>
              <a:rPr lang="nb-NO" sz="2800" dirty="0" smtClean="0"/>
              <a:t>Mer UUP</a:t>
            </a:r>
          </a:p>
          <a:p>
            <a:r>
              <a:rPr lang="nb-NO" sz="2800" dirty="0" smtClean="0"/>
              <a:t>Neste stopp, Finse!</a:t>
            </a:r>
            <a:endParaRPr lang="nb-NO" sz="2800" dirty="0"/>
          </a:p>
        </p:txBody>
      </p:sp>
      <p:sp>
        <p:nvSpPr>
          <p:cNvPr id="6" name="TextBox 5"/>
          <p:cNvSpPr txBox="1"/>
          <p:nvPr/>
        </p:nvSpPr>
        <p:spPr>
          <a:xfrm>
            <a:off x="6598151" y="4881522"/>
            <a:ext cx="1057469" cy="276999"/>
          </a:xfrm>
          <a:prstGeom prst="rect">
            <a:avLst/>
          </a:prstGeom>
          <a:noFill/>
        </p:spPr>
        <p:txBody>
          <a:bodyPr wrap="none" rtlCol="0">
            <a:spAutoFit/>
          </a:bodyPr>
          <a:lstStyle/>
          <a:p>
            <a:r>
              <a:rPr lang="nb-NO" sz="1200" i="1" smtClean="0"/>
              <a:t>PCGamer.com</a:t>
            </a:r>
            <a:endParaRPr lang="nb-NO" sz="1200" i="1"/>
          </a:p>
        </p:txBody>
      </p:sp>
    </p:spTree>
    <p:extLst>
      <p:ext uri="{BB962C8B-B14F-4D97-AF65-F5344CB8AC3E}">
        <p14:creationId xmlns:p14="http://schemas.microsoft.com/office/powerpoint/2010/main" val="31756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00" y="268077"/>
            <a:ext cx="8229600" cy="857250"/>
          </a:xfrm>
        </p:spPr>
        <p:txBody>
          <a:bodyPr/>
          <a:lstStyle/>
          <a:p>
            <a:pPr algn="r"/>
            <a:r>
              <a:rPr lang="nb-NO" dirty="0">
                <a:solidFill>
                  <a:schemeClr val="accent6">
                    <a:lumMod val="75000"/>
                  </a:schemeClr>
                </a:solidFill>
              </a:rPr>
              <a:t>K</a:t>
            </a:r>
            <a:r>
              <a:rPr lang="nb-NO" dirty="0" smtClean="0">
                <a:solidFill>
                  <a:schemeClr val="accent6">
                    <a:lumMod val="75000"/>
                  </a:schemeClr>
                </a:solidFill>
              </a:rPr>
              <a:t>onseptet</a:t>
            </a:r>
            <a:endParaRPr lang="nb-NO" dirty="0">
              <a:solidFill>
                <a:schemeClr val="accent6">
                  <a:lumMod val="75000"/>
                </a:schemeClr>
              </a:solidFill>
            </a:endParaRPr>
          </a:p>
        </p:txBody>
      </p:sp>
      <p:sp>
        <p:nvSpPr>
          <p:cNvPr id="3" name="Content Placeholder 2"/>
          <p:cNvSpPr>
            <a:spLocks noGrp="1"/>
          </p:cNvSpPr>
          <p:nvPr>
            <p:ph idx="1"/>
          </p:nvPr>
        </p:nvSpPr>
        <p:spPr>
          <a:xfrm>
            <a:off x="349821" y="1747334"/>
            <a:ext cx="8439336" cy="3394800"/>
          </a:xfrm>
        </p:spPr>
        <p:txBody>
          <a:bodyPr>
            <a:normAutofit fontScale="25000" lnSpcReduction="20000"/>
          </a:bodyPr>
          <a:lstStyle/>
          <a:p>
            <a:pPr marL="285750" indent="-285750">
              <a:lnSpc>
                <a:spcPct val="120000"/>
              </a:lnSpc>
            </a:pPr>
            <a:r>
              <a:rPr lang="nb-NO" sz="11200" dirty="0" smtClean="0">
                <a:cs typeface="Arial" panose="020B0604020202020204" pitchFamily="34" charset="0"/>
              </a:rPr>
              <a:t>Aktiv </a:t>
            </a:r>
            <a:r>
              <a:rPr lang="nb-NO" sz="11200" dirty="0">
                <a:cs typeface="Arial" panose="020B0604020202020204" pitchFamily="34" charset="0"/>
              </a:rPr>
              <a:t>deltagelse og </a:t>
            </a:r>
            <a:r>
              <a:rPr lang="nb-NO" sz="11200" dirty="0" smtClean="0">
                <a:cs typeface="Arial" panose="020B0604020202020204" pitchFamily="34" charset="0"/>
              </a:rPr>
              <a:t>diskusjoner</a:t>
            </a:r>
            <a:endParaRPr lang="nb-NO" sz="11200" dirty="0">
              <a:cs typeface="Arial" panose="020B0604020202020204" pitchFamily="34" charset="0"/>
            </a:endParaRPr>
          </a:p>
          <a:p>
            <a:pPr marL="285750" indent="-285750">
              <a:lnSpc>
                <a:spcPct val="120000"/>
              </a:lnSpc>
            </a:pPr>
            <a:r>
              <a:rPr lang="nb-NO" sz="11200" dirty="0" smtClean="0">
                <a:cs typeface="Arial" panose="020B0604020202020204" pitchFamily="34" charset="0"/>
              </a:rPr>
              <a:t>Skreddersydd </a:t>
            </a:r>
            <a:r>
              <a:rPr lang="nb-NO" sz="11200" dirty="0">
                <a:cs typeface="Arial" panose="020B0604020202020204" pitchFamily="34" charset="0"/>
              </a:rPr>
              <a:t>for </a:t>
            </a:r>
            <a:r>
              <a:rPr lang="nb-NO" sz="11200" dirty="0" smtClean="0">
                <a:cs typeface="Arial" panose="020B0604020202020204" pitchFamily="34" charset="0"/>
              </a:rPr>
              <a:t>forskningsgruppen</a:t>
            </a:r>
            <a:endParaRPr lang="nb-NO" sz="11200" dirty="0">
              <a:cs typeface="Arial" panose="020B0604020202020204" pitchFamily="34" charset="0"/>
            </a:endParaRPr>
          </a:p>
          <a:p>
            <a:pPr marL="285750" indent="-285750">
              <a:lnSpc>
                <a:spcPct val="120000"/>
              </a:lnSpc>
            </a:pPr>
            <a:r>
              <a:rPr lang="nb-NO" sz="11200" dirty="0">
                <a:cs typeface="Arial" panose="020B0604020202020204" pitchFamily="34" charset="0"/>
              </a:rPr>
              <a:t>Maksimum to tema for </a:t>
            </a:r>
            <a:r>
              <a:rPr lang="nb-NO" sz="11200" dirty="0" smtClean="0">
                <a:cs typeface="Arial" panose="020B0604020202020204" pitchFamily="34" charset="0"/>
              </a:rPr>
              <a:t>to </a:t>
            </a:r>
            <a:r>
              <a:rPr lang="nb-NO" sz="11200" dirty="0">
                <a:cs typeface="Arial" panose="020B0604020202020204" pitchFamily="34" charset="0"/>
              </a:rPr>
              <a:t>timer </a:t>
            </a:r>
            <a:r>
              <a:rPr lang="nb-NO" sz="11200" dirty="0" smtClean="0">
                <a:cs typeface="Arial" panose="020B0604020202020204" pitchFamily="34" charset="0"/>
              </a:rPr>
              <a:t>seminar</a:t>
            </a:r>
          </a:p>
          <a:p>
            <a:pPr marL="285750" indent="-285750">
              <a:lnSpc>
                <a:spcPct val="120000"/>
              </a:lnSpc>
            </a:pPr>
            <a:r>
              <a:rPr lang="nb-NO" sz="11200" dirty="0" smtClean="0">
                <a:cs typeface="Arial" panose="020B0604020202020204" pitchFamily="34" charset="0"/>
              </a:rPr>
              <a:t>Hele forskningsgruppen</a:t>
            </a:r>
            <a:r>
              <a:rPr lang="nb-NO" sz="11200" dirty="0">
                <a:cs typeface="Arial" panose="020B0604020202020204" pitchFamily="34" charset="0"/>
              </a:rPr>
              <a:t>: </a:t>
            </a:r>
            <a:r>
              <a:rPr lang="nb-NO" sz="11200" dirty="0" err="1">
                <a:cs typeface="Arial" panose="020B0604020202020204" pitchFamily="34" charset="0"/>
              </a:rPr>
              <a:t>PhD</a:t>
            </a:r>
            <a:r>
              <a:rPr lang="nb-NO" sz="11200" dirty="0">
                <a:cs typeface="Arial" panose="020B0604020202020204" pitchFamily="34" charset="0"/>
              </a:rPr>
              <a:t>, </a:t>
            </a:r>
            <a:r>
              <a:rPr lang="nb-NO" sz="11200" dirty="0" err="1">
                <a:cs typeface="Arial" panose="020B0604020202020204" pitchFamily="34" charset="0"/>
              </a:rPr>
              <a:t>postdoc</a:t>
            </a:r>
            <a:r>
              <a:rPr lang="nb-NO" sz="11200" dirty="0">
                <a:cs typeface="Arial" panose="020B0604020202020204" pitchFamily="34" charset="0"/>
              </a:rPr>
              <a:t>, professorer, administrasjon, ingeniører, ledelse m.m. </a:t>
            </a:r>
            <a:endParaRPr lang="nb-NO" sz="11200" dirty="0" smtClean="0">
              <a:cs typeface="Arial" panose="020B0604020202020204" pitchFamily="34" charset="0"/>
            </a:endParaRPr>
          </a:p>
          <a:p>
            <a:pPr marL="285750" indent="-285750">
              <a:lnSpc>
                <a:spcPct val="120000"/>
              </a:lnSpc>
            </a:pPr>
            <a:r>
              <a:rPr lang="nb-NO" sz="11200" dirty="0" smtClean="0">
                <a:cs typeface="Arial" panose="020B0604020202020204" pitchFamily="34" charset="0"/>
              </a:rPr>
              <a:t>Sosialt </a:t>
            </a:r>
            <a:r>
              <a:rPr lang="nb-NO" sz="11200" dirty="0">
                <a:cs typeface="Arial" panose="020B0604020202020204" pitchFamily="34" charset="0"/>
              </a:rPr>
              <a:t>og faglig</a:t>
            </a:r>
          </a:p>
          <a:p>
            <a:pPr marL="285750" indent="-285750">
              <a:lnSpc>
                <a:spcPct val="120000"/>
              </a:lnSpc>
            </a:pPr>
            <a:endParaRPr lang="nb-NO" sz="12800" dirty="0" smtClean="0">
              <a:cs typeface="Arial" panose="020B0604020202020204" pitchFamily="34" charset="0"/>
            </a:endParaRPr>
          </a:p>
          <a:p>
            <a:pPr marL="285750" indent="-285750"/>
            <a:endParaRPr lang="nb-NO" sz="8000" dirty="0">
              <a:cs typeface="Arial" panose="020B0604020202020204" pitchFamily="34" charset="0"/>
            </a:endParaRPr>
          </a:p>
          <a:p>
            <a:endParaRPr lang="nb-NO" dirty="0"/>
          </a:p>
        </p:txBody>
      </p:sp>
    </p:spTree>
    <p:extLst>
      <p:ext uri="{BB962C8B-B14F-4D97-AF65-F5344CB8AC3E}">
        <p14:creationId xmlns:p14="http://schemas.microsoft.com/office/powerpoint/2010/main" val="1970552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68258029"/>
              </p:ext>
            </p:extLst>
          </p:nvPr>
        </p:nvGraphicFramePr>
        <p:xfrm>
          <a:off x="-1764704" y="-128550"/>
          <a:ext cx="9217024" cy="5272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655506" y="268300"/>
            <a:ext cx="8085584" cy="857250"/>
          </a:xfrm>
        </p:spPr>
        <p:txBody>
          <a:bodyPr/>
          <a:lstStyle/>
          <a:p>
            <a:pPr algn="r"/>
            <a:r>
              <a:rPr lang="nb-NO" dirty="0" smtClean="0">
                <a:solidFill>
                  <a:schemeClr val="accent6">
                    <a:lumMod val="75000"/>
                  </a:schemeClr>
                </a:solidFill>
              </a:rPr>
              <a:t>Formatet</a:t>
            </a:r>
            <a:endParaRPr lang="nb-NO" dirty="0">
              <a:solidFill>
                <a:schemeClr val="accent6">
                  <a:lumMod val="75000"/>
                </a:schemeClr>
              </a:solidFill>
            </a:endParaRPr>
          </a:p>
        </p:txBody>
      </p:sp>
    </p:spTree>
    <p:extLst>
      <p:ext uri="{BB962C8B-B14F-4D97-AF65-F5344CB8AC3E}">
        <p14:creationId xmlns:p14="http://schemas.microsoft.com/office/powerpoint/2010/main" val="2443262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iscussion">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9552" y="1131590"/>
            <a:ext cx="5832648" cy="42903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1664" y="268077"/>
            <a:ext cx="8229600" cy="857250"/>
          </a:xfrm>
        </p:spPr>
        <p:txBody>
          <a:bodyPr/>
          <a:lstStyle/>
          <a:p>
            <a:pPr algn="r"/>
            <a:r>
              <a:rPr lang="nb-NO" dirty="0" smtClean="0">
                <a:solidFill>
                  <a:schemeClr val="accent6">
                    <a:lumMod val="75000"/>
                  </a:schemeClr>
                </a:solidFill>
              </a:rPr>
              <a:t>Mål: Diskusjon</a:t>
            </a:r>
            <a:endParaRPr lang="nb-NO" dirty="0">
              <a:solidFill>
                <a:schemeClr val="accent6">
                  <a:lumMod val="75000"/>
                </a:schemeClr>
              </a:solidFill>
            </a:endParaRPr>
          </a:p>
        </p:txBody>
      </p:sp>
      <p:sp>
        <p:nvSpPr>
          <p:cNvPr id="5" name="TextBox 4"/>
          <p:cNvSpPr txBox="1"/>
          <p:nvPr/>
        </p:nvSpPr>
        <p:spPr>
          <a:xfrm>
            <a:off x="2414203" y="4301139"/>
            <a:ext cx="482824" cy="307777"/>
          </a:xfrm>
          <a:prstGeom prst="rect">
            <a:avLst/>
          </a:prstGeom>
          <a:noFill/>
        </p:spPr>
        <p:txBody>
          <a:bodyPr wrap="none" rtlCol="0">
            <a:spAutoFit/>
          </a:bodyPr>
          <a:lstStyle/>
          <a:p>
            <a:r>
              <a:rPr lang="nb-NO" sz="1400" dirty="0" err="1" smtClean="0"/>
              <a:t>PhD</a:t>
            </a:r>
            <a:endParaRPr lang="nb-NO" sz="1400" dirty="0"/>
          </a:p>
        </p:txBody>
      </p:sp>
      <p:sp>
        <p:nvSpPr>
          <p:cNvPr id="6" name="TextBox 5"/>
          <p:cNvSpPr txBox="1"/>
          <p:nvPr/>
        </p:nvSpPr>
        <p:spPr>
          <a:xfrm>
            <a:off x="2987824" y="4225027"/>
            <a:ext cx="1260986" cy="307777"/>
          </a:xfrm>
          <a:prstGeom prst="rect">
            <a:avLst/>
          </a:prstGeom>
          <a:noFill/>
        </p:spPr>
        <p:txBody>
          <a:bodyPr wrap="none" rtlCol="0">
            <a:spAutoFit/>
          </a:bodyPr>
          <a:lstStyle/>
          <a:p>
            <a:r>
              <a:rPr lang="nb-NO" sz="1400" dirty="0" smtClean="0"/>
              <a:t>Erfaren forsker</a:t>
            </a:r>
            <a:endParaRPr lang="nb-NO" sz="1400" dirty="0"/>
          </a:p>
        </p:txBody>
      </p:sp>
      <p:sp>
        <p:nvSpPr>
          <p:cNvPr id="7" name="TextBox 6"/>
          <p:cNvSpPr txBox="1"/>
          <p:nvPr/>
        </p:nvSpPr>
        <p:spPr>
          <a:xfrm>
            <a:off x="4716016" y="4492111"/>
            <a:ext cx="1063304" cy="307777"/>
          </a:xfrm>
          <a:prstGeom prst="rect">
            <a:avLst/>
          </a:prstGeom>
          <a:noFill/>
        </p:spPr>
        <p:txBody>
          <a:bodyPr wrap="none" rtlCol="0">
            <a:spAutoFit/>
          </a:bodyPr>
          <a:lstStyle/>
          <a:p>
            <a:r>
              <a:rPr lang="nb-NO" sz="1400" dirty="0" smtClean="0"/>
              <a:t>Ung  forsker</a:t>
            </a:r>
            <a:endParaRPr lang="nb-NO" sz="1400" dirty="0"/>
          </a:p>
        </p:txBody>
      </p:sp>
      <p:sp>
        <p:nvSpPr>
          <p:cNvPr id="8" name="TextBox 7"/>
          <p:cNvSpPr txBox="1"/>
          <p:nvPr/>
        </p:nvSpPr>
        <p:spPr>
          <a:xfrm>
            <a:off x="1416174" y="4453577"/>
            <a:ext cx="788101" cy="307777"/>
          </a:xfrm>
          <a:prstGeom prst="rect">
            <a:avLst/>
          </a:prstGeom>
          <a:noFill/>
        </p:spPr>
        <p:txBody>
          <a:bodyPr wrap="none" rtlCol="0">
            <a:spAutoFit/>
          </a:bodyPr>
          <a:lstStyle/>
          <a:p>
            <a:r>
              <a:rPr lang="nb-NO" sz="1400" dirty="0" smtClean="0"/>
              <a:t>Veileder</a:t>
            </a:r>
            <a:endParaRPr lang="nb-NO" sz="1400" dirty="0"/>
          </a:p>
        </p:txBody>
      </p:sp>
      <p:sp>
        <p:nvSpPr>
          <p:cNvPr id="9" name="TextBox 8"/>
          <p:cNvSpPr txBox="1"/>
          <p:nvPr/>
        </p:nvSpPr>
        <p:spPr>
          <a:xfrm>
            <a:off x="4141311" y="4299078"/>
            <a:ext cx="790729" cy="307777"/>
          </a:xfrm>
          <a:prstGeom prst="rect">
            <a:avLst/>
          </a:prstGeom>
          <a:noFill/>
        </p:spPr>
        <p:txBody>
          <a:bodyPr wrap="none" rtlCol="0">
            <a:spAutoFit/>
          </a:bodyPr>
          <a:lstStyle/>
          <a:p>
            <a:r>
              <a:rPr lang="nb-NO" sz="1400" dirty="0" smtClean="0"/>
              <a:t>Ingeniør</a:t>
            </a:r>
            <a:endParaRPr lang="nb-NO" sz="1400" dirty="0"/>
          </a:p>
        </p:txBody>
      </p:sp>
      <p:sp>
        <p:nvSpPr>
          <p:cNvPr id="10" name="TextBox 9"/>
          <p:cNvSpPr txBox="1"/>
          <p:nvPr/>
        </p:nvSpPr>
        <p:spPr>
          <a:xfrm>
            <a:off x="4610720" y="4834677"/>
            <a:ext cx="4542590" cy="276999"/>
          </a:xfrm>
          <a:prstGeom prst="rect">
            <a:avLst/>
          </a:prstGeom>
          <a:noFill/>
        </p:spPr>
        <p:txBody>
          <a:bodyPr wrap="none" rtlCol="0">
            <a:spAutoFit/>
          </a:bodyPr>
          <a:lstStyle/>
          <a:p>
            <a:r>
              <a:rPr lang="en-US" sz="1200" i="1" dirty="0"/>
              <a:t>https://www.global-english.com/news/tips-for-tefl-discussion-classes</a:t>
            </a:r>
            <a:r>
              <a:rPr lang="en-US" sz="1200" i="1" dirty="0" smtClean="0"/>
              <a:t>/</a:t>
            </a:r>
            <a:endParaRPr lang="en-US" sz="1200" i="1" dirty="0"/>
          </a:p>
        </p:txBody>
      </p:sp>
    </p:spTree>
    <p:extLst>
      <p:ext uri="{BB962C8B-B14F-4D97-AF65-F5344CB8AC3E}">
        <p14:creationId xmlns:p14="http://schemas.microsoft.com/office/powerpoint/2010/main" val="3518200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mentimeter">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652709"/>
            <a:ext cx="2630363" cy="8470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1490" y="268077"/>
            <a:ext cx="8229600" cy="857250"/>
          </a:xfrm>
        </p:spPr>
        <p:txBody>
          <a:bodyPr/>
          <a:lstStyle/>
          <a:p>
            <a:pPr algn="r"/>
            <a:r>
              <a:rPr lang="nb-NO" dirty="0" smtClean="0">
                <a:solidFill>
                  <a:schemeClr val="accent6">
                    <a:lumMod val="75000"/>
                  </a:schemeClr>
                </a:solidFill>
              </a:rPr>
              <a:t>Verktøy og metoder</a:t>
            </a:r>
            <a:endParaRPr lang="nb-NO" dirty="0">
              <a:solidFill>
                <a:schemeClr val="accent6">
                  <a:lumMod val="75000"/>
                </a:schemeClr>
              </a:solidFill>
            </a:endParaRPr>
          </a:p>
        </p:txBody>
      </p:sp>
      <p:sp>
        <p:nvSpPr>
          <p:cNvPr id="5" name="TextBox 4"/>
          <p:cNvSpPr txBox="1"/>
          <p:nvPr/>
        </p:nvSpPr>
        <p:spPr>
          <a:xfrm>
            <a:off x="342710" y="1743662"/>
            <a:ext cx="8438400" cy="3216265"/>
          </a:xfrm>
          <a:prstGeom prst="rect">
            <a:avLst/>
          </a:prstGeom>
          <a:noFill/>
        </p:spPr>
        <p:txBody>
          <a:bodyPr wrap="square" rtlCol="0">
            <a:spAutoFit/>
          </a:bodyPr>
          <a:lstStyle/>
          <a:p>
            <a:pPr marL="342900" indent="-342900">
              <a:buFont typeface="Arial" panose="020B0604020202020204" pitchFamily="34" charset="0"/>
              <a:buChar char="•"/>
            </a:pPr>
            <a:r>
              <a:rPr lang="nb-NO" sz="2800" smtClean="0"/>
              <a:t>Plenumspørsmål</a:t>
            </a:r>
          </a:p>
          <a:p>
            <a:pPr marL="342900" indent="-342900">
              <a:buFont typeface="Arial" panose="020B0604020202020204" pitchFamily="34" charset="0"/>
              <a:buChar char="•"/>
            </a:pPr>
            <a:endParaRPr lang="nb-NO" sz="600" dirty="0" smtClean="0"/>
          </a:p>
          <a:p>
            <a:pPr marL="342900" indent="-342900">
              <a:buFont typeface="Arial" panose="020B0604020202020204" pitchFamily="34" charset="0"/>
              <a:buChar char="•"/>
            </a:pPr>
            <a:r>
              <a:rPr lang="nb-NO" sz="2800" smtClean="0"/>
              <a:t>Post-it lapper</a:t>
            </a:r>
          </a:p>
          <a:p>
            <a:pPr marL="342900" indent="-342900">
              <a:buFont typeface="Arial" panose="020B0604020202020204" pitchFamily="34" charset="0"/>
              <a:buChar char="•"/>
            </a:pPr>
            <a:endParaRPr lang="nb-NO" sz="600" dirty="0" smtClean="0"/>
          </a:p>
          <a:p>
            <a:pPr marL="342900" indent="-342900">
              <a:buFont typeface="Arial" panose="020B0604020202020204" pitchFamily="34" charset="0"/>
              <a:buChar char="•"/>
            </a:pPr>
            <a:r>
              <a:rPr lang="nb-NO" sz="2800" smtClean="0"/>
              <a:t>Gruppediskusjoner/IGP</a:t>
            </a:r>
          </a:p>
          <a:p>
            <a:pPr marL="342900" indent="-342900">
              <a:buFont typeface="Arial" panose="020B0604020202020204" pitchFamily="34" charset="0"/>
              <a:buChar char="•"/>
            </a:pPr>
            <a:endParaRPr lang="nb-NO" sz="600" dirty="0" smtClean="0"/>
          </a:p>
          <a:p>
            <a:pPr marL="342900" indent="-342900">
              <a:buFont typeface="Arial" panose="020B0604020202020204" pitchFamily="34" charset="0"/>
              <a:buChar char="•"/>
            </a:pPr>
            <a:r>
              <a:rPr lang="nb-NO" sz="2800" smtClean="0"/>
              <a:t>Videosnutter</a:t>
            </a:r>
          </a:p>
          <a:p>
            <a:pPr marL="342900" indent="-342900">
              <a:buFont typeface="Arial" panose="020B0604020202020204" pitchFamily="34" charset="0"/>
              <a:buChar char="•"/>
            </a:pPr>
            <a:endParaRPr lang="nb-NO" sz="600" dirty="0"/>
          </a:p>
          <a:p>
            <a:pPr marL="342900" indent="-342900">
              <a:buFont typeface="Arial" panose="020B0604020202020204" pitchFamily="34" charset="0"/>
              <a:buChar char="•"/>
            </a:pPr>
            <a:r>
              <a:rPr lang="nb-NO" sz="2800" smtClean="0"/>
              <a:t>Interaktivt tilbakemeldingsverktøy</a:t>
            </a:r>
          </a:p>
          <a:p>
            <a:pPr marL="342900" indent="-342900">
              <a:buFont typeface="Arial" panose="020B0604020202020204" pitchFamily="34" charset="0"/>
              <a:buChar char="•"/>
            </a:pPr>
            <a:endParaRPr lang="nb-NO" sz="600" dirty="0" smtClean="0"/>
          </a:p>
          <a:p>
            <a:pPr marL="342900" indent="-342900">
              <a:buFont typeface="Arial" panose="020B0604020202020204" pitchFamily="34" charset="0"/>
              <a:buChar char="•"/>
            </a:pPr>
            <a:r>
              <a:rPr lang="nb-NO" sz="2800" dirty="0" smtClean="0"/>
              <a:t>«Avis»/poster</a:t>
            </a:r>
          </a:p>
        </p:txBody>
      </p:sp>
      <p:pic>
        <p:nvPicPr>
          <p:cNvPr id="6" name="Picture 4">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677567" y="3941295"/>
            <a:ext cx="936104" cy="75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516344" y="3696736"/>
            <a:ext cx="1080248" cy="99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H="1">
            <a:off x="7675757" y="3525210"/>
            <a:ext cx="538135" cy="37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633091" y="4707060"/>
            <a:ext cx="1927002" cy="276999"/>
          </a:xfrm>
          <a:prstGeom prst="rect">
            <a:avLst/>
          </a:prstGeom>
          <a:noFill/>
        </p:spPr>
        <p:txBody>
          <a:bodyPr wrap="none" rtlCol="0">
            <a:spAutoFit/>
          </a:bodyPr>
          <a:lstStyle/>
          <a:p>
            <a:r>
              <a:rPr lang="nb-NO" sz="1200" i="1" dirty="0" smtClean="0"/>
              <a:t>NYU Health Sciences Library</a:t>
            </a:r>
            <a:endParaRPr lang="nb-NO" sz="1200" i="1" dirty="0"/>
          </a:p>
        </p:txBody>
      </p:sp>
    </p:spTree>
    <p:extLst>
      <p:ext uri="{BB962C8B-B14F-4D97-AF65-F5344CB8AC3E}">
        <p14:creationId xmlns:p14="http://schemas.microsoft.com/office/powerpoint/2010/main" val="4044565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F7F7F"/>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796</Words>
  <Application>Microsoft Office PowerPoint</Application>
  <PresentationFormat>On-screen Show (16:9)</PresentationFormat>
  <Paragraphs>194</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Hvordan startet det?</vt:lpstr>
      <vt:lpstr>Utviklingen</vt:lpstr>
      <vt:lpstr>Konseptet</vt:lpstr>
      <vt:lpstr>Formatet</vt:lpstr>
      <vt:lpstr>Mål: Diskusjon</vt:lpstr>
      <vt:lpstr>Verktøy og metoder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Publiseringsprosessen steg for steg</vt:lpstr>
      <vt:lpstr>PowerPoint Presentation</vt:lpstr>
      <vt:lpstr>Eksempler på mulige temaer…</vt:lpstr>
      <vt:lpstr>PowerPoint Presentation</vt:lpstr>
      <vt:lpstr>PowerPoint Presentation</vt:lpstr>
      <vt:lpstr>PowerPoint Presentation</vt:lpstr>
      <vt:lpstr>Karolines tur</vt:lpstr>
      <vt:lpstr>Kontakt: realfagsbiblioteket@ub.uio.no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2019-06-11T10:27:50Z</dcterms:created>
  <dcterms:modified xsi:type="dcterms:W3CDTF">2019-06-11T10:43:11Z</dcterms:modified>
</cp:coreProperties>
</file>