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4" r:id="rId2"/>
    <p:sldId id="275" r:id="rId3"/>
    <p:sldId id="303" r:id="rId4"/>
    <p:sldId id="301" r:id="rId5"/>
    <p:sldId id="290" r:id="rId6"/>
    <p:sldId id="291" r:id="rId7"/>
    <p:sldId id="319" r:id="rId8"/>
    <p:sldId id="292" r:id="rId9"/>
    <p:sldId id="314" r:id="rId10"/>
    <p:sldId id="293" r:id="rId11"/>
    <p:sldId id="294" r:id="rId12"/>
    <p:sldId id="316" r:id="rId13"/>
    <p:sldId id="295" r:id="rId14"/>
    <p:sldId id="296" r:id="rId15"/>
    <p:sldId id="317" r:id="rId16"/>
    <p:sldId id="318" r:id="rId17"/>
    <p:sldId id="297" r:id="rId18"/>
    <p:sldId id="302" r:id="rId19"/>
    <p:sldId id="305" r:id="rId20"/>
    <p:sldId id="308" r:id="rId21"/>
    <p:sldId id="309" r:id="rId22"/>
    <p:sldId id="312" r:id="rId23"/>
    <p:sldId id="311" r:id="rId24"/>
    <p:sldId id="313" r:id="rId25"/>
  </p:sldIdLst>
  <p:sldSz cx="17345025" cy="9752013"/>
  <p:notesSz cx="6858000" cy="9144000"/>
  <p:defaultTextStyle>
    <a:defPPr>
      <a:defRPr lang="nb-NO"/>
    </a:defPPr>
    <a:lvl1pPr marL="0" algn="l" defTabSz="130064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321" algn="l" defTabSz="130064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643" algn="l" defTabSz="130064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964" algn="l" defTabSz="130064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1285" algn="l" defTabSz="130064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1606" algn="l" defTabSz="130064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928" algn="l" defTabSz="130064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2249" algn="l" defTabSz="130064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2570" algn="l" defTabSz="130064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E4FF"/>
    <a:srgbClr val="000064"/>
    <a:srgbClr val="007ACC"/>
    <a:srgbClr val="87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0DDD49-8066-4352-B6B5-FC1A8E5854EA}">
  <a:tblStyle styleId="{5F0DDD49-8066-4352-B6B5-FC1A8E5854EA}" styleName="Oslo Met tabellstil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6350" cmpd="sng">
              <a:solidFill>
                <a:srgbClr val="D7D7D7"/>
              </a:solidFill>
            </a:ln>
          </a:top>
          <a:bottom>
            <a:ln w="6350" cmpd="sng">
              <a:solidFill>
                <a:srgbClr val="D7D7D7"/>
              </a:solidFill>
            </a:ln>
          </a:bottom>
          <a:insideH>
            <a:ln w="6350" cmpd="sng">
              <a:solidFill>
                <a:srgbClr val="D7D7D7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19050" cmpd="sng">
              <a:solidFill>
                <a:schemeClr val="accent1"/>
              </a:solidFill>
            </a:ln>
          </a:top>
          <a:bottom>
            <a:ln w="19050" cmpd="sng">
              <a:solidFill>
                <a:schemeClr val="accent1"/>
              </a:solidFill>
            </a:ln>
          </a:bottom>
        </a:tcBdr>
        <a:fill>
          <a:noFill/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bottom>
            <a:ln w="1905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1" autoAdjust="0"/>
    <p:restoredTop sz="64575" autoAdjust="0"/>
  </p:normalViewPr>
  <p:slideViewPr>
    <p:cSldViewPr snapToGrid="0">
      <p:cViewPr varScale="1">
        <p:scale>
          <a:sx n="54" d="100"/>
          <a:sy n="54" d="100"/>
        </p:scale>
        <p:origin x="576" y="224"/>
      </p:cViewPr>
      <p:guideLst/>
    </p:cSldViewPr>
  </p:slideViewPr>
  <p:notesTextViewPr>
    <p:cViewPr>
      <p:scale>
        <a:sx n="3" d="2"/>
        <a:sy n="3" d="2"/>
      </p:scale>
      <p:origin x="0" y="-5032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7B040-7AAC-4A31-805D-A772300221D6}" type="datetimeFigureOut">
              <a:rPr lang="en-US" smtClean="0"/>
              <a:t>6/11/19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6333F-E368-4746-A020-FE91A90E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9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0643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1pPr>
    <a:lvl2pPr marL="650321" algn="l" defTabSz="1300643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2pPr>
    <a:lvl3pPr marL="1300643" algn="l" defTabSz="1300643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3pPr>
    <a:lvl4pPr marL="1950964" algn="l" defTabSz="1300643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4pPr>
    <a:lvl5pPr marL="2601285" algn="l" defTabSz="1300643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5pPr>
    <a:lvl6pPr marL="3251606" algn="l" defTabSz="1300643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6pPr>
    <a:lvl7pPr marL="3901928" algn="l" defTabSz="1300643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7pPr>
    <a:lvl8pPr marL="4552249" algn="l" defTabSz="1300643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8pPr>
    <a:lvl9pPr marL="5202570" algn="l" defTabSz="1300643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Mari, jobber på UB </a:t>
            </a:r>
            <a:r>
              <a:rPr lang="nb-NO" dirty="0" err="1"/>
              <a:t>OsloMet</a:t>
            </a:r>
            <a:r>
              <a:rPr lang="nb-NO" dirty="0"/>
              <a:t> med synliggjøring og bibliotekutvikling.</a:t>
            </a:r>
          </a:p>
          <a:p>
            <a:endParaRPr lang="nb-NO" dirty="0"/>
          </a:p>
          <a:p>
            <a:r>
              <a:rPr lang="nb-NO" dirty="0"/>
              <a:t>Fortelle om:</a:t>
            </a:r>
          </a:p>
          <a:p>
            <a:endParaRPr lang="nb-NO" dirty="0"/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Et forskningsprosjekt/MA  som foregikk fra våren 2017 til juni 2018</a:t>
            </a:r>
          </a:p>
          <a:p>
            <a:endParaRPr lang="nb-NO" dirty="0"/>
          </a:p>
          <a:p>
            <a:r>
              <a:rPr lang="nb-NO" dirty="0"/>
              <a:t>Fokus for prosjektet: bibliotekutvikling og forskningsstøtte.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8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Denne handler også om tillit, men Ann viser også her </a:t>
            </a:r>
            <a:r>
              <a:rPr lang="nb-NO" b="1" dirty="0"/>
              <a:t>hvilke holdninger og behov hun har til støttefunksjoner</a:t>
            </a:r>
            <a:r>
              <a:rPr lang="nb-NO" dirty="0"/>
              <a:t>:</a:t>
            </a:r>
          </a:p>
          <a:p>
            <a:endParaRPr lang="nb-NO" dirty="0"/>
          </a:p>
          <a:p>
            <a:r>
              <a:rPr lang="en-US" sz="1800" dirty="0"/>
              <a:t>”</a:t>
            </a:r>
            <a:r>
              <a:rPr lang="en-US" sz="1800" cap="none" dirty="0"/>
              <a:t>If I can’t trust somebody to provide me worthwhile guidance in this, then it’s better for me to just do it myself and I will learn by doing and screwing it up [...] </a:t>
            </a:r>
            <a:br>
              <a:rPr lang="en-US" sz="1800" cap="none" dirty="0"/>
            </a:br>
            <a:r>
              <a:rPr lang="en-US" sz="1800" cap="none" dirty="0"/>
              <a:t>so you really have to have somebody at the other end to that thing that knows their business</a:t>
            </a:r>
            <a:r>
              <a:rPr lang="en-US" sz="1800" dirty="0"/>
              <a:t>” </a:t>
            </a:r>
            <a:endParaRPr lang="nb-NO" sz="1800" b="1" dirty="0"/>
          </a:p>
          <a:p>
            <a:r>
              <a:rPr lang="nb-NO" sz="2800" b="1" dirty="0"/>
              <a:t>--------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 fem sitatene illustrerer hovedtrekkene ved funnene mine:</a:t>
            </a:r>
            <a:br>
              <a:rPr lang="nb-NO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2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Forskernes hverdag er preget av tidspress og behov for effektivisering</a:t>
            </a:r>
            <a:endParaRPr lang="nb-NO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Et godt nettverk og tillit til bidragsytere, samarbeidspartnere og teknologi er avgjørende for arbeidet deres</a:t>
            </a:r>
          </a:p>
          <a:p>
            <a:endParaRPr lang="nb-NO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presenterte jeg på Virak 2017...resten av presentasjonen vil nå være nytt for dere også.</a:t>
            </a: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06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spørsmålet ble besvart gjennom Verdenskafeen. </a:t>
            </a: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Etter å ha blitt presentert for funnene fra intervjuene, ble temaene herfra diskutert rundt bordene og innspillene ble skrevet ned på ark.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å kunne bruke innspillene til noe som kunne legge opp til diskusjon blant forskerne i den siste fasen, formulerte jeg dem som utsagn, som de kunne reagere på: var 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enige? Hvor enige var de osv. Dette ble altså resultatene fra verdenskafeen.</a:t>
            </a:r>
          </a:p>
          <a:p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Skal vise eksempler:</a:t>
            </a: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49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«Forskere trenger en bibliotekar som sitter i nærheten av dem eller er tilgjengelig her-og-nå»</a:t>
            </a:r>
          </a:p>
          <a:p>
            <a:endParaRPr lang="nb-NO" sz="1707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Handler om: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707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Bibliotekarenes roller/plasseringer i forskeres nettverk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69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/>
              <a:t>”Bibliotekarene kan være ”lim” i tverrfaglige forskningsgrupper eller -prosjekter”</a:t>
            </a:r>
          </a:p>
          <a:p>
            <a:endParaRPr lang="nb-NO" sz="1707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Handler om: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707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Bibliotekarenes roller/plasseringer i forskeres nettverk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56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dirty="0">
                <a:solidFill>
                  <a:schemeClr val="tx1"/>
                </a:solidFill>
                <a:latin typeface="+mn-lt"/>
              </a:rPr>
              <a:t>”Forskere trenger en bibliotekar som kan fag-språket deres og som gjerne har utdannelse i samme fagområde”</a:t>
            </a:r>
          </a:p>
          <a:p>
            <a:endParaRPr lang="nb-NO" sz="1707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Handler om: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Nyttig bibliotekarkompetanse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12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«Bibliotekarene må ha kjennskap til hvordan forskningsprosessen, som er typisk for de forskerne de skal støtte, foregår» </a:t>
            </a:r>
            <a:endParaRPr lang="nb-NO" sz="1600" b="1" dirty="0"/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707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Handler om: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Nyttig bibliotekarkompetanse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8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«Litteraturoversikter basert på søk utført av eller med hjelp fra bibliotekarer, bidrar til bedre søknader» </a:t>
            </a:r>
          </a:p>
          <a:p>
            <a:endParaRPr lang="nb-NO" sz="1707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Handler om: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707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Områder biblioteket bør jobbe med</a:t>
            </a:r>
            <a:endParaRPr lang="nb-NO" sz="1707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86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/>
              <a:t>«</a:t>
            </a:r>
            <a:r>
              <a:rPr lang="nb-NO" sz="1800" b="1" dirty="0">
                <a:solidFill>
                  <a:schemeClr val="tx1"/>
                </a:solidFill>
              </a:rPr>
              <a:t>En av bibliotekets viktigste oppgaver er samlingsutvikling; de må sørge for at forskere har tilgang til kvalitets-sikret litteratur og den nyeste forskningen </a:t>
            </a:r>
            <a:r>
              <a:rPr lang="mr-IN" sz="1800" b="1" dirty="0">
                <a:solidFill>
                  <a:schemeClr val="tx1"/>
                </a:solidFill>
              </a:rPr>
              <a:t>–</a:t>
            </a:r>
            <a:r>
              <a:rPr lang="nb-NO" sz="1800" b="1" dirty="0">
                <a:solidFill>
                  <a:schemeClr val="tx1"/>
                </a:solidFill>
              </a:rPr>
              <a:t> trykt og elektronisk</a:t>
            </a:r>
            <a:r>
              <a:rPr lang="nb-NO" sz="1800" dirty="0"/>
              <a:t>»</a:t>
            </a:r>
          </a:p>
          <a:p>
            <a:endParaRPr lang="nb-NO" sz="1707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Handler om: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707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Områder biblioteket bør jobbe med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707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</a:t>
            </a:r>
            <a:endParaRPr lang="nb-NO" sz="1707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Dette var det siste utsagnet jeg ville vise. Kort sagt og for å oppsummere litt, også med de jeg ikke viste her, mente bibliotekansatte at: </a:t>
            </a: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Bibliotekarens roller/plasseringer i forskeres nettverk kunne være å: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sitte nært, være tilgjengelig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 også være arrangør – arrangere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Nyttige bibliotekarkompetanser var at bibliotekarene hadde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kjennskap til: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Fagspråk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forskningsprosess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de var spesialister (ikke generalister)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Områder biblioteket bør jobbe med: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Litteraturoversikter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digitaliseringsoppgaver (Open Access mm.)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samlingsutvikling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Altså: dette ble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råmateriale for videre prosess og besvarelsen av: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86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[LES]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 besvart med fokusgruppe. Forskerne ble presentert for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funn fra intervju og bibliotekarutsagnene.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 av det som kom frem bekreftet retninger og arbeidsoppgaver vi allerede gjør – altså ikke noe revolusjonerende funn der –, men det er noen interessante detaljer.</a:t>
            </a: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707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07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 ut fra forskernes perspektiv kan følgende bidrag fra biblioteket og/eller bibliotekarene være relevante i deres arbeid: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83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[LES] De foretrekker at bibliotekarene sitter i nærheten av hverandre (altså ikke en </a:t>
            </a:r>
            <a:r>
              <a:rPr lang="nb-NO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 og en der)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slik at de enkelt kan få hjelp fra ulike spesialister når de f.eks. stikker innom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[LES] Bidra til forskningsprosjekter med litteratursøk, men også som lim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tverrfaglige forskningsprosjekter — dele sin kunnskap om tverrfaglig arbeid, kjennskap til fagfelts tidsskrifter etc.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Og: Helst den samme hver gang!</a:t>
            </a:r>
          </a:p>
          <a:p>
            <a:pPr marL="685800" lvl="1" indent="-228600">
              <a:buFont typeface="+mj-lt"/>
              <a:buAutoNum type="arabicPeriod"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[LES] Vil gjerne har hjelp til å formidle forskning –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mente at bibliotekarene også med fordel kan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bygge nettverk med andre, inndra samarbeidspartene (interne/eksterne)</a:t>
            </a:r>
          </a:p>
          <a:p>
            <a:pPr marL="685800" lvl="1" indent="-228600">
              <a:buFont typeface="+mj-lt"/>
              <a:buAutoNum type="arabicPeriod"/>
            </a:pP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[LES] Samlingsutvikler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(det var da endelig godt! Alt annet ville vært trist), de mente også at bibliotekarene kunne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koordinere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bidragene til de ulike administrative støttefunksjonene – kan bidra til effektivisering og minimere tidstyver!</a:t>
            </a:r>
          </a:p>
          <a:p>
            <a:pPr marL="0" lvl="0" indent="-193121">
              <a:buFont typeface="+mj-lt"/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-193121">
              <a:buFont typeface="+mj-lt"/>
              <a:buNone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Så, nå har vi vært igjennom funnene. Vi kunne stoppet her, men det gjenstår å komme til poenget/svaret på det overordna spørsmålet: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2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Ikke tid til å snakke om alt....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63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</a:t>
            </a:r>
          </a:p>
          <a:p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Målet med å svare på dette spørsmålet: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 å komme med et konstruktivt bidrag til hvordan UH-bibliotek kan styrke sin relevans for dagens og fremtidens forskere. </a:t>
            </a: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å gjøre dette, omsatte jeg funnene mine, kombinert med funn fra tidligere forskning, til konkrete knagger for videre arbeid med utvikling av forskningsstøtte. Disse knaggene vil jeg presentere nå: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50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Gjennom prosjektet identifiserte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jeg blant annet tre grunnprinsipper som vil være hensiktsmessige å ta utgangspunkt i i utviklingsarbeidet: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Forskningsstøtten må avhjelpe tidsklemma mange forskere befinner seg i:</a:t>
            </a:r>
            <a:b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vil si: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bibliotekets forskningsstøtte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 være effektiviserende.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Forskningsstøtten må tilføye konkret verdi for forskningsarbeidet:</a:t>
            </a:r>
            <a:b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 andre ord er det helt vesentlig å vurdere hvilken verdi det man utvikler vil ha for forskernes arbeid, gjerne før man utvikler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Utførelsen av støtten må leve opp til forskernes forventninger: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Altså: demonstrer verdien! Må aldri «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slacke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»: en ting er en relevant/populær tjeneste, men hvis utførelsen ikke er god, blir bibliotekar ikke en del av nettverket.</a:t>
            </a: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05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Utover grunnprinsippene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peker ut en tydelig retning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utviklingsarbeidet, 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 det syv satsningsområder som skilte seg ut. 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synes forskerne er viktige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relevante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oppgaver eller roller å fokusere på: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[LES SLIDE]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tre første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punktene er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allerede etablerte arbeidsområder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de fleste UH-bibliotek mens de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 siste er nyere og/eller mindre etablerte oppgaver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fleste av disse områdene kan på ulike måter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bidra til å effektivisere forskernes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arbeid og gi dem mer tid til selve forskningsarbeidet. 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!! Når det gjelder biblioteket som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formidlingsarena er dette en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gylden anledning til å oppnå tillit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hos forskere som ellers ikke bruker biblioteket !!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0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at bidragene også skal oppleves relevante må bibliotekene fokusere på visse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orutsetninger: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det krever kompetanser, og mer, for at forskningsstøtten som er fremhevet til nå, er og blir relevant. </a:t>
            </a:r>
          </a:p>
          <a:p>
            <a:endParaRPr lang="nb-NO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Etablere relasjoner til forskerne og bli en del av deres nettverk</a:t>
            </a:r>
            <a:b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Profesjonalisering av bibliotekarrollen</a:t>
            </a:r>
          </a:p>
          <a:p>
            <a:pPr marL="821771" lvl="1" indent="-171450">
              <a:buFont typeface="Arial" panose="020B0604020202020204" pitchFamily="34" charset="0"/>
              <a:buChar char="•"/>
            </a:pP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 mer kunnskap om forskningsprosesser, fagområde og -språk</a:t>
            </a:r>
            <a:b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slik kjennskap gjør det også lettere å leve opp til forventningene.</a:t>
            </a:r>
            <a:b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821771" lvl="1" indent="-171450">
              <a:buFont typeface="Arial" panose="020B0604020202020204" pitchFamily="34" charset="0"/>
              <a:buChar char="•"/>
            </a:pP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kjennskap til hvordan tverrfaglige forskningsprosjekter kan foregå, for å kunne bidra til å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effektivisere forskningssamarbeid på tvers av fag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821771" lvl="1" indent="-171450">
              <a:buFont typeface="Arial" panose="020B0604020202020204" pitchFamily="34" charset="0"/>
              <a:buChar char="•"/>
            </a:pP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styrke koordinator-rollen for de mange administrative støttefunksjonene på institusjonen - bidra til å effektivisere forskningsprosessen ytterligere. Fjerne tidstyver for forskere. Dette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krever kunnskap om prosess.</a:t>
            </a:r>
          </a:p>
          <a:p>
            <a:pPr marL="821771" lvl="1" indent="-171450">
              <a:buFont typeface="Arial" panose="020B0604020202020204" pitchFamily="34" charset="0"/>
              <a:buChar char="•"/>
            </a:pPr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Det må jobbes med synliggjøringen av forskningsstøttetjenestene:</a:t>
            </a:r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821771" lvl="1" indent="-171450">
              <a:buFont typeface="Arial" panose="020B0604020202020204" pitchFamily="34" charset="0"/>
              <a:buChar char="•"/>
            </a:pP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manglende synlighet vil sannsynligvis også resultere i manglende bruk. </a:t>
            </a:r>
          </a:p>
          <a:p>
            <a:pPr marL="821771" lvl="1" indent="-171450">
              <a:buFont typeface="Arial" panose="020B0604020202020204" pitchFamily="34" charset="0"/>
              <a:buChar char="•"/>
            </a:pP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 synlighet kommer også med relasjon</a:t>
            </a:r>
            <a:b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Alt dette setter jo krav til organiseringen av arbeidet med forskningsstøtten: </a:t>
            </a:r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821771" lvl="1" indent="-171450">
              <a:buFont typeface="Arial" panose="020B0604020202020204" pitchFamily="34" charset="0"/>
              <a:buChar char="•"/>
            </a:pP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det første må det jo være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nok ressurser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821771" lvl="1" indent="-171450">
              <a:buFont typeface="Arial" panose="020B0604020202020204" pitchFamily="34" charset="0"/>
              <a:buChar char="•"/>
            </a:pP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Fordel: om de som arbeider med forskningsstøtte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sitter samlet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På denne måten kan de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 nytte av hverandre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noe som vil være særlig hensiktsmessig for arbeidet med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tverrfaglige prosjekter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var mine funn</a:t>
            </a:r>
            <a:r>
              <a:rPr lang="nb-NO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Ikke rent lite å ta fatt på der altså. Det er jo selvfølgelig ikke meningen (og mulig), men håper det har gitt noe innsikt som igjen kan være en inspirasjon til videre arbeid med forskningsstøtte.</a:t>
            </a:r>
            <a:endParaRPr lang="nb-NO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</a:t>
            </a:r>
          </a:p>
          <a:p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lite forbehold helt til sist: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Denne undersøkelsen har tatt utgangspunkt i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forskere ved </a:t>
            </a:r>
            <a:r>
              <a:rPr lang="nb-NO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OsloMets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meninger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det vil si at for andre kan det se litt annerledes ut. F.eks. Ulike behov etter fag og hva som allerede eksisterer, er vel brukt og/eller kjent på institusjonen – det ville kanskje ført til andre svar?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1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2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Forskningsspørsmålet jeg ønsket å belyse med prosjektet: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nb-NO" sz="1800" b="1" dirty="0">
                <a:solidFill>
                  <a:schemeClr val="tx1"/>
                </a:solidFill>
              </a:rPr>
              <a:t>LES]</a:t>
            </a:r>
            <a:endParaRPr lang="nb-NO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Grunnen til at jeg stilte dette spørsmålet var </a:t>
            </a:r>
            <a:r>
              <a:rPr lang="nb-NO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endringene som har skjedd i UH-sektoren de siste tiårene.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 politikk, men </a:t>
            </a:r>
            <a:r>
              <a:rPr lang="nb-NO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óg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samfunns- og teknologiutviklingen 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generelt har endret måten bl.a. </a:t>
            </a:r>
            <a:r>
              <a:rPr lang="nb-NO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vitenskapelig ansatte jobber på (også andre, men jeg valgte å fokusere på dem).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Bibliotekene har tilpasset 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 alt det nye, de har utviklet nye tjenester og tatt på seg andre oppgaver. </a:t>
            </a: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 dette, alle disse endringene, gjorde meg nysgjerrig på hvilken retning bibliotekutviklingen går i.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hva er egentlig et relevant bibliotek i dag? Har vi tenkt på det eller tar vi det bare som det kommer? 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mener f.eks. dagens forskere er relevant for dem (om de da vet hva dagens bibliotek er)?</a:t>
            </a:r>
          </a:p>
          <a:p>
            <a:endParaRPr lang="nb-NO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 bakgrunn av dette var målet med prosjektet å:</a:t>
            </a:r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komme med et konstruktivt bidrag til bibliotekutviklingen på forskningsstøtteområdet. </a:t>
            </a:r>
          </a:p>
          <a:p>
            <a:pPr lvl="0"/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 da jeg skulle gå i gang: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tenkte: 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hvordan gjør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jeg forskerne i stand til å sette ord på </a:t>
            </a: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som er relevant for dem?</a:t>
            </a:r>
          </a:p>
          <a:p>
            <a:pPr lvl="0"/>
            <a:endParaRPr lang="nb-NO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 de det selv? Hva om de bare diskuterer boksamling fordi de ikke kjenner til annet? Er det andre vi gjør irrelevant da? Jeg måtte gjøre noe for å unngå diskusjoner basert på manglende kjennskap eller begrenset forforståelse. Jeg trengte noen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rammer.</a:t>
            </a:r>
          </a:p>
          <a:p>
            <a:pPr lvl="0"/>
            <a:endParaRPr lang="nb-NO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å få dette: </a:t>
            </a:r>
            <a:r>
              <a:rPr lang="nb-NO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jobbet med tre underspørsmål. Her kommer kjapt oppriss av prosess: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42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AutoNum type="arabicPeriod"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Spørsmål, formål: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 se på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hvordan forskernes verden ser ut i dag — gi en innsikt som er nødvendig for å forstå behov og slik forbedre sjansen til å utvikle relevante tjenester. </a:t>
            </a:r>
          </a:p>
          <a:p>
            <a:pPr lvl="0"/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50321" marR="0" lvl="1" indent="-193121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eksplorative intervju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 f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orskere ved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OsloMet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 ulike fag og stillinger</a:t>
            </a: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50321" marR="0" lvl="1" indent="-193121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Intervjuene var nærmest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helt åpne samtaler, informantene formet historiene.</a:t>
            </a:r>
            <a:b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Resultatene tok jeg med videre:</a:t>
            </a:r>
          </a:p>
          <a:p>
            <a:pPr marL="0" marR="0" lvl="0" indent="-1931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Spørsmål....</a:t>
            </a:r>
            <a:b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821771" lvl="1" indent="-171450">
              <a:buFont typeface="Arial" panose="020B0604020202020204" pitchFamily="34" charset="0"/>
              <a:buChar char="•"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Verdenskafé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22 bibliotekansatte (Virak 2017). Sitter rundt bord (kafé), store mengder mennesker (verden)</a:t>
            </a:r>
            <a:b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821771" lvl="1" indent="-171450">
              <a:buFont typeface="Arial" panose="020B0604020202020204" pitchFamily="34" charset="0"/>
              <a:buChar char="•"/>
            </a:pP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 presentert for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forskernes historier. Med utgangspunkt i disse skulle deltakerne sette ord på hva biblioteket kan være for forskerne.</a:t>
            </a:r>
          </a:p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Resultatene tok jeg med videre: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Spørsmål....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821771" lvl="1" indent="-171450">
              <a:buFont typeface="Arial" panose="020B0604020202020204" pitchFamily="34" charset="0"/>
              <a:buChar char="•"/>
            </a:pP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Fokusgruppe med forskere, skulle vært 6 ble 3 (økonom, to ulike helsefag)</a:t>
            </a:r>
          </a:p>
          <a:p>
            <a:pPr marL="821771" lvl="1" indent="-171450">
              <a:buFont typeface="Arial" panose="020B0604020202020204" pitchFamily="34" charset="0"/>
              <a:buChar char="•"/>
            </a:pP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Presenterte funn =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rammer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å gi forskerne innsikt til å komme med mer kvalifiserte svar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97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Besvarte altså med intervju.</a:t>
            </a:r>
          </a:p>
          <a:p>
            <a:endParaRPr lang="nb-NO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å gi dere et innblikk i hva jeg kom frem til når jeg undersøkte dette spørsmålet, vil jeg vise dere fem sitater fra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informantenes fortellinger. </a:t>
            </a: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illustrerer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veldig godt det som fylte mest i historiene de fortalte, fellestrekk.</a:t>
            </a: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Advarsel: </a:t>
            </a:r>
            <a:r>
              <a:rPr lang="nb-NO" dirty="0"/>
              <a:t>nå følger det en del kompakte slides med massive sitater – jeg leser opp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54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/>
              <a:t>”Jeg må publisere så og så mye, så... ellers så mister jeg jo en del av forskningstida mi...”</a:t>
            </a:r>
          </a:p>
          <a:p>
            <a:endParaRPr lang="nb-NO" sz="1800" dirty="0"/>
          </a:p>
          <a:p>
            <a:pPr marL="0" marR="0" lvl="0" indent="0" algn="l" defTabSz="1300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dirty="0"/>
              <a:t>Dette her var en gjenganger. </a:t>
            </a:r>
            <a:r>
              <a:rPr lang="nb-NO" dirty="0"/>
              <a:t>Her et uttrykk for dette med </a:t>
            </a:r>
            <a:r>
              <a:rPr lang="nb-NO" b="1" dirty="0"/>
              <a:t>t</a:t>
            </a:r>
            <a:r>
              <a:rPr lang="nb-NO" sz="1800" b="1" dirty="0"/>
              <a:t>idspress</a:t>
            </a:r>
            <a:endParaRPr lang="nb-NO" sz="1800" i="1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8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cap="none" dirty="0"/>
              <a:t>Som denne:</a:t>
            </a:r>
          </a:p>
          <a:p>
            <a:endParaRPr lang="nb-NO" sz="1800" cap="none" dirty="0"/>
          </a:p>
          <a:p>
            <a:r>
              <a:rPr lang="nb-NO" sz="1800" cap="none" dirty="0"/>
              <a:t>”Og så får du på en måte beskjed om at: ja, hvorfor har du ikke publisert eller hvorfor har du ikke, ja, flere artikler? [...] Det blir litt sånn at forskning blir et privatanliggende fordi du må gjøre det på fritiden din, hvis du skal publisere eller produsere nok” </a:t>
            </a:r>
            <a:endParaRPr lang="nb-NO" sz="18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97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er et som handler om noe annet: hvordan forskning oppstår og utvikler seg: </a:t>
            </a:r>
          </a:p>
          <a:p>
            <a:endParaRPr lang="nb-NO" sz="1800" b="1" dirty="0"/>
          </a:p>
          <a:p>
            <a:r>
              <a:rPr lang="en-GB" sz="1800" dirty="0"/>
              <a:t>“Producing research is about the relationships with people, more than it is about research itself”</a:t>
            </a:r>
            <a:r>
              <a:rPr lang="en-GB" sz="1800" i="1" dirty="0"/>
              <a:t> </a:t>
            </a:r>
          </a:p>
          <a:p>
            <a:endParaRPr lang="en-GB" sz="1800" b="1" i="1" dirty="0"/>
          </a:p>
          <a:p>
            <a:r>
              <a:rPr lang="nb-NO" dirty="0"/>
              <a:t>Dette er et sitat fra en som jobber tverrfaglig (noe som jo er mer og mer vanlig i dag): forskning og artikler blir til i samarbeid med andre. </a:t>
            </a:r>
          </a:p>
          <a:p>
            <a:endParaRPr lang="nb-NO" dirty="0"/>
          </a:p>
          <a:p>
            <a:r>
              <a:rPr lang="nb-NO" dirty="0"/>
              <a:t>Ann fortalte i denne sammenheng at det er viktig å kunne </a:t>
            </a:r>
            <a:r>
              <a:rPr lang="nb-NO" b="0" dirty="0"/>
              <a:t>ha </a:t>
            </a:r>
            <a:r>
              <a:rPr lang="nb-NO" b="1" dirty="0"/>
              <a:t>tillit </a:t>
            </a:r>
            <a:r>
              <a:rPr lang="nb-NO" b="0" dirty="0"/>
              <a:t>til at de andre leverer </a:t>
            </a:r>
            <a:r>
              <a:rPr lang="nb-NO" b="1" dirty="0"/>
              <a:t>OG </a:t>
            </a:r>
            <a:r>
              <a:rPr lang="nb-NO" b="0" dirty="0"/>
              <a:t>at folk </a:t>
            </a:r>
            <a:r>
              <a:rPr lang="nb-NO" b="1" baseline="0" dirty="0"/>
              <a:t>oppfører seg </a:t>
            </a:r>
            <a:r>
              <a:rPr lang="nb-NO" b="0" baseline="0" dirty="0"/>
              <a:t>ordentlig og hyggelig</a:t>
            </a:r>
            <a:r>
              <a:rPr lang="nb-NO" b="1" baseline="0" dirty="0"/>
              <a:t>. </a:t>
            </a:r>
            <a:r>
              <a:rPr lang="nb-NO" b="0" baseline="0" dirty="0"/>
              <a:t>Fungerer ikke samarbeidet, er det ut av nettverket.</a:t>
            </a:r>
          </a:p>
          <a:p>
            <a:endParaRPr lang="nb-NO" b="0" baseline="0" dirty="0"/>
          </a:p>
          <a:p>
            <a:r>
              <a:rPr lang="nb-NO" b="1" baseline="0" dirty="0"/>
              <a:t>Tillit og nettverk er altså viktig!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41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 annen type tillit, eller konsekvens av ikke å ha tillit – viser at det også gjelder forholdet til teknologier!</a:t>
            </a:r>
          </a:p>
          <a:p>
            <a:endParaRPr lang="nb-NO" dirty="0"/>
          </a:p>
          <a:p>
            <a:r>
              <a:rPr lang="nb-NO" sz="1800" cap="none" dirty="0"/>
              <a:t>”Man gjør det jo for at det skal forenkle hverdagen, så med en gang det føles utrygt - det er jo mange her bortover i gangen som har opplevd sånne </a:t>
            </a:r>
            <a:r>
              <a:rPr lang="nb-NO" sz="1800" cap="none" dirty="0" err="1"/>
              <a:t>EndNote</a:t>
            </a:r>
            <a:r>
              <a:rPr lang="nb-NO" sz="1800" cap="none" dirty="0"/>
              <a:t>-ting som gjør at de ikke tør å bruke det for det det er verdt, liksom. Som bruker det som jeg gjør [generere litteraturlister] eller som faktisk ikke bruker det overhodet” </a:t>
            </a:r>
            <a:endParaRPr lang="nb-NO" sz="18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6333F-E368-4746-A020-FE91A90E00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93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72122" y="2963894"/>
            <a:ext cx="13008769" cy="2160591"/>
          </a:xfrm>
        </p:spPr>
        <p:txBody>
          <a:bodyPr anchor="b">
            <a:normAutofit/>
          </a:bodyPr>
          <a:lstStyle>
            <a:lvl1pPr algn="l">
              <a:defRPr sz="7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72122" y="5489579"/>
            <a:ext cx="13008769" cy="92333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3000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8774297"/>
            <a:ext cx="2313437" cy="27279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972122"/>
            <a:ext cx="1002794" cy="592837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" y="7258051"/>
            <a:ext cx="4680585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nb-NO" noProof="0"/>
              <a:t>Navn Navnesen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0776" y="7258051"/>
            <a:ext cx="1323500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nb-NO" noProof="0"/>
              <a:t>dd.mm.yy</a:t>
            </a:r>
          </a:p>
        </p:txBody>
      </p:sp>
      <p:sp>
        <p:nvSpPr>
          <p:cNvPr id="18" name="Plassholder for dato 17">
            <a:extLst>
              <a:ext uri="{FF2B5EF4-FFF2-40B4-BE49-F238E27FC236}">
                <a16:creationId xmlns:a16="http://schemas.microsoft.com/office/drawing/2014/main" id="{652BDE14-9BEA-4244-91C2-4A615BE70EB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7AB862A-1AB9-6545-BFC4-6C984D3C9E99}" type="datetime1">
              <a:rPr lang="nb-NO" smtClean="0"/>
              <a:t>11.06.2019</a:t>
            </a:fld>
            <a:endParaRPr lang="nb-NO"/>
          </a:p>
        </p:txBody>
      </p:sp>
      <p:sp>
        <p:nvSpPr>
          <p:cNvPr id="19" name="Plassholder for bunntekst 18">
            <a:extLst>
              <a:ext uri="{FF2B5EF4-FFF2-40B4-BE49-F238E27FC236}">
                <a16:creationId xmlns:a16="http://schemas.microsoft.com/office/drawing/2014/main" id="{F7311688-F88F-4C95-8A41-E0D915FCA8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72122" y="7668958"/>
            <a:ext cx="4680585" cy="554469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nb-NO"/>
              <a:t>Tid og tillit - om bibliotekutvikling og forskningsstøtte</a:t>
            </a:r>
            <a:endParaRPr lang="nb-NO" dirty="0"/>
          </a:p>
        </p:txBody>
      </p:sp>
      <p:sp>
        <p:nvSpPr>
          <p:cNvPr id="20" name="Plassholder for lysbildenummer 19">
            <a:extLst>
              <a:ext uri="{FF2B5EF4-FFF2-40B4-BE49-F238E27FC236}">
                <a16:creationId xmlns:a16="http://schemas.microsoft.com/office/drawing/2014/main" id="{EFA8C348-F7D6-46ED-9365-3BEAB314D94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s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2122" y="4528153"/>
            <a:ext cx="15373922" cy="3323987"/>
          </a:xfrm>
        </p:spPr>
        <p:txBody>
          <a:bodyPr anchor="b">
            <a:normAutofit/>
          </a:bodyPr>
          <a:lstStyle>
            <a:lvl1pPr>
              <a:defRPr sz="12000" cap="all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784A-FBE1-8540-BC88-C3A36A8BBBDF}" type="datetime1">
              <a:rPr lang="nb-NO" smtClean="0"/>
              <a:t>11.06.2019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lit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2122" y="5560923"/>
            <a:ext cx="15373922" cy="2160591"/>
          </a:xfrm>
        </p:spPr>
        <p:txBody>
          <a:bodyPr anchor="b">
            <a:normAutofit/>
          </a:bodyPr>
          <a:lstStyle>
            <a:lvl1pPr>
              <a:defRPr sz="7800" cap="all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2BF7-0BFE-8547-A357-1AC28A3E3AAA}" type="datetime1">
              <a:rPr lang="nb-NO" smtClean="0"/>
              <a:t>11.06.2019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3826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x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727B-69CF-794D-8E52-813AC7441667}" type="datetime1">
              <a:rPr lang="nb-NO" smtClean="0"/>
              <a:t>11.06.2019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2122" y="3492436"/>
            <a:ext cx="4770596" cy="468058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3633B4FE-1A74-4469-A955-AEC7C7511E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75448" y="3492436"/>
            <a:ext cx="4770596" cy="468058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2B647C84-5C6A-4934-AF8B-33EB10411F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8778" y="3492436"/>
            <a:ext cx="4770596" cy="468058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37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69D269D-CF15-4DD4-9F8A-A45648ABC1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296269" y="-1"/>
            <a:ext cx="6048756" cy="97572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/>
          <a:lstStyle>
            <a:lvl1pPr marL="0" indent="0" algn="ctr">
              <a:buNone/>
              <a:defRPr sz="3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2121" y="2374096"/>
            <a:ext cx="10027253" cy="664797"/>
          </a:xfrm>
        </p:spPr>
        <p:txBody>
          <a:bodyPr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4547-EAD3-8C49-BCEF-7E3349772E55}" type="datetime1">
              <a:rPr lang="nb-NO" smtClean="0"/>
              <a:t>11.06.2019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2122" y="3492436"/>
            <a:ext cx="4770596" cy="468058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2B647C84-5C6A-4934-AF8B-33EB10411F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8778" y="3492436"/>
            <a:ext cx="4770596" cy="468058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97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BBBCD936-BFAE-449A-8A24-0073D81BA7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296269" y="-1"/>
            <a:ext cx="6048756" cy="97572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/>
          <a:lstStyle>
            <a:lvl1pPr marL="0" indent="0" algn="ctr">
              <a:buNone/>
              <a:defRPr sz="3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2122" y="2374096"/>
            <a:ext cx="10027254" cy="664797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820F-6096-C042-A141-4EFFEFA09A00}" type="datetime1">
              <a:rPr lang="nb-NO" smtClean="0"/>
              <a:t>11.06.2019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2121" y="3492436"/>
            <a:ext cx="10027254" cy="468058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09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69D269D-CF15-4DD4-9F8A-A45648ABC1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57614" y="0"/>
            <a:ext cx="11287411" cy="97572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 anchor="t" anchorCtr="1">
            <a:normAutofit/>
          </a:bodyPr>
          <a:lstStyle>
            <a:lvl1pPr marL="0" indent="0" algn="ctr">
              <a:buNone/>
              <a:defRPr sz="3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2122" y="1709298"/>
            <a:ext cx="4860608" cy="132959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FFCC-CD6D-DB4E-ACFE-B9F193257F07}" type="datetime1">
              <a:rPr lang="nb-NO" smtClean="0"/>
              <a:t>11.06.2019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Tid og tillit - om bibliotekutvikling og forskningsstøtte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2121" y="3492436"/>
            <a:ext cx="4860608" cy="468058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3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7E55B23D-A101-4B76-A4BE-631E88A6A7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7345025" cy="97572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3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2DE6E10-D88A-4D40-843B-6924D6525FEF}" type="datetime1">
              <a:rPr lang="nb-NO" smtClean="0"/>
              <a:t>11.06.2019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10E39287-A8EF-4C34-A1FC-3948F25526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2122" y="972122"/>
            <a:ext cx="1004318" cy="595885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10B431D3-7494-4FBC-B3D0-A66DB1B545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123" y="8774297"/>
            <a:ext cx="2313437" cy="27279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79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72122" y="4517203"/>
            <a:ext cx="15373922" cy="3240887"/>
          </a:xfrm>
        </p:spPr>
        <p:txBody>
          <a:bodyPr anchor="b">
            <a:normAutofit/>
          </a:bodyPr>
          <a:lstStyle>
            <a:lvl1pPr>
              <a:defRPr sz="7800" cap="all" baseline="0"/>
            </a:lvl1pPr>
          </a:lstStyle>
          <a:p>
            <a:r>
              <a:rPr lang="nb-NO" dirty="0"/>
              <a:t>Klikk for å legge til sitat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4E1-A276-824C-A249-1E7E8AE63432}" type="datetime1">
              <a:rPr lang="nb-NO" smtClean="0"/>
              <a:t>11.06.2019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A523B242-05F3-4E7B-8EDE-994BA2F08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122" y="7956995"/>
            <a:ext cx="15373922" cy="276999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/>
            </a:lvl1pPr>
          </a:lstStyle>
          <a:p>
            <a:pPr lvl="0"/>
            <a:r>
              <a:rPr lang="en-US" dirty="0" err="1"/>
              <a:t>Sitert</a:t>
            </a:r>
            <a:r>
              <a:rPr lang="en-US" dirty="0"/>
              <a:t> </a:t>
            </a:r>
            <a:r>
              <a:rPr lang="en-US" dirty="0" err="1"/>
              <a:t>Kilde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10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side /m bildebakgrunn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CCCE99AD-0406-40AA-BCE7-C39ABF192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7345025" cy="97572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3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72122" y="5597499"/>
            <a:ext cx="15373922" cy="2160591"/>
          </a:xfrm>
        </p:spPr>
        <p:txBody>
          <a:bodyPr anchor="b">
            <a:normAutofit/>
          </a:bodyPr>
          <a:lstStyle>
            <a:lvl1pPr>
              <a:defRPr sz="7800" cap="all" baseline="0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Klikk for å legge til sitat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037E1EA-6F9C-FC4C-BBD6-F47F74EE9FF1}" type="datetime1">
              <a:rPr lang="nb-NO" smtClean="0"/>
              <a:t>11.06.2019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A523B242-05F3-4E7B-8EDE-994BA2F08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122" y="7956995"/>
            <a:ext cx="15373922" cy="276999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Sitert</a:t>
            </a:r>
            <a:r>
              <a:rPr lang="en-US" dirty="0"/>
              <a:t> </a:t>
            </a:r>
            <a:r>
              <a:rPr lang="en-US" dirty="0" err="1"/>
              <a:t>Kilde</a:t>
            </a:r>
            <a:endParaRPr lang="en-US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4AE70EA-EB2B-4642-8AB7-DC90C3F6A3D9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72122" y="972122"/>
            <a:ext cx="1004318" cy="595885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52CA5463-497B-4D4A-821F-C1642E29C5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123" y="8774297"/>
            <a:ext cx="2313437" cy="27279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03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72122" y="3492436"/>
            <a:ext cx="7380922" cy="4680585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965122" y="3492436"/>
            <a:ext cx="7380922" cy="4680585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0D133-C06B-6440-B892-5D5A1CEDD490}" type="datetime1">
              <a:rPr lang="nb-NO" smtClean="0"/>
              <a:t>11.06.2019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72122" y="2963894"/>
            <a:ext cx="9876034" cy="2160591"/>
          </a:xfrm>
        </p:spPr>
        <p:txBody>
          <a:bodyPr anchor="b">
            <a:normAutofit/>
          </a:bodyPr>
          <a:lstStyle>
            <a:lvl1pPr algn="l">
              <a:defRPr sz="7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72121" y="5489579"/>
            <a:ext cx="9876034" cy="92333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3000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8774297"/>
            <a:ext cx="2313437" cy="27279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972122"/>
            <a:ext cx="1002794" cy="592837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" y="7258051"/>
            <a:ext cx="4680585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Navnesen</a:t>
            </a:r>
            <a:endParaRPr lang="en-US" dirty="0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0776" y="7258051"/>
            <a:ext cx="1323500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dd.mm.yy</a:t>
            </a:r>
            <a:endParaRPr lang="en-US" dirty="0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09618C08-F29C-40C4-8567-0AA1633165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296269" y="-1"/>
            <a:ext cx="6048756" cy="975722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56B53AF6-B139-48E4-B8B2-15266DC4DC4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E6467DE-0900-5B46-A697-F4AD862E6904}" type="datetime1">
              <a:rPr lang="nb-NO" smtClean="0"/>
              <a:t>11.06.2019</a:t>
            </a:fld>
            <a:endParaRPr lang="nb-NO"/>
          </a:p>
        </p:txBody>
      </p:sp>
      <p:sp>
        <p:nvSpPr>
          <p:cNvPr id="19" name="Plassholder for bunntekst 18">
            <a:extLst>
              <a:ext uri="{FF2B5EF4-FFF2-40B4-BE49-F238E27FC236}">
                <a16:creationId xmlns:a16="http://schemas.microsoft.com/office/drawing/2014/main" id="{1EEE1C09-86BF-4F2C-8464-4675F6B481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2122" y="7668958"/>
            <a:ext cx="4680585" cy="554469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nb-NO"/>
              <a:t>Tid og tillit - om bibliotekutvikling og forskningsstøtte</a:t>
            </a:r>
            <a:endParaRPr lang="nb-NO" dirty="0"/>
          </a:p>
        </p:txBody>
      </p:sp>
      <p:sp>
        <p:nvSpPr>
          <p:cNvPr id="20" name="Plassholder for lysbildenummer 19">
            <a:extLst>
              <a:ext uri="{FF2B5EF4-FFF2-40B4-BE49-F238E27FC236}">
                <a16:creationId xmlns:a16="http://schemas.microsoft.com/office/drawing/2014/main" id="{34EC6E11-8AB0-4BC8-93DC-407904FA9C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0294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72122" y="3492436"/>
            <a:ext cx="7380922" cy="461665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None/>
              <a:defRPr sz="3000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72122" y="3954101"/>
            <a:ext cx="7380922" cy="4218921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965122" y="3492436"/>
            <a:ext cx="7380922" cy="461665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None/>
              <a:defRPr sz="3000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965122" y="3954101"/>
            <a:ext cx="7380922" cy="4218921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891-4B05-1242-AA9D-D9B272F02164}" type="datetime1">
              <a:rPr lang="nb-NO" smtClean="0"/>
              <a:t>11.06.2019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2DA985E1-7DD2-458A-A77D-21904FB8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5D99-ACE5-B04D-843B-F96B1351EDB9}" type="datetime1">
              <a:rPr lang="nb-NO" smtClean="0"/>
              <a:t>11.06.2019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1E277-DE22-744D-85C9-4019B8560941}" type="datetime1">
              <a:rPr lang="nb-NO" smtClean="0"/>
              <a:t>11.06.2019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72123" y="2862294"/>
            <a:ext cx="7258507" cy="216059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72122" y="5489579"/>
            <a:ext cx="7258507" cy="92333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3000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8774297"/>
            <a:ext cx="2313437" cy="27279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972122"/>
            <a:ext cx="1002794" cy="592837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" y="7258051"/>
            <a:ext cx="4680585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Navnesen</a:t>
            </a:r>
            <a:endParaRPr lang="en-US" dirty="0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0776" y="7258051"/>
            <a:ext cx="1323500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dd.mm.yy</a:t>
            </a:r>
            <a:endParaRPr lang="en-US" dirty="0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67940" y="0"/>
            <a:ext cx="8677085" cy="975722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3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1" name="Plassholder for dato 20">
            <a:extLst>
              <a:ext uri="{FF2B5EF4-FFF2-40B4-BE49-F238E27FC236}">
                <a16:creationId xmlns:a16="http://schemas.microsoft.com/office/drawing/2014/main" id="{A89FCEFC-C9A7-48DC-A2F7-BE4D4DA94CF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F6BF260-6A69-204B-A85E-11C0715C9436}" type="datetime1">
              <a:rPr lang="nb-NO" smtClean="0"/>
              <a:t>11.06.2019</a:t>
            </a:fld>
            <a:endParaRPr lang="nb-NO"/>
          </a:p>
        </p:txBody>
      </p:sp>
      <p:sp>
        <p:nvSpPr>
          <p:cNvPr id="22" name="Plassholder for bunntekst 21">
            <a:extLst>
              <a:ext uri="{FF2B5EF4-FFF2-40B4-BE49-F238E27FC236}">
                <a16:creationId xmlns:a16="http://schemas.microsoft.com/office/drawing/2014/main" id="{86F6B1E1-7108-4CA0-9B2D-EC94564CFD5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2122" y="7668958"/>
            <a:ext cx="4680585" cy="554469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nb-NO"/>
              <a:t>Tid og tillit - om bibliotekutvikling og forskningsstøtte</a:t>
            </a:r>
            <a:endParaRPr lang="nb-NO" dirty="0"/>
          </a:p>
        </p:txBody>
      </p:sp>
      <p:sp>
        <p:nvSpPr>
          <p:cNvPr id="23" name="Plassholder for lysbildenummer 22">
            <a:extLst>
              <a:ext uri="{FF2B5EF4-FFF2-40B4-BE49-F238E27FC236}">
                <a16:creationId xmlns:a16="http://schemas.microsoft.com/office/drawing/2014/main" id="{60A9F8C1-89C0-4B7B-9A1C-3CEF3EA77DD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411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57614" y="0"/>
            <a:ext cx="11287411" cy="97572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3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72123" y="2862294"/>
            <a:ext cx="4637380" cy="216059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72122" y="5489579"/>
            <a:ext cx="4637380" cy="92333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3000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8774297"/>
            <a:ext cx="2313437" cy="27279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972122"/>
            <a:ext cx="1002794" cy="592837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" y="7258051"/>
            <a:ext cx="3240405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Navnesen</a:t>
            </a:r>
            <a:endParaRPr lang="en-US" dirty="0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8774" y="7258051"/>
            <a:ext cx="1260157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dd.mm.yy</a:t>
            </a:r>
            <a:endParaRPr lang="en-US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0DF801A-44A6-423A-BF4C-1FE70682DC7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3BDE467-0383-CD4E-AADC-832E181A9F07}" type="datetime1">
              <a:rPr lang="nb-NO" smtClean="0"/>
              <a:t>11.06.2019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BAE66B1-31BF-4A40-98BB-F23031F6D52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2122" y="7668958"/>
            <a:ext cx="4680585" cy="554469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nb-NO"/>
              <a:t>Tid og tillit - om bibliotekutvikling og forskningsstøtte</a:t>
            </a:r>
            <a:endParaRPr lang="nb-NO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DEC930FD-CA96-49B1-B552-D06E6707163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910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72122" y="2963894"/>
            <a:ext cx="13008769" cy="2160591"/>
          </a:xfrm>
        </p:spPr>
        <p:txBody>
          <a:bodyPr anchor="b">
            <a:normAutofit/>
          </a:bodyPr>
          <a:lstStyle>
            <a:lvl1pPr algn="l">
              <a:defRPr sz="7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72122" y="5489579"/>
            <a:ext cx="13008769" cy="92333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3000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8774297"/>
            <a:ext cx="2313437" cy="27279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972122"/>
            <a:ext cx="1002794" cy="592837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" y="7258051"/>
            <a:ext cx="4680585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Navnesen</a:t>
            </a:r>
            <a:endParaRPr lang="en-US" dirty="0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0776" y="7258051"/>
            <a:ext cx="1323500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dd.mm.yy</a:t>
            </a:r>
            <a:endParaRPr lang="en-US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D92300A2-C93F-436A-A8E9-E76E890344C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A66B1C4-2971-A54E-BCE4-07A8A269C9E3}" type="datetime1">
              <a:rPr lang="nb-NO" smtClean="0"/>
              <a:t>11.06.2019</a:t>
            </a:fld>
            <a:endParaRPr lang="nb-NO"/>
          </a:p>
        </p:txBody>
      </p:sp>
      <p:sp>
        <p:nvSpPr>
          <p:cNvPr id="20" name="Plassholder for bunntekst 19">
            <a:extLst>
              <a:ext uri="{FF2B5EF4-FFF2-40B4-BE49-F238E27FC236}">
                <a16:creationId xmlns:a16="http://schemas.microsoft.com/office/drawing/2014/main" id="{57E1B67A-48D1-4E05-B780-6CFCC194968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72122" y="7668958"/>
            <a:ext cx="4680585" cy="554469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nb-NO"/>
              <a:t>Tid og tillit - om bibliotekutvikling og forskningsstøtte</a:t>
            </a:r>
            <a:endParaRPr lang="nb-NO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03FECDC5-AA49-4FC4-BAFD-0FF7FC54F45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E18F7118-4BBA-4894-9865-C9BC85EE8D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661960" y="972122"/>
            <a:ext cx="713233" cy="65074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3867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72123" y="2963894"/>
            <a:ext cx="9876377" cy="2160591"/>
          </a:xfrm>
        </p:spPr>
        <p:txBody>
          <a:bodyPr anchor="b">
            <a:normAutofit/>
          </a:bodyPr>
          <a:lstStyle>
            <a:lvl1pPr algn="l">
              <a:defRPr sz="7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72122" y="5489579"/>
            <a:ext cx="9876377" cy="92333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3000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8774297"/>
            <a:ext cx="2313437" cy="27279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972122"/>
            <a:ext cx="1002794" cy="592837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" y="7258051"/>
            <a:ext cx="4680585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Navnesen</a:t>
            </a:r>
            <a:endParaRPr lang="en-US" dirty="0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0776" y="7258051"/>
            <a:ext cx="1323500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dd.mm.yy</a:t>
            </a:r>
            <a:endParaRPr lang="en-US" dirty="0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09618C08-F29C-40C4-8567-0AA1633165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296269" y="-1"/>
            <a:ext cx="6048756" cy="975722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C9975B5-4B5A-4A2F-BFDB-CB07FFF41FA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8E62075-9C54-6241-BC38-28E99E32FDCD}" type="datetime1">
              <a:rPr lang="nb-NO" smtClean="0"/>
              <a:t>11.06.2019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2A4462D-B68E-4569-9BEC-C576B12E203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2122" y="7668520"/>
            <a:ext cx="4680585" cy="553998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nb-NO"/>
              <a:t>Tid og tillit - om bibliotekutvikling og forskningsstøtte</a:t>
            </a:r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D0123D4-9C42-4ABB-9A5B-37874E90FD2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C58DDDE6-A7EF-4EF2-98F8-7C8C432B20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135267" y="972122"/>
            <a:ext cx="713233" cy="65074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7963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72123" y="2862294"/>
            <a:ext cx="7258850" cy="216059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72122" y="5489579"/>
            <a:ext cx="7258850" cy="92333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3000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8774297"/>
            <a:ext cx="2313437" cy="27279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972122"/>
            <a:ext cx="1002794" cy="592837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" y="7258051"/>
            <a:ext cx="4680585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Navnesen</a:t>
            </a:r>
            <a:endParaRPr lang="en-US" dirty="0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0776" y="7258051"/>
            <a:ext cx="1323500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dd.mm.yy</a:t>
            </a:r>
            <a:endParaRPr lang="en-US" dirty="0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67940" y="0"/>
            <a:ext cx="8677085" cy="975722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3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8943FA9-1FC1-4CA6-9987-51D4A224B78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210F808-AC4E-2748-A210-2792AF1B19AD}" type="datetime1">
              <a:rPr lang="nb-NO" smtClean="0"/>
              <a:t>11.06.2019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6AB9857-A3BC-4168-94D2-E16B4C9D7E0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2122" y="7668521"/>
            <a:ext cx="4680585" cy="553998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nb-NO"/>
              <a:t>Tid og tillit - om bibliotekutvikling og forskningsstøtte</a:t>
            </a:r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95D276C-EFB8-4B16-B8EC-3B53CBDB347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D8135442-1495-4020-900D-917070638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17740" y="972122"/>
            <a:ext cx="713233" cy="65074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7300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57614" y="0"/>
            <a:ext cx="11287411" cy="97572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3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72123" y="2862294"/>
            <a:ext cx="4637723" cy="216059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72122" y="5489579"/>
            <a:ext cx="4637723" cy="92333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3000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8774297"/>
            <a:ext cx="2313437" cy="27279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972122"/>
            <a:ext cx="1002794" cy="592837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" y="7258051"/>
            <a:ext cx="3240405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Navnesen</a:t>
            </a:r>
            <a:endParaRPr lang="en-US" dirty="0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9688" y="7258051"/>
            <a:ext cx="1260157" cy="27699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dd.mm.yy</a:t>
            </a:r>
            <a:endParaRPr lang="en-US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22CBC60-2F96-4955-8CB7-A723C0337AF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58A2468-AC41-8E48-929A-498DA581C386}" type="datetime1">
              <a:rPr lang="nb-NO" smtClean="0"/>
              <a:t>11.06.2019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34F802C-71FE-47BA-816D-423460A9EB6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1551" y="7661755"/>
            <a:ext cx="4637723" cy="553998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nb-NO"/>
              <a:t>Tid og tillit - om bibliotekutvikling og forskningsstøtte</a:t>
            </a:r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D2008E8-13A1-4052-91CA-FD29ACBA8C5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66EBDB16-4B51-4813-AB2B-6B7738B506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96612" y="972122"/>
            <a:ext cx="713233" cy="65074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78474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1A309-7181-AD47-AC58-B60EEABEF8AB}" type="datetime1">
              <a:rPr lang="nb-NO" smtClean="0"/>
              <a:t>11.06.2019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72122" y="2374096"/>
            <a:ext cx="15373922" cy="6647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72122" y="3492436"/>
            <a:ext cx="15373922" cy="46805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865312" y="8705717"/>
            <a:ext cx="1080135" cy="2625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100">
                <a:solidFill>
                  <a:schemeClr val="dk1"/>
                </a:solidFill>
              </a:defRPr>
            </a:lvl1pPr>
          </a:lstStyle>
          <a:p>
            <a:fld id="{75281581-C25B-4648-8A79-C639F4C894A4}" type="datetime1">
              <a:rPr lang="nb-NO" smtClean="0"/>
              <a:t>11.06.2019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6210772" y="8705717"/>
            <a:ext cx="9001125" cy="2625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100" cap="all" baseline="0">
                <a:solidFill>
                  <a:schemeClr val="dk1"/>
                </a:solidFill>
              </a:defRPr>
            </a:lvl1pPr>
          </a:lstStyle>
          <a:p>
            <a:r>
              <a:rPr lang="nb-NO"/>
              <a:t>Tid og tillit - om bibliotekutvikling og forskningsstøtte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5906712" y="8705717"/>
            <a:ext cx="439332" cy="2625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1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4766B5-60EE-4C05-9784-0F52E6D4C5F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972122"/>
            <a:ext cx="1002794" cy="59283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A4233ED-D1B9-4B94-9BBA-8344A1EE6A0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2" y="8774297"/>
            <a:ext cx="2313437" cy="2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3" r:id="rId3"/>
    <p:sldLayoutId id="2147483664" r:id="rId4"/>
    <p:sldLayoutId id="2147483662" r:id="rId5"/>
    <p:sldLayoutId id="2147483666" r:id="rId6"/>
    <p:sldLayoutId id="2147483667" r:id="rId7"/>
    <p:sldLayoutId id="2147483668" r:id="rId8"/>
    <p:sldLayoutId id="2147483650" r:id="rId9"/>
    <p:sldLayoutId id="2147483651" r:id="rId10"/>
    <p:sldLayoutId id="2147483656" r:id="rId11"/>
    <p:sldLayoutId id="2147483658" r:id="rId12"/>
    <p:sldLayoutId id="2147483659" r:id="rId13"/>
    <p:sldLayoutId id="2147483660" r:id="rId14"/>
    <p:sldLayoutId id="2147483661" r:id="rId15"/>
    <p:sldLayoutId id="2147483657" r:id="rId16"/>
    <p:sldLayoutId id="2147483670" r:id="rId17"/>
    <p:sldLayoutId id="2147483671" r:id="rId18"/>
    <p:sldLayoutId id="2147483652" r:id="rId19"/>
    <p:sldLayoutId id="2147483653" r:id="rId20"/>
    <p:sldLayoutId id="2147483654" r:id="rId21"/>
    <p:sldLayoutId id="2147483655" r:id="rId22"/>
  </p:sldLayoutIdLst>
  <p:hf sldNum="0" hdr="0" dt="0"/>
  <p:txStyles>
    <p:titleStyle>
      <a:lvl1pPr algn="l" defTabSz="1300277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9" indent="-325069" algn="l" defTabSz="130027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indent="-325069" algn="l" defTabSz="1300277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07" indent="-325069" algn="l" defTabSz="1300277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276" indent="-325069" algn="l" defTabSz="1300277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345" indent="-325069" algn="l" defTabSz="1300277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946913-14BE-A84C-A9D5-BC1AEDC7A8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Tid og tillit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DA0C149-404A-BD4B-8CAE-E71432FF6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- om bibliotekutvikling og forskningsstøtte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172BB45-6EA6-DC48-B789-F1EC79C757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Mari S. Kannelønning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DFAE891-1770-0041-8106-7C763EB715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14.06.19</a:t>
            </a:r>
          </a:p>
        </p:txBody>
      </p:sp>
      <p:pic>
        <p:nvPicPr>
          <p:cNvPr id="19" name="Plassholder for bilde 18">
            <a:extLst>
              <a:ext uri="{FF2B5EF4-FFF2-40B4-BE49-F238E27FC236}">
                <a16:creationId xmlns:a16="http://schemas.microsoft.com/office/drawing/2014/main" id="{ADCCCAF4-A3BA-FF46-9C06-F1140071426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r="8672"/>
          <a:stretch>
            <a:fillRect/>
          </a:stretch>
        </p:blipFill>
        <p:spPr/>
      </p:pic>
      <p:sp>
        <p:nvSpPr>
          <p:cNvPr id="21" name="Plassholder for bunntekst 3">
            <a:extLst>
              <a:ext uri="{FF2B5EF4-FFF2-40B4-BE49-F238E27FC236}">
                <a16:creationId xmlns:a16="http://schemas.microsoft.com/office/drawing/2014/main" id="{CA1B11CE-3B71-D34A-994E-D19AB5424C62}"/>
              </a:ext>
            </a:extLst>
          </p:cNvPr>
          <p:cNvSpPr txBox="1">
            <a:spLocks/>
          </p:cNvSpPr>
          <p:nvPr/>
        </p:nvSpPr>
        <p:spPr>
          <a:xfrm>
            <a:off x="15739782" y="9295637"/>
            <a:ext cx="1717538" cy="2654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nb-NO"/>
            </a:defPPr>
            <a:lvl1pPr marL="0" algn="l" defTabSz="1300643" rtl="0" eaLnBrk="1" latinLnBrk="0" hangingPunct="1">
              <a:defRPr sz="11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50321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643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964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1285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606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928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2249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2570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cap="none" dirty="0"/>
              <a:t>Foto: Gabi H. Hurlen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667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CFA398-68AB-3F42-B4CF-CF71B76AA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5400" dirty="0"/>
              <a:t>«</a:t>
            </a:r>
            <a:r>
              <a:rPr lang="en-US" sz="5400" cap="none" dirty="0"/>
              <a:t>If I can’t trust somebody to provide me worthwhile guidance in this, then it’s better for me to just do it myself and I will learn by doing and screwing it up [...] </a:t>
            </a:r>
            <a:br>
              <a:rPr lang="en-US" sz="5400" cap="none" dirty="0"/>
            </a:br>
            <a:r>
              <a:rPr lang="en-US" sz="5400" cap="none" dirty="0"/>
              <a:t>so you really have to have somebody at the other end to that thing that knows their business</a:t>
            </a:r>
            <a:r>
              <a:rPr lang="nb-NO" sz="5400" dirty="0"/>
              <a:t>»</a:t>
            </a:r>
            <a:r>
              <a:rPr lang="en-US" sz="5400" dirty="0"/>
              <a:t> </a:t>
            </a:r>
            <a:endParaRPr lang="nb-NO" sz="54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0E67845-54A5-0F42-AF53-7F22D2334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E4E02C-A642-7944-820D-69D1292398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Ann, </a:t>
            </a:r>
            <a:r>
              <a:rPr lang="en-GB" dirty="0" err="1"/>
              <a:t>tverrfaglig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32579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65E25CD6-4312-2440-8105-4654F82A6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solidFill>
            <a:srgbClr val="000064"/>
          </a:solidFill>
        </p:spPr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F4BB463-7EFB-2445-BC50-7F4AFF131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6600" dirty="0"/>
              <a:t>2. Hvordan mener bibliotek-ansatte at biblioteket og bibliotekarene kan bidra til forskernes arbeid?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60E348B-FD46-3C4E-B843-629D76FF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8417CCF-40DC-B542-9F44-35273AF87B8A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AF152C4-186B-5E41-A5DB-54200F514B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6464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B213E6-73C4-954C-ACB0-1AD0229E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«Forskere trenger en bibliotekar som sitter i nærheten av dem eller er tilgjengelig her-og-nå»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24F2B7E-ED47-9543-A2BA-627A52E3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</p:spTree>
    <p:extLst>
      <p:ext uri="{BB962C8B-B14F-4D97-AF65-F5344CB8AC3E}">
        <p14:creationId xmlns:p14="http://schemas.microsoft.com/office/powerpoint/2010/main" val="4076576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23B821-AA8C-D949-B8E9-4FC858BD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8000" dirty="0"/>
              <a:t>«Bibliotekarene kan være ”lim” i tverrfaglige forskningsgrupper eller -prosjekter</a:t>
            </a:r>
            <a:r>
              <a:rPr lang="nb-NO" dirty="0"/>
              <a:t>»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68AD22D-524F-B049-8A20-10D12BE2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</p:spTree>
    <p:extLst>
      <p:ext uri="{BB962C8B-B14F-4D97-AF65-F5344CB8AC3E}">
        <p14:creationId xmlns:p14="http://schemas.microsoft.com/office/powerpoint/2010/main" val="1556507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23B821-AA8C-D949-B8E9-4FC858BD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/>
            <a:r>
              <a:rPr lang="nb-NO" sz="7200" dirty="0"/>
              <a:t>«</a:t>
            </a:r>
            <a:r>
              <a:rPr lang="nb-NO" sz="7200" b="1" dirty="0">
                <a:solidFill>
                  <a:schemeClr val="tx1"/>
                </a:solidFill>
                <a:latin typeface="+mn-lt"/>
              </a:rPr>
              <a:t>FORSKERE TRENGER EN BIBLIOTEKAR SOM KAN FAG-SPRÅKET DERES OG SOM GJERNE HAR UTDANNELSE I SAMME FAGOMRÅDE</a:t>
            </a:r>
            <a:r>
              <a:rPr lang="nb-NO" sz="7200" dirty="0"/>
              <a:t>»</a:t>
            </a:r>
            <a:endParaRPr lang="nb-NO" sz="7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68AD22D-524F-B049-8A20-10D12BE2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</p:spTree>
    <p:extLst>
      <p:ext uri="{BB962C8B-B14F-4D97-AF65-F5344CB8AC3E}">
        <p14:creationId xmlns:p14="http://schemas.microsoft.com/office/powerpoint/2010/main" val="2440614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A409C7-FD2E-1342-82F6-F2B7D5836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«Bibliotekarene må ha kjennskap til hvordan forskningsprosessen, som er typisk for de forskerne de skal støtte, foregår»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F8E4FDC-9B79-3347-80EA-1C19A077D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</p:spTree>
    <p:extLst>
      <p:ext uri="{BB962C8B-B14F-4D97-AF65-F5344CB8AC3E}">
        <p14:creationId xmlns:p14="http://schemas.microsoft.com/office/powerpoint/2010/main" val="901670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427136-37E5-6749-8EBF-C117D9E4C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«Litteraturoversikter basert på søk utført av eller med hjelp fra bibliotekarer, bidrar til bedre søknader»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460AD4B-874D-DC4C-975E-50C51D185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</p:spTree>
    <p:extLst>
      <p:ext uri="{BB962C8B-B14F-4D97-AF65-F5344CB8AC3E}">
        <p14:creationId xmlns:p14="http://schemas.microsoft.com/office/powerpoint/2010/main" val="1540143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23B821-AA8C-D949-B8E9-4FC858BD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/>
            <a:r>
              <a:rPr lang="nb-NO" sz="6600" dirty="0"/>
              <a:t>«</a:t>
            </a:r>
            <a:r>
              <a:rPr lang="nb-NO" sz="6600" b="1" dirty="0">
                <a:solidFill>
                  <a:schemeClr val="tx1"/>
                </a:solidFill>
              </a:rPr>
              <a:t>En av bibliotekets viktigste oppgaver er samlingsutvikling; de må sørge for at forskere har tilgang til kvalitets-sikret litteratur og den nyeste forskningen </a:t>
            </a:r>
            <a:r>
              <a:rPr lang="mr-IN" sz="6600" b="1" dirty="0">
                <a:solidFill>
                  <a:schemeClr val="tx1"/>
                </a:solidFill>
              </a:rPr>
              <a:t>–</a:t>
            </a:r>
            <a:r>
              <a:rPr lang="nb-NO" sz="6600" b="1" dirty="0">
                <a:solidFill>
                  <a:schemeClr val="tx1"/>
                </a:solidFill>
              </a:rPr>
              <a:t> trykt og elektronisk</a:t>
            </a:r>
            <a:r>
              <a:rPr lang="nb-NO" sz="6600" dirty="0"/>
              <a:t>»</a:t>
            </a:r>
            <a:endParaRPr lang="nb-NO" sz="6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68AD22D-524F-B049-8A20-10D12BE2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</p:spTree>
    <p:extLst>
      <p:ext uri="{BB962C8B-B14F-4D97-AF65-F5344CB8AC3E}">
        <p14:creationId xmlns:p14="http://schemas.microsoft.com/office/powerpoint/2010/main" val="3662402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65E25CD6-4312-2440-8105-4654F82A6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solidFill>
            <a:srgbClr val="007ACC"/>
          </a:solidFill>
        </p:spPr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F4BB463-7EFB-2445-BC50-7F4AFF131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6600" dirty="0"/>
              <a:t>3. Hvordan mener forskere at biblioteket/bibliotekarene kan bidra til deres arbeid? 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60E348B-FD46-3C4E-B843-629D76FF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8417CCF-40DC-B542-9F44-35273AF87B8A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AF152C4-186B-5E41-A5DB-54200F514B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8445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B2092B66-1065-1A4C-8FF2-5E1F520F3D3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3" r="26753"/>
          <a:stretch>
            <a:fillRect/>
          </a:stretch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392FF4D3-2D0B-EF4D-9022-E91E08472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Bibliotekarene...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E4AFF6-4D3B-0349-B54B-172AC89E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A48B4CF-C4E2-9C4E-861C-4B8147906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nb-NO" dirty="0"/>
              <a:t>må være lett tilgjengelige ressurser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kan være deltakere i forskningsprosjekter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kan være arrangører, formidlere og nettverksbyggere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kan være samlingsutviklere, eksperter på publisering, håndtering av forskningsdata samt koordinatorer på tvers av administrative støttefunksjoner </a:t>
            </a:r>
          </a:p>
          <a:p>
            <a:endParaRPr lang="nb-NO" dirty="0"/>
          </a:p>
        </p:txBody>
      </p:sp>
      <p:sp>
        <p:nvSpPr>
          <p:cNvPr id="8" name="Plassholder for bunntekst 3">
            <a:extLst>
              <a:ext uri="{FF2B5EF4-FFF2-40B4-BE49-F238E27FC236}">
                <a16:creationId xmlns:a16="http://schemas.microsoft.com/office/drawing/2014/main" id="{FBE160A6-B2AD-DC4C-9450-F9B17B0DFE38}"/>
              </a:ext>
            </a:extLst>
          </p:cNvPr>
          <p:cNvSpPr txBox="1">
            <a:spLocks/>
          </p:cNvSpPr>
          <p:nvPr/>
        </p:nvSpPr>
        <p:spPr>
          <a:xfrm>
            <a:off x="15739782" y="9295637"/>
            <a:ext cx="1717538" cy="2654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nb-NO"/>
            </a:defPPr>
            <a:lvl1pPr marL="0" algn="l" defTabSz="1300643" rtl="0" eaLnBrk="1" latinLnBrk="0" hangingPunct="1">
              <a:defRPr sz="11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50321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643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964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1285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606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928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2249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2570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cap="none" dirty="0"/>
              <a:t>Foto: Gabi H. Hurlen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593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8F3FC0-52AB-D54A-AC66-FC8F33AD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Dette vil jeg komme inn på: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C51F46-1CC8-C141-AF95-1777C1A14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Prosessen</a:t>
            </a:r>
          </a:p>
          <a:p>
            <a:r>
              <a:rPr lang="nb-NO" dirty="0"/>
              <a:t>Funnene</a:t>
            </a:r>
          </a:p>
          <a:p>
            <a:r>
              <a:rPr lang="nb-NO" dirty="0"/>
              <a:t>Resultatet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E3FFE47-6A9C-9045-94BD-B909F4629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1250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696BEA0E-62FB-D640-92DC-CD0331C120A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5" b="12505"/>
          <a:stretch>
            <a:fillRect/>
          </a:stretch>
        </p:blipFill>
        <p:spPr/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EDD3410-3580-E242-914F-4CDF46EAE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Tid og tillit - om bibliotekutvikling og forskningsstøtte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79FE429-1B60-BF42-9DAE-3C16987E7C6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05F46AE-5ABF-674C-92A4-8A864BA783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55B2715-6E41-2F4D-B43B-506ECEC6F0DD}"/>
              </a:ext>
            </a:extLst>
          </p:cNvPr>
          <p:cNvSpPr/>
          <p:nvPr/>
        </p:nvSpPr>
        <p:spPr>
          <a:xfrm>
            <a:off x="972123" y="3306673"/>
            <a:ext cx="15421764" cy="3792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Tittel 2">
            <a:extLst>
              <a:ext uri="{FF2B5EF4-FFF2-40B4-BE49-F238E27FC236}">
                <a16:creationId xmlns:a16="http://schemas.microsoft.com/office/drawing/2014/main" id="{8EC0802D-FE6F-D94D-B2F6-7B1CC6AD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948" y="4356528"/>
            <a:ext cx="15373922" cy="2160591"/>
          </a:xfrm>
        </p:spPr>
        <p:txBody>
          <a:bodyPr>
            <a:noAutofit/>
          </a:bodyPr>
          <a:lstStyle/>
          <a:p>
            <a:r>
              <a:rPr lang="nb-NO" sz="6000" dirty="0">
                <a:solidFill>
                  <a:schemeClr val="tx1"/>
                </a:solidFill>
              </a:rPr>
              <a:t>Hvordan kan UH-bibliotekene styrke sin relevans for dagens forskere? </a:t>
            </a:r>
          </a:p>
        </p:txBody>
      </p:sp>
      <p:sp>
        <p:nvSpPr>
          <p:cNvPr id="8" name="Plassholder for bunntekst 3">
            <a:extLst>
              <a:ext uri="{FF2B5EF4-FFF2-40B4-BE49-F238E27FC236}">
                <a16:creationId xmlns:a16="http://schemas.microsoft.com/office/drawing/2014/main" id="{0A183DC7-79F7-C045-9BB6-81ACE00E941C}"/>
              </a:ext>
            </a:extLst>
          </p:cNvPr>
          <p:cNvSpPr txBox="1">
            <a:spLocks/>
          </p:cNvSpPr>
          <p:nvPr/>
        </p:nvSpPr>
        <p:spPr>
          <a:xfrm>
            <a:off x="15739782" y="9295637"/>
            <a:ext cx="1717538" cy="2654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nb-NO"/>
            </a:defPPr>
            <a:lvl1pPr marL="0" algn="l" defTabSz="1300643" rtl="0" eaLnBrk="1" latinLnBrk="0" hangingPunct="1">
              <a:defRPr sz="11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50321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643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964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1285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606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928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2249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2570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cap="none" dirty="0"/>
              <a:t>Foto: Gabi H. Hurlen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1177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D3281F-5937-6B4B-AF27-84CB14BA0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Tre grunnprinsipper for forskningsstøtte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44B481-65C4-4A43-8025-5C55241A8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nb-NO" dirty="0"/>
              <a:t>Avhjelpe tidsklemma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nb-NO" dirty="0"/>
              <a:t>Tilføye konkret verdi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nb-NO" dirty="0"/>
              <a:t>Leve opp til forventningene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CAD0D68-2DB4-CD42-8D6D-67A979D0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</p:spTree>
    <p:extLst>
      <p:ext uri="{BB962C8B-B14F-4D97-AF65-F5344CB8AC3E}">
        <p14:creationId xmlns:p14="http://schemas.microsoft.com/office/powerpoint/2010/main" val="3836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B6A55C-CD69-9B43-AB67-9F2BE99F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Syv satsningsområder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D8C5FB-B791-1B42-BCCF-C0CDA83789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487604" indent="-487604">
              <a:lnSpc>
                <a:spcPct val="150000"/>
              </a:lnSpc>
            </a:pPr>
            <a:r>
              <a:rPr lang="nb-NO" dirty="0"/>
              <a:t>Utvikle samlingen med fokus på    elektronisk tilgang </a:t>
            </a:r>
          </a:p>
          <a:p>
            <a:pPr marL="487604" indent="-487604">
              <a:lnSpc>
                <a:spcPct val="150000"/>
              </a:lnSpc>
            </a:pPr>
            <a:r>
              <a:rPr lang="nb-NO" dirty="0"/>
              <a:t>Gjennomføre og/eller gi støtte til litteratursøk</a:t>
            </a:r>
          </a:p>
          <a:p>
            <a:pPr marL="487604" indent="-487604">
              <a:lnSpc>
                <a:spcPct val="150000"/>
              </a:lnSpc>
            </a:pPr>
            <a:r>
              <a:rPr lang="nb-NO" dirty="0"/>
              <a:t>Støtte arbeidet med publisering og arkivering</a:t>
            </a:r>
          </a:p>
          <a:p>
            <a:pPr marL="487604" indent="-487604">
              <a:lnSpc>
                <a:spcPct val="150000"/>
              </a:lnSpc>
            </a:pPr>
            <a:r>
              <a:rPr lang="nb-NO" dirty="0"/>
              <a:t>Utvikle biblioteket som formidlingsarena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549088B-9D1B-2547-9755-F426037958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487604" indent="-487604">
              <a:lnSpc>
                <a:spcPct val="150000"/>
              </a:lnSpc>
            </a:pPr>
            <a:r>
              <a:rPr lang="nb-NO" dirty="0"/>
              <a:t>Bidra til arbeidet med tverrfaglig forskning</a:t>
            </a:r>
          </a:p>
          <a:p>
            <a:pPr marL="487604" indent="-487604">
              <a:lnSpc>
                <a:spcPct val="150000"/>
              </a:lnSpc>
            </a:pPr>
            <a:r>
              <a:rPr lang="nb-NO" dirty="0"/>
              <a:t>Være koordinator for administrative støttefunksjoner</a:t>
            </a:r>
          </a:p>
          <a:p>
            <a:pPr marL="487604" indent="-487604">
              <a:lnSpc>
                <a:spcPct val="150000"/>
              </a:lnSpc>
            </a:pPr>
            <a:r>
              <a:rPr lang="nb-NO" dirty="0"/>
              <a:t>Ta fatt på oppgaver relatert til håndtering av forskningsdata og </a:t>
            </a:r>
            <a:r>
              <a:rPr lang="nb-NO" dirty="0" err="1"/>
              <a:t>bibliometri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249FE1-E108-1844-8568-BF0AACD7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</p:spTree>
    <p:extLst>
      <p:ext uri="{BB962C8B-B14F-4D97-AF65-F5344CB8AC3E}">
        <p14:creationId xmlns:p14="http://schemas.microsoft.com/office/powerpoint/2010/main" val="423444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2B69F2-0C99-C042-8060-709E5F9C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Fire forutsetninger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EE1562-C489-0F4F-AAF1-DA76524F2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914400" indent="-914400">
              <a:lnSpc>
                <a:spcPct val="150000"/>
              </a:lnSpc>
              <a:buFont typeface="+mj-lt"/>
              <a:buAutoNum type="arabicPeriod"/>
            </a:pPr>
            <a:r>
              <a:rPr lang="nb-NO" sz="5400" dirty="0"/>
              <a:t>Relasjoner etableres og nettverk bygges</a:t>
            </a:r>
          </a:p>
          <a:p>
            <a:pPr marL="914400" indent="-914400">
              <a:lnSpc>
                <a:spcPct val="150000"/>
              </a:lnSpc>
              <a:buFont typeface="+mj-lt"/>
              <a:buAutoNum type="arabicPeriod"/>
            </a:pPr>
            <a:r>
              <a:rPr lang="nb-NO" sz="5400" dirty="0"/>
              <a:t>Bibliotekarrollen profesjonaliseres </a:t>
            </a:r>
          </a:p>
          <a:p>
            <a:pPr marL="914400" indent="-914400">
              <a:lnSpc>
                <a:spcPct val="150000"/>
              </a:lnSpc>
              <a:buFont typeface="+mj-lt"/>
              <a:buAutoNum type="arabicPeriod"/>
            </a:pPr>
            <a:r>
              <a:rPr lang="nb-NO" sz="5400" dirty="0"/>
              <a:t>Forskningsstøtten synliggjøres</a:t>
            </a:r>
          </a:p>
          <a:p>
            <a:pPr marL="914400" indent="-914400">
              <a:lnSpc>
                <a:spcPct val="150000"/>
              </a:lnSpc>
              <a:buFont typeface="+mj-lt"/>
              <a:buAutoNum type="arabicPeriod"/>
            </a:pPr>
            <a:r>
              <a:rPr lang="nb-NO" sz="5400" dirty="0"/>
              <a:t>Organiseringen av forskningsstøttearbeidet optimaliseres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EB9868C-E243-834A-A275-502A211E0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</p:spTree>
    <p:extLst>
      <p:ext uri="{BB962C8B-B14F-4D97-AF65-F5344CB8AC3E}">
        <p14:creationId xmlns:p14="http://schemas.microsoft.com/office/powerpoint/2010/main" val="4480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DC7BF4-9E15-494E-97A0-A0B56691C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8AAF07B-00CD-1C4B-B4AD-31F61819B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</p:spTree>
    <p:extLst>
      <p:ext uri="{BB962C8B-B14F-4D97-AF65-F5344CB8AC3E}">
        <p14:creationId xmlns:p14="http://schemas.microsoft.com/office/powerpoint/2010/main" val="493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696BEA0E-62FB-D640-92DC-CD0331C120A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5" b="12505"/>
          <a:stretch>
            <a:fillRect/>
          </a:stretch>
        </p:blipFill>
        <p:spPr>
          <a:xfrm>
            <a:off x="0" y="0"/>
            <a:ext cx="17345025" cy="9757220"/>
          </a:xfr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EDD3410-3580-E242-914F-4CDF46EAE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Tid og tillit - om bibliotekutvikling og forskningsstøtte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79FE429-1B60-BF42-9DAE-3C16987E7C6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05F46AE-5ABF-674C-92A4-8A864BA783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55B2715-6E41-2F4D-B43B-506ECEC6F0DD}"/>
              </a:ext>
            </a:extLst>
          </p:cNvPr>
          <p:cNvSpPr/>
          <p:nvPr/>
        </p:nvSpPr>
        <p:spPr>
          <a:xfrm>
            <a:off x="972123" y="3306673"/>
            <a:ext cx="15421764" cy="3792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Tittel 2">
            <a:extLst>
              <a:ext uri="{FF2B5EF4-FFF2-40B4-BE49-F238E27FC236}">
                <a16:creationId xmlns:a16="http://schemas.microsoft.com/office/drawing/2014/main" id="{8EC0802D-FE6F-D94D-B2F6-7B1CC6AD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948" y="4356528"/>
            <a:ext cx="15373922" cy="2160591"/>
          </a:xfrm>
        </p:spPr>
        <p:txBody>
          <a:bodyPr>
            <a:noAutofit/>
          </a:bodyPr>
          <a:lstStyle/>
          <a:p>
            <a:r>
              <a:rPr lang="nb-NO" sz="6000" dirty="0">
                <a:solidFill>
                  <a:schemeClr val="tx1"/>
                </a:solidFill>
              </a:rPr>
              <a:t>Hvordan kan UH-bibliotekene styrke sin relevans for dagens forskere? </a:t>
            </a:r>
          </a:p>
        </p:txBody>
      </p:sp>
      <p:sp>
        <p:nvSpPr>
          <p:cNvPr id="13" name="Plassholder for bunntekst 3">
            <a:extLst>
              <a:ext uri="{FF2B5EF4-FFF2-40B4-BE49-F238E27FC236}">
                <a16:creationId xmlns:a16="http://schemas.microsoft.com/office/drawing/2014/main" id="{0577D764-F3A1-7041-8332-6A748BF6182C}"/>
              </a:ext>
            </a:extLst>
          </p:cNvPr>
          <p:cNvSpPr txBox="1">
            <a:spLocks/>
          </p:cNvSpPr>
          <p:nvPr/>
        </p:nvSpPr>
        <p:spPr>
          <a:xfrm>
            <a:off x="15739782" y="9295637"/>
            <a:ext cx="1717538" cy="2654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nb-NO"/>
            </a:defPPr>
            <a:lvl1pPr marL="0" algn="l" defTabSz="1300643" rtl="0" eaLnBrk="1" latinLnBrk="0" hangingPunct="1">
              <a:defRPr sz="11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50321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643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964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1285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606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928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2249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2570" algn="l" defTabSz="1300643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cap="none" dirty="0"/>
              <a:t>Foto: Gabi H. Hurlen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8048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69CC686-32F1-2D40-A562-5ECBC003F215}"/>
              </a:ext>
            </a:extLst>
          </p:cNvPr>
          <p:cNvSpPr/>
          <p:nvPr/>
        </p:nvSpPr>
        <p:spPr>
          <a:xfrm>
            <a:off x="922576" y="2995807"/>
            <a:ext cx="4464367" cy="11426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nb-NO" sz="2275" b="1" dirty="0">
                <a:solidFill>
                  <a:srgbClr val="87002B"/>
                </a:solidFill>
              </a:rPr>
              <a:t>1. Hvordan ser forskernes arbeidssituasjon ut i ​dag og hva er det som påvirker den?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D7671AE-AAAE-AE4F-BA7C-60AFB64E8818}"/>
              </a:ext>
            </a:extLst>
          </p:cNvPr>
          <p:cNvSpPr/>
          <p:nvPr/>
        </p:nvSpPr>
        <p:spPr>
          <a:xfrm>
            <a:off x="5340396" y="2626171"/>
            <a:ext cx="4973526" cy="1511561"/>
          </a:xfrm>
          <a:prstGeom prst="ellipse">
            <a:avLst/>
          </a:prstGeom>
          <a:noFill/>
          <a:ln w="28575">
            <a:solidFill>
              <a:srgbClr val="87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640" b="1">
              <a:solidFill>
                <a:srgbClr val="000064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EFC93EE-2F20-334A-AAB6-E1C7DF0E85A3}"/>
              </a:ext>
            </a:extLst>
          </p:cNvPr>
          <p:cNvSpPr txBox="1"/>
          <p:nvPr/>
        </p:nvSpPr>
        <p:spPr>
          <a:xfrm>
            <a:off x="6458381" y="3062892"/>
            <a:ext cx="264649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>
                <a:solidFill>
                  <a:srgbClr val="87002B"/>
                </a:solidFill>
              </a:rPr>
              <a:t>4 x intervju med </a:t>
            </a:r>
          </a:p>
          <a:p>
            <a:pPr algn="ctr"/>
            <a:r>
              <a:rPr lang="nb-NO" sz="2000" b="1" dirty="0">
                <a:solidFill>
                  <a:srgbClr val="87002B"/>
                </a:solidFill>
              </a:rPr>
              <a:t>forskere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7B44DD9-314A-FA44-8EB3-F321213460D5}"/>
              </a:ext>
            </a:extLst>
          </p:cNvPr>
          <p:cNvSpPr/>
          <p:nvPr/>
        </p:nvSpPr>
        <p:spPr>
          <a:xfrm>
            <a:off x="3236064" y="4848042"/>
            <a:ext cx="5250092" cy="114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275" b="1" dirty="0">
                <a:solidFill>
                  <a:srgbClr val="000064"/>
                </a:solidFill>
              </a:rPr>
              <a:t>2. Hvordan mener bibliotekansatte at biblioteket og bibliotekarene kan bidra til forskernes arbeid?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32156D3-B236-654A-8A65-9FBB32FDC987}"/>
              </a:ext>
            </a:extLst>
          </p:cNvPr>
          <p:cNvSpPr/>
          <p:nvPr/>
        </p:nvSpPr>
        <p:spPr>
          <a:xfrm>
            <a:off x="8584127" y="4511757"/>
            <a:ext cx="4973526" cy="1511562"/>
          </a:xfrm>
          <a:prstGeom prst="ellipse">
            <a:avLst/>
          </a:prstGeom>
          <a:noFill/>
          <a:ln w="28575">
            <a:solidFill>
              <a:srgbClr val="0000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640" b="1" dirty="0">
              <a:solidFill>
                <a:schemeClr val="tx1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D0621FB-8A12-2B42-AD6F-638EE7899B03}"/>
              </a:ext>
            </a:extLst>
          </p:cNvPr>
          <p:cNvSpPr txBox="1"/>
          <p:nvPr/>
        </p:nvSpPr>
        <p:spPr>
          <a:xfrm>
            <a:off x="9104481" y="4935906"/>
            <a:ext cx="36216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>
                <a:solidFill>
                  <a:srgbClr val="000064"/>
                </a:solidFill>
              </a:rPr>
              <a:t>Verdenskafé med bibliotek- ansatte, Virak 2017</a:t>
            </a:r>
          </a:p>
        </p:txBody>
      </p:sp>
      <p:cxnSp>
        <p:nvCxnSpPr>
          <p:cNvPr id="14" name="Rett pil 13">
            <a:extLst>
              <a:ext uri="{FF2B5EF4-FFF2-40B4-BE49-F238E27FC236}">
                <a16:creationId xmlns:a16="http://schemas.microsoft.com/office/drawing/2014/main" id="{A6A32052-9774-5041-B9C0-85B4F101676E}"/>
              </a:ext>
            </a:extLst>
          </p:cNvPr>
          <p:cNvCxnSpPr>
            <a:cxnSpLocks/>
          </p:cNvCxnSpPr>
          <p:nvPr/>
        </p:nvCxnSpPr>
        <p:spPr>
          <a:xfrm>
            <a:off x="9104481" y="4150045"/>
            <a:ext cx="399126" cy="386948"/>
          </a:xfrm>
          <a:prstGeom prst="straightConnector1">
            <a:avLst/>
          </a:prstGeom>
          <a:ln>
            <a:solidFill>
              <a:srgbClr val="8700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F4F4B8E-B9DE-8A40-9434-4BFA5232ECBD}"/>
              </a:ext>
            </a:extLst>
          </p:cNvPr>
          <p:cNvSpPr txBox="1"/>
          <p:nvPr/>
        </p:nvSpPr>
        <p:spPr>
          <a:xfrm>
            <a:off x="9438293" y="4031340"/>
            <a:ext cx="1294458" cy="3986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991" b="1" dirty="0">
                <a:solidFill>
                  <a:srgbClr val="87002B"/>
                </a:solidFill>
              </a:rPr>
              <a:t>Analyse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F4E28D5-D517-8844-BA19-93211F69D3AA}"/>
              </a:ext>
            </a:extLst>
          </p:cNvPr>
          <p:cNvSpPr/>
          <p:nvPr/>
        </p:nvSpPr>
        <p:spPr>
          <a:xfrm>
            <a:off x="5918762" y="6809180"/>
            <a:ext cx="5507251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275" b="1" dirty="0">
                <a:solidFill>
                  <a:srgbClr val="007ACC"/>
                </a:solidFill>
              </a:rPr>
              <a:t>3. Hvordan mener forskere ved </a:t>
            </a:r>
            <a:r>
              <a:rPr lang="nb-NO" sz="2275" b="1" dirty="0" err="1">
                <a:solidFill>
                  <a:srgbClr val="007ACC"/>
                </a:solidFill>
              </a:rPr>
              <a:t>OsloMet</a:t>
            </a:r>
            <a:r>
              <a:rPr lang="nb-NO" sz="2275" b="1" dirty="0">
                <a:solidFill>
                  <a:srgbClr val="007ACC"/>
                </a:solidFill>
              </a:rPr>
              <a:t> at biblioteket og bibliotekarene kan bidra til deres arbeid? 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990E112-CABA-7A4D-9CB8-214CB150538D}"/>
              </a:ext>
            </a:extLst>
          </p:cNvPr>
          <p:cNvSpPr/>
          <p:nvPr/>
        </p:nvSpPr>
        <p:spPr>
          <a:xfrm>
            <a:off x="11428687" y="6462518"/>
            <a:ext cx="4973526" cy="1511562"/>
          </a:xfrm>
          <a:prstGeom prst="ellipse">
            <a:avLst/>
          </a:prstGeom>
          <a:noFill/>
          <a:ln w="28575">
            <a:solidFill>
              <a:srgbClr val="007A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640" b="1" dirty="0">
              <a:solidFill>
                <a:schemeClr val="tx1"/>
              </a:solidFill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C73C04AA-1161-B141-87DC-47F549ADBE5A}"/>
              </a:ext>
            </a:extLst>
          </p:cNvPr>
          <p:cNvSpPr txBox="1"/>
          <p:nvPr/>
        </p:nvSpPr>
        <p:spPr>
          <a:xfrm>
            <a:off x="12821377" y="6833346"/>
            <a:ext cx="21854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>
                <a:solidFill>
                  <a:srgbClr val="007ACC"/>
                </a:solidFill>
              </a:rPr>
              <a:t>Fokusgruppe med forskere</a:t>
            </a:r>
          </a:p>
        </p:txBody>
      </p:sp>
      <p:sp>
        <p:nvSpPr>
          <p:cNvPr id="26" name="Tittel 1">
            <a:extLst>
              <a:ext uri="{FF2B5EF4-FFF2-40B4-BE49-F238E27FC236}">
                <a16:creationId xmlns:a16="http://schemas.microsoft.com/office/drawing/2014/main" id="{DA3479B4-BA35-4641-BB86-9DDCE0C1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903" y="1002217"/>
            <a:ext cx="15373922" cy="664797"/>
          </a:xfrm>
        </p:spPr>
        <p:txBody>
          <a:bodyPr>
            <a:normAutofit/>
          </a:bodyPr>
          <a:lstStyle/>
          <a:p>
            <a:r>
              <a:rPr lang="nb-NO" sz="4000" dirty="0"/>
              <a:t>Prosessen</a:t>
            </a:r>
          </a:p>
        </p:txBody>
      </p:sp>
      <p:cxnSp>
        <p:nvCxnSpPr>
          <p:cNvPr id="36" name="Rett pil 35">
            <a:extLst>
              <a:ext uri="{FF2B5EF4-FFF2-40B4-BE49-F238E27FC236}">
                <a16:creationId xmlns:a16="http://schemas.microsoft.com/office/drawing/2014/main" id="{744476D7-7335-4B42-8BD0-F47EC718262B}"/>
              </a:ext>
            </a:extLst>
          </p:cNvPr>
          <p:cNvCxnSpPr>
            <a:cxnSpLocks/>
          </p:cNvCxnSpPr>
          <p:nvPr/>
        </p:nvCxnSpPr>
        <p:spPr>
          <a:xfrm>
            <a:off x="12042664" y="6073358"/>
            <a:ext cx="399126" cy="386948"/>
          </a:xfrm>
          <a:prstGeom prst="straightConnector1">
            <a:avLst/>
          </a:prstGeom>
          <a:ln>
            <a:solidFill>
              <a:srgbClr val="0000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F57C1AB5-9ACF-5443-93E9-D09C0D71F66B}"/>
              </a:ext>
            </a:extLst>
          </p:cNvPr>
          <p:cNvSpPr txBox="1"/>
          <p:nvPr/>
        </p:nvSpPr>
        <p:spPr>
          <a:xfrm>
            <a:off x="12343819" y="5921996"/>
            <a:ext cx="1294458" cy="3986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991" b="1" dirty="0">
                <a:solidFill>
                  <a:srgbClr val="000064"/>
                </a:solidFill>
              </a:rPr>
              <a:t>Analyse</a:t>
            </a:r>
          </a:p>
        </p:txBody>
      </p:sp>
      <p:cxnSp>
        <p:nvCxnSpPr>
          <p:cNvPr id="38" name="Rett pil 37">
            <a:extLst>
              <a:ext uri="{FF2B5EF4-FFF2-40B4-BE49-F238E27FC236}">
                <a16:creationId xmlns:a16="http://schemas.microsoft.com/office/drawing/2014/main" id="{F5056788-8814-CE4D-879D-C2E1865863F6}"/>
              </a:ext>
            </a:extLst>
          </p:cNvPr>
          <p:cNvCxnSpPr>
            <a:cxnSpLocks/>
          </p:cNvCxnSpPr>
          <p:nvPr/>
        </p:nvCxnSpPr>
        <p:spPr>
          <a:xfrm>
            <a:off x="14607723" y="8052852"/>
            <a:ext cx="399126" cy="386948"/>
          </a:xfrm>
          <a:prstGeom prst="straightConnector1">
            <a:avLst/>
          </a:prstGeom>
          <a:ln>
            <a:solidFill>
              <a:srgbClr val="007A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C8FC9797-FFA2-C84A-9C52-F0AB2356F0E0}"/>
              </a:ext>
            </a:extLst>
          </p:cNvPr>
          <p:cNvSpPr txBox="1"/>
          <p:nvPr/>
        </p:nvSpPr>
        <p:spPr>
          <a:xfrm>
            <a:off x="14974192" y="7966804"/>
            <a:ext cx="1294458" cy="3986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991" b="1" dirty="0">
                <a:solidFill>
                  <a:srgbClr val="007ACC"/>
                </a:solidFill>
              </a:rPr>
              <a:t>Analyse</a:t>
            </a:r>
          </a:p>
        </p:txBody>
      </p:sp>
    </p:spTree>
    <p:extLst>
      <p:ext uri="{BB962C8B-B14F-4D97-AF65-F5344CB8AC3E}">
        <p14:creationId xmlns:p14="http://schemas.microsoft.com/office/powerpoint/2010/main" val="21414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 animBg="1"/>
      <p:bldP spid="13" grpId="0"/>
      <p:bldP spid="15" grpId="0"/>
      <p:bldP spid="18" grpId="0"/>
      <p:bldP spid="19" grpId="0" animBg="1"/>
      <p:bldP spid="20" grpId="0"/>
      <p:bldP spid="37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65E25CD6-4312-2440-8105-4654F82A6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solidFill>
            <a:srgbClr val="87002B"/>
          </a:solidFill>
        </p:spPr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F4BB463-7EFB-2445-BC50-7F4AFF131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1. Hvordan ser forskernes arbeidssituasjon ut i ​dag og hva er det som påvirker den? 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60E348B-FD46-3C4E-B843-629D76FF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8417CCF-40DC-B542-9F44-35273AF87B8A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AF152C4-186B-5E41-A5DB-54200F514B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879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23B821-AA8C-D949-B8E9-4FC858BD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8000" dirty="0"/>
              <a:t>«Jeg må publisere så og så mye, så... ellers så mister jeg jo en del av forskningstida mi...»</a:t>
            </a:r>
            <a:br>
              <a:rPr lang="nb-NO" sz="8000" dirty="0"/>
            </a:br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68AD22D-524F-B049-8A20-10D12BE2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F03A891-B174-ED4A-8752-28B4D17463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Kristin, humanist</a:t>
            </a:r>
          </a:p>
        </p:txBody>
      </p:sp>
    </p:spTree>
    <p:extLst>
      <p:ext uri="{BB962C8B-B14F-4D97-AF65-F5344CB8AC3E}">
        <p14:creationId xmlns:p14="http://schemas.microsoft.com/office/powerpoint/2010/main" val="1961717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91B7CB-BFC6-9A40-AA2C-E87DA0033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nb-NO" sz="5400" dirty="0"/>
              <a:t>«</a:t>
            </a:r>
            <a:r>
              <a:rPr lang="nb-NO" sz="5400" cap="none" dirty="0"/>
              <a:t>Og så får du på en måte beskjed om at: ja, hvorfor har du ikke publisert eller hvorfor har du ikke, ja, flere artikler? [...] Det blir litt sånn at forskning blir et privatanliggende fordi du må gjøre det på fritiden din, hvis du skal publisere eller produsere nok</a:t>
            </a:r>
            <a:r>
              <a:rPr lang="nb-NO" sz="5400" dirty="0"/>
              <a:t>»</a:t>
            </a:r>
            <a:r>
              <a:rPr lang="nb-NO" sz="5400" cap="none" dirty="0"/>
              <a:t>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934C47D-B3CA-9B41-BB7F-60AF0F6E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DD383ED-4132-3C47-9490-8DB87F44BC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Frederik, helsefag</a:t>
            </a:r>
          </a:p>
        </p:txBody>
      </p:sp>
    </p:spTree>
    <p:extLst>
      <p:ext uri="{BB962C8B-B14F-4D97-AF65-F5344CB8AC3E}">
        <p14:creationId xmlns:p14="http://schemas.microsoft.com/office/powerpoint/2010/main" val="267631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0FF059-02C6-EF47-8CA6-CEAF9039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8000" dirty="0"/>
              <a:t>«</a:t>
            </a:r>
            <a:r>
              <a:rPr lang="en-GB" sz="8000" dirty="0"/>
              <a:t>Producing research is about the relationships with people, more than it is about research itself</a:t>
            </a:r>
            <a:r>
              <a:rPr lang="nb-NO" sz="8000" dirty="0"/>
              <a:t>»</a:t>
            </a:r>
            <a:r>
              <a:rPr lang="en-GB" sz="8000" i="1" dirty="0"/>
              <a:t> </a:t>
            </a:r>
            <a:br>
              <a:rPr lang="en-GB" sz="8000" i="1" dirty="0"/>
            </a:br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ED9E439-5317-7548-9936-3642307F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921D897-8428-684F-8E47-14BB7B838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Ann, </a:t>
            </a:r>
            <a:r>
              <a:rPr lang="en-GB" dirty="0" err="1"/>
              <a:t>tverrfaglig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1818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410365-FF7A-3D4D-B66E-3D78EC357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175" indent="0"/>
            <a:r>
              <a:rPr lang="nb-NO" sz="4800" dirty="0"/>
              <a:t>«</a:t>
            </a:r>
            <a:r>
              <a:rPr lang="nb-NO" sz="5200" cap="none" dirty="0"/>
              <a:t>Man gjør det jo for at det skal forenkle hverdagen, så med en gang det føles utrygt - det er jo mange her bortover i gangen som har opplevd sånne </a:t>
            </a:r>
            <a:r>
              <a:rPr lang="nb-NO" sz="5200" cap="none" dirty="0" err="1"/>
              <a:t>EndNote</a:t>
            </a:r>
            <a:r>
              <a:rPr lang="nb-NO" sz="5200" cap="none" dirty="0"/>
              <a:t>-ting som gjør at de ikke tør å bruke det for det det er verdt, liksom. Som bruker det som jeg gjør [generere litteraturlister] eller som faktisk ikke bruker det overhodet</a:t>
            </a:r>
            <a:r>
              <a:rPr lang="nb-NO" sz="5400" dirty="0"/>
              <a:t>»</a:t>
            </a:r>
            <a:r>
              <a:rPr lang="nb-NO" sz="5200" cap="none" dirty="0"/>
              <a:t> </a:t>
            </a:r>
            <a:endParaRPr lang="nb-NO" sz="52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94B6947-CB83-6242-BEAD-B3048D22C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Tid og tillit - om bibliotekutvikling og forskningsstøtte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11B279-A051-184B-89C2-BDDC63507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0248" y="7956995"/>
            <a:ext cx="15373922" cy="276999"/>
          </a:xfrm>
        </p:spPr>
        <p:txBody>
          <a:bodyPr/>
          <a:lstStyle/>
          <a:p>
            <a:r>
              <a:rPr lang="nb-NO" dirty="0"/>
              <a:t>Martin, tverrfaglig stipendiat</a:t>
            </a:r>
          </a:p>
        </p:txBody>
      </p:sp>
    </p:spTree>
    <p:extLst>
      <p:ext uri="{BB962C8B-B14F-4D97-AF65-F5344CB8AC3E}">
        <p14:creationId xmlns:p14="http://schemas.microsoft.com/office/powerpoint/2010/main" val="1365903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sloMet">
      <a:dk1>
        <a:sysClr val="windowText" lastClr="000000"/>
      </a:dk1>
      <a:lt1>
        <a:sysClr val="window" lastClr="FFFFFF"/>
      </a:lt1>
      <a:dk2>
        <a:srgbClr val="000000"/>
      </a:dk2>
      <a:lt2>
        <a:srgbClr val="D7D7D7"/>
      </a:lt2>
      <a:accent1>
        <a:srgbClr val="FFDC00"/>
      </a:accent1>
      <a:accent2>
        <a:srgbClr val="E02D00"/>
      </a:accent2>
      <a:accent3>
        <a:srgbClr val="007ACC"/>
      </a:accent3>
      <a:accent4>
        <a:srgbClr val="99002B"/>
      </a:accent4>
      <a:accent5>
        <a:srgbClr val="000064"/>
      </a:accent5>
      <a:accent6>
        <a:srgbClr val="FF81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OsloMet.potx" id="{AECBD631-B40E-4041-9923-620709C1F4D5}" vid="{5C51B47A-E6F4-42C8-83D5-9C34B7AE630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18070</TotalTime>
  <Words>2113</Words>
  <Application>Microsoft Macintosh PowerPoint</Application>
  <PresentationFormat>Egendefinert</PresentationFormat>
  <Paragraphs>297</Paragraphs>
  <Slides>24</Slides>
  <Notes>24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Office-tema</vt:lpstr>
      <vt:lpstr>Tid og tillit</vt:lpstr>
      <vt:lpstr>Dette vil jeg komme inn på:</vt:lpstr>
      <vt:lpstr>Hvordan kan UH-bibliotekene styrke sin relevans for dagens forskere? </vt:lpstr>
      <vt:lpstr>Prosessen</vt:lpstr>
      <vt:lpstr>1. Hvordan ser forskernes arbeidssituasjon ut i ​dag og hva er det som påvirker den? </vt:lpstr>
      <vt:lpstr>«Jeg må publisere så og så mye, så... ellers så mister jeg jo en del av forskningstida mi...» </vt:lpstr>
      <vt:lpstr>«Og så får du på en måte beskjed om at: ja, hvorfor har du ikke publisert eller hvorfor har du ikke, ja, flere artikler? [...] Det blir litt sånn at forskning blir et privatanliggende fordi du må gjøre det på fritiden din, hvis du skal publisere eller produsere nok» </vt:lpstr>
      <vt:lpstr>«Producing research is about the relationships with people, more than it is about research itself»  </vt:lpstr>
      <vt:lpstr>«Man gjør det jo for at det skal forenkle hverdagen, så med en gang det føles utrygt - det er jo mange her bortover i gangen som har opplevd sånne EndNote-ting som gjør at de ikke tør å bruke det for det det er verdt, liksom. Som bruker det som jeg gjør [generere litteraturlister] eller som faktisk ikke bruker det overhodet» </vt:lpstr>
      <vt:lpstr>«If I can’t trust somebody to provide me worthwhile guidance in this, then it’s better for me to just do it myself and I will learn by doing and screwing it up [...]  so you really have to have somebody at the other end to that thing that knows their business» </vt:lpstr>
      <vt:lpstr>2. Hvordan mener bibliotek-ansatte at biblioteket og bibliotekarene kan bidra til forskernes arbeid?</vt:lpstr>
      <vt:lpstr>«Forskere trenger en bibliotekar som sitter i nærheten av dem eller er tilgjengelig her-og-nå»</vt:lpstr>
      <vt:lpstr>«Bibliotekarene kan være ”lim” i tverrfaglige forskningsgrupper eller -prosjekter»</vt:lpstr>
      <vt:lpstr>«FORSKERE TRENGER EN BIBLIOTEKAR SOM KAN FAG-SPRÅKET DERES OG SOM GJERNE HAR UTDANNELSE I SAMME FAGOMRÅDE»</vt:lpstr>
      <vt:lpstr>«Bibliotekarene må ha kjennskap til hvordan forskningsprosessen, som er typisk for de forskerne de skal støtte, foregår» </vt:lpstr>
      <vt:lpstr>«Litteraturoversikter basert på søk utført av eller med hjelp fra bibliotekarer, bidrar til bedre søknader» </vt:lpstr>
      <vt:lpstr>«En av bibliotekets viktigste oppgaver er samlingsutvikling; de må sørge for at forskere har tilgang til kvalitets-sikret litteratur og den nyeste forskningen – trykt og elektronisk»</vt:lpstr>
      <vt:lpstr>3. Hvordan mener forskere at biblioteket/bibliotekarene kan bidra til deres arbeid? </vt:lpstr>
      <vt:lpstr>Bibliotekarene...</vt:lpstr>
      <vt:lpstr>Hvordan kan UH-bibliotekene styrke sin relevans for dagens forskere? </vt:lpstr>
      <vt:lpstr>Tre grunnprinsipper for forskningsstøtte</vt:lpstr>
      <vt:lpstr>Syv satsningsområder</vt:lpstr>
      <vt:lpstr>Fire forutsetninger</vt:lpstr>
      <vt:lpstr>Takk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Universitetsbiblioteket ved OsloMet</dc:title>
  <dc:creator>Mari Serine Kannelønning</dc:creator>
  <dc:description>template by officeconsult.no</dc:description>
  <cp:lastModifiedBy>Mari Serine Kannelønning</cp:lastModifiedBy>
  <cp:revision>127</cp:revision>
  <cp:lastPrinted>2019-06-11T10:52:40Z</cp:lastPrinted>
  <dcterms:created xsi:type="dcterms:W3CDTF">2018-06-01T06:00:46Z</dcterms:created>
  <dcterms:modified xsi:type="dcterms:W3CDTF">2019-06-11T14:29:50Z</dcterms:modified>
</cp:coreProperties>
</file>