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6" r:id="rId1"/>
  </p:sldMasterIdLst>
  <p:notesMasterIdLst>
    <p:notesMasterId r:id="rId28"/>
  </p:notesMasterIdLst>
  <p:handoutMasterIdLst>
    <p:handoutMasterId r:id="rId29"/>
  </p:handoutMasterIdLst>
  <p:sldIdLst>
    <p:sldId id="323" r:id="rId2"/>
    <p:sldId id="419" r:id="rId3"/>
    <p:sldId id="420" r:id="rId4"/>
    <p:sldId id="387" r:id="rId5"/>
    <p:sldId id="377" r:id="rId6"/>
    <p:sldId id="375" r:id="rId7"/>
    <p:sldId id="378" r:id="rId8"/>
    <p:sldId id="379" r:id="rId9"/>
    <p:sldId id="361" r:id="rId10"/>
    <p:sldId id="395" r:id="rId11"/>
    <p:sldId id="396" r:id="rId12"/>
    <p:sldId id="398" r:id="rId13"/>
    <p:sldId id="397" r:id="rId14"/>
    <p:sldId id="388" r:id="rId15"/>
    <p:sldId id="406" r:id="rId16"/>
    <p:sldId id="400" r:id="rId17"/>
    <p:sldId id="408" r:id="rId18"/>
    <p:sldId id="409" r:id="rId19"/>
    <p:sldId id="410" r:id="rId20"/>
    <p:sldId id="414" r:id="rId21"/>
    <p:sldId id="411" r:id="rId22"/>
    <p:sldId id="423" r:id="rId23"/>
    <p:sldId id="412" r:id="rId24"/>
    <p:sldId id="413" r:id="rId25"/>
    <p:sldId id="421" r:id="rId26"/>
    <p:sldId id="422" r:id="rId27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FF0000"/>
    <a:srgbClr val="000000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66F8CE-A4A8-4F0C-8293-292B2AB72C9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F661F7-461E-4462-879E-53A0CAB97BEE}">
      <dgm:prSet phldrT="[Text]"/>
      <dgm:spPr/>
      <dgm:t>
        <a:bodyPr/>
        <a:lstStyle/>
        <a:p>
          <a:r>
            <a:rPr lang="en-US" dirty="0" err="1"/>
            <a:t>Effektivitet</a:t>
          </a:r>
          <a:endParaRPr lang="en-US" dirty="0"/>
        </a:p>
      </dgm:t>
    </dgm:pt>
    <dgm:pt modelId="{D9BE707F-5A18-4321-AEC4-A9DB7581CAD9}" type="parTrans" cxnId="{15936B55-3951-40E9-A704-6E75FAD2F62E}">
      <dgm:prSet/>
      <dgm:spPr/>
      <dgm:t>
        <a:bodyPr/>
        <a:lstStyle/>
        <a:p>
          <a:endParaRPr lang="en-US"/>
        </a:p>
      </dgm:t>
    </dgm:pt>
    <dgm:pt modelId="{7556EA74-FCB2-4D6A-8C22-9A55283BE2D7}" type="sibTrans" cxnId="{15936B55-3951-40E9-A704-6E75FAD2F62E}">
      <dgm:prSet/>
      <dgm:spPr/>
      <dgm:t>
        <a:bodyPr/>
        <a:lstStyle/>
        <a:p>
          <a:endParaRPr lang="en-US"/>
        </a:p>
      </dgm:t>
    </dgm:pt>
    <dgm:pt modelId="{C604453B-1576-4F86-8C6E-49523F1F4A73}">
      <dgm:prSet phldrT="[Text]"/>
      <dgm:spPr/>
      <dgm:t>
        <a:bodyPr/>
        <a:lstStyle/>
        <a:p>
          <a:r>
            <a:rPr lang="en-US" dirty="0" err="1"/>
            <a:t>Ressurser</a:t>
          </a:r>
          <a:endParaRPr lang="en-US" dirty="0"/>
        </a:p>
      </dgm:t>
    </dgm:pt>
    <dgm:pt modelId="{794EFCCE-DCE2-410D-BE7B-67339F951335}" type="parTrans" cxnId="{E1172593-E463-44AE-B0E4-149BB22D1226}">
      <dgm:prSet/>
      <dgm:spPr/>
      <dgm:t>
        <a:bodyPr/>
        <a:lstStyle/>
        <a:p>
          <a:endParaRPr lang="en-US"/>
        </a:p>
      </dgm:t>
    </dgm:pt>
    <dgm:pt modelId="{FE87A1BA-9C95-4089-8E24-79A3435988A8}" type="sibTrans" cxnId="{E1172593-E463-44AE-B0E4-149BB22D122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64EB660D-0B01-4511-97D7-4E301C92079E}">
      <dgm:prSet phldrT="[Text]"/>
      <dgm:spPr/>
      <dgm:t>
        <a:bodyPr/>
        <a:lstStyle/>
        <a:p>
          <a:r>
            <a:rPr lang="en-US" dirty="0" err="1"/>
            <a:t>Læring</a:t>
          </a:r>
          <a:endParaRPr lang="en-US" dirty="0"/>
        </a:p>
      </dgm:t>
    </dgm:pt>
    <dgm:pt modelId="{E06477D6-F1BB-400B-9769-CE4AA692FD23}" type="parTrans" cxnId="{DC034B37-347A-46D5-A5C5-A74E3A5EA3AB}">
      <dgm:prSet/>
      <dgm:spPr/>
      <dgm:t>
        <a:bodyPr/>
        <a:lstStyle/>
        <a:p>
          <a:endParaRPr lang="en-US"/>
        </a:p>
      </dgm:t>
    </dgm:pt>
    <dgm:pt modelId="{01190449-05A9-4E27-9450-82382A7597BC}" type="sibTrans" cxnId="{DC034B37-347A-46D5-A5C5-A74E3A5EA3AB}">
      <dgm:prSet/>
      <dgm:spPr/>
      <dgm:t>
        <a:bodyPr/>
        <a:lstStyle/>
        <a:p>
          <a:endParaRPr lang="en-US"/>
        </a:p>
      </dgm:t>
    </dgm:pt>
    <dgm:pt modelId="{2422DCA4-1C79-4E33-98C7-5CEA6B07F27B}" type="pres">
      <dgm:prSet presAssocID="{D466F8CE-A4A8-4F0C-8293-292B2AB72C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93CABE-125F-4ABD-BA28-400228E4FE6A}" type="pres">
      <dgm:prSet presAssocID="{07F661F7-461E-4462-879E-53A0CAB97BEE}" presName="node" presStyleLbl="node1" presStyleIdx="0" presStyleCnt="3" custRadScaleRad="106347" custRadScaleInc="-130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BF6DA-250F-493B-B55D-425253DDB0FC}" type="pres">
      <dgm:prSet presAssocID="{7556EA74-FCB2-4D6A-8C22-9A55283BE2D7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42A3B017-5A23-4840-834D-B84E66E7826F}" type="pres">
      <dgm:prSet presAssocID="{7556EA74-FCB2-4D6A-8C22-9A55283BE2D7}" presName="connectorText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38071F2D-02C0-41D6-89E9-8F19A3AAA315}" type="pres">
      <dgm:prSet presAssocID="{C604453B-1576-4F86-8C6E-49523F1F4A73}" presName="node" presStyleLbl="node1" presStyleIdx="1" presStyleCnt="3" custRadScaleRad="114376" custRadScaleInc="-122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73367-85F8-4D25-85E8-87F16C5F95F1}" type="pres">
      <dgm:prSet presAssocID="{FE87A1BA-9C95-4089-8E24-79A3435988A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A8E05CF-02DA-4AFC-8EF3-C96F59C385C5}" type="pres">
      <dgm:prSet presAssocID="{FE87A1BA-9C95-4089-8E24-79A3435988A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036CC9B-6AC3-46D4-BC28-F36327B6604D}" type="pres">
      <dgm:prSet presAssocID="{64EB660D-0B01-4511-97D7-4E301C92079E}" presName="node" presStyleLbl="node1" presStyleIdx="2" presStyleCnt="3" custRadScaleRad="88818" custRadScaleInc="-21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61A45-BBD1-43C2-939B-6063E5762A01}" type="pres">
      <dgm:prSet presAssocID="{01190449-05A9-4E27-9450-82382A7597BC}" presName="sibTrans" presStyleLbl="sibTrans2D1" presStyleIdx="2" presStyleCnt="3" custAng="11498912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B9593321-FA87-4509-84C0-324CBD1291C3}" type="pres">
      <dgm:prSet presAssocID="{01190449-05A9-4E27-9450-82382A7597B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FF1A886-4D6D-4690-95FF-C39ADAF3C54C}" type="presOf" srcId="{01190449-05A9-4E27-9450-82382A7597BC}" destId="{B9593321-FA87-4509-84C0-324CBD1291C3}" srcOrd="1" destOrd="0" presId="urn:microsoft.com/office/officeart/2005/8/layout/cycle7"/>
    <dgm:cxn modelId="{39FB6A8F-3878-477C-8EC5-0ACF0F0D0952}" type="presOf" srcId="{01190449-05A9-4E27-9450-82382A7597BC}" destId="{8E861A45-BBD1-43C2-939B-6063E5762A01}" srcOrd="0" destOrd="0" presId="urn:microsoft.com/office/officeart/2005/8/layout/cycle7"/>
    <dgm:cxn modelId="{DC034B37-347A-46D5-A5C5-A74E3A5EA3AB}" srcId="{D466F8CE-A4A8-4F0C-8293-292B2AB72C93}" destId="{64EB660D-0B01-4511-97D7-4E301C92079E}" srcOrd="2" destOrd="0" parTransId="{E06477D6-F1BB-400B-9769-CE4AA692FD23}" sibTransId="{01190449-05A9-4E27-9450-82382A7597BC}"/>
    <dgm:cxn modelId="{0DEBE0B2-88F7-4AAB-8117-604E2423267C}" type="presOf" srcId="{7556EA74-FCB2-4D6A-8C22-9A55283BE2D7}" destId="{42A3B017-5A23-4840-834D-B84E66E7826F}" srcOrd="1" destOrd="0" presId="urn:microsoft.com/office/officeart/2005/8/layout/cycle7"/>
    <dgm:cxn modelId="{9AF0421C-B268-4D2F-8F41-16D8D9424FFF}" type="presOf" srcId="{64EB660D-0B01-4511-97D7-4E301C92079E}" destId="{9036CC9B-6AC3-46D4-BC28-F36327B6604D}" srcOrd="0" destOrd="0" presId="urn:microsoft.com/office/officeart/2005/8/layout/cycle7"/>
    <dgm:cxn modelId="{A51CB4CF-CD3E-435A-AFAA-F10444B49B14}" type="presOf" srcId="{FE87A1BA-9C95-4089-8E24-79A3435988A8}" destId="{EB473367-85F8-4D25-85E8-87F16C5F95F1}" srcOrd="0" destOrd="0" presId="urn:microsoft.com/office/officeart/2005/8/layout/cycle7"/>
    <dgm:cxn modelId="{137B464F-81C1-4B2F-90B0-3D595C0BEBF4}" type="presOf" srcId="{FE87A1BA-9C95-4089-8E24-79A3435988A8}" destId="{0A8E05CF-02DA-4AFC-8EF3-C96F59C385C5}" srcOrd="1" destOrd="0" presId="urn:microsoft.com/office/officeart/2005/8/layout/cycle7"/>
    <dgm:cxn modelId="{E1094624-3B16-45D9-B9C6-2AF8D4F97A2B}" type="presOf" srcId="{7556EA74-FCB2-4D6A-8C22-9A55283BE2D7}" destId="{E09BF6DA-250F-493B-B55D-425253DDB0FC}" srcOrd="0" destOrd="0" presId="urn:microsoft.com/office/officeart/2005/8/layout/cycle7"/>
    <dgm:cxn modelId="{3CC4E40D-3080-41D8-94FB-BD249DCFF700}" type="presOf" srcId="{07F661F7-461E-4462-879E-53A0CAB97BEE}" destId="{B993CABE-125F-4ABD-BA28-400228E4FE6A}" srcOrd="0" destOrd="0" presId="urn:microsoft.com/office/officeart/2005/8/layout/cycle7"/>
    <dgm:cxn modelId="{3ACE50B1-52B2-424D-8B9B-7B441AFE3577}" type="presOf" srcId="{D466F8CE-A4A8-4F0C-8293-292B2AB72C93}" destId="{2422DCA4-1C79-4E33-98C7-5CEA6B07F27B}" srcOrd="0" destOrd="0" presId="urn:microsoft.com/office/officeart/2005/8/layout/cycle7"/>
    <dgm:cxn modelId="{15936B55-3951-40E9-A704-6E75FAD2F62E}" srcId="{D466F8CE-A4A8-4F0C-8293-292B2AB72C93}" destId="{07F661F7-461E-4462-879E-53A0CAB97BEE}" srcOrd="0" destOrd="0" parTransId="{D9BE707F-5A18-4321-AEC4-A9DB7581CAD9}" sibTransId="{7556EA74-FCB2-4D6A-8C22-9A55283BE2D7}"/>
    <dgm:cxn modelId="{9E96876D-D397-45CA-9322-2893FF2D1E35}" type="presOf" srcId="{C604453B-1576-4F86-8C6E-49523F1F4A73}" destId="{38071F2D-02C0-41D6-89E9-8F19A3AAA315}" srcOrd="0" destOrd="0" presId="urn:microsoft.com/office/officeart/2005/8/layout/cycle7"/>
    <dgm:cxn modelId="{E1172593-E463-44AE-B0E4-149BB22D1226}" srcId="{D466F8CE-A4A8-4F0C-8293-292B2AB72C93}" destId="{C604453B-1576-4F86-8C6E-49523F1F4A73}" srcOrd="1" destOrd="0" parTransId="{794EFCCE-DCE2-410D-BE7B-67339F951335}" sibTransId="{FE87A1BA-9C95-4089-8E24-79A3435988A8}"/>
    <dgm:cxn modelId="{8E6EB8FD-1AA3-428D-ABF3-4FEBB0B82625}" type="presParOf" srcId="{2422DCA4-1C79-4E33-98C7-5CEA6B07F27B}" destId="{B993CABE-125F-4ABD-BA28-400228E4FE6A}" srcOrd="0" destOrd="0" presId="urn:microsoft.com/office/officeart/2005/8/layout/cycle7"/>
    <dgm:cxn modelId="{06D53063-B7E0-4398-99DE-EA09E358A62E}" type="presParOf" srcId="{2422DCA4-1C79-4E33-98C7-5CEA6B07F27B}" destId="{E09BF6DA-250F-493B-B55D-425253DDB0FC}" srcOrd="1" destOrd="0" presId="urn:microsoft.com/office/officeart/2005/8/layout/cycle7"/>
    <dgm:cxn modelId="{34524410-82D8-4875-A547-9FCB8B86ACAC}" type="presParOf" srcId="{E09BF6DA-250F-493B-B55D-425253DDB0FC}" destId="{42A3B017-5A23-4840-834D-B84E66E7826F}" srcOrd="0" destOrd="0" presId="urn:microsoft.com/office/officeart/2005/8/layout/cycle7"/>
    <dgm:cxn modelId="{4064B47E-FDC2-4ABD-8F03-55B62972BB0B}" type="presParOf" srcId="{2422DCA4-1C79-4E33-98C7-5CEA6B07F27B}" destId="{38071F2D-02C0-41D6-89E9-8F19A3AAA315}" srcOrd="2" destOrd="0" presId="urn:microsoft.com/office/officeart/2005/8/layout/cycle7"/>
    <dgm:cxn modelId="{FA595B78-23DE-45C3-8BA6-9463A2FF3720}" type="presParOf" srcId="{2422DCA4-1C79-4E33-98C7-5CEA6B07F27B}" destId="{EB473367-85F8-4D25-85E8-87F16C5F95F1}" srcOrd="3" destOrd="0" presId="urn:microsoft.com/office/officeart/2005/8/layout/cycle7"/>
    <dgm:cxn modelId="{C6F2CA4E-D612-4451-885B-95357C240C4B}" type="presParOf" srcId="{EB473367-85F8-4D25-85E8-87F16C5F95F1}" destId="{0A8E05CF-02DA-4AFC-8EF3-C96F59C385C5}" srcOrd="0" destOrd="0" presId="urn:microsoft.com/office/officeart/2005/8/layout/cycle7"/>
    <dgm:cxn modelId="{B2E6C0F8-C4E3-42A8-A874-BEECA8AC4D43}" type="presParOf" srcId="{2422DCA4-1C79-4E33-98C7-5CEA6B07F27B}" destId="{9036CC9B-6AC3-46D4-BC28-F36327B6604D}" srcOrd="4" destOrd="0" presId="urn:microsoft.com/office/officeart/2005/8/layout/cycle7"/>
    <dgm:cxn modelId="{5A643142-C34C-4F37-A375-CEA57BCE5A13}" type="presParOf" srcId="{2422DCA4-1C79-4E33-98C7-5CEA6B07F27B}" destId="{8E861A45-BBD1-43C2-939B-6063E5762A01}" srcOrd="5" destOrd="0" presId="urn:microsoft.com/office/officeart/2005/8/layout/cycle7"/>
    <dgm:cxn modelId="{E9398B18-C49A-460D-B369-1E80E19A1C53}" type="presParOf" srcId="{8E861A45-BBD1-43C2-939B-6063E5762A01}" destId="{B9593321-FA87-4509-84C0-324CBD1291C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A4A78-BEED-B246-BC9A-A5418CCC8CD5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F703F9F2-BBF4-A647-8F2B-03C359222303}">
      <dgm:prSet phldrT="[Text]"/>
      <dgm:spPr/>
      <dgm:t>
        <a:bodyPr/>
        <a:lstStyle/>
        <a:p>
          <a:r>
            <a:rPr lang="de-DE" dirty="0" smtClean="0"/>
            <a:t>Research </a:t>
          </a:r>
          <a:r>
            <a:rPr lang="de-DE" dirty="0" err="1" smtClean="0"/>
            <a:t>question</a:t>
          </a:r>
          <a:endParaRPr lang="de-DE" dirty="0"/>
        </a:p>
      </dgm:t>
    </dgm:pt>
    <dgm:pt modelId="{1784669D-1DE7-AE43-8B93-64FD85478DEC}" type="parTrans" cxnId="{EFE57A07-47EC-AA40-9253-0B45EB06C0CB}">
      <dgm:prSet/>
      <dgm:spPr/>
      <dgm:t>
        <a:bodyPr/>
        <a:lstStyle/>
        <a:p>
          <a:endParaRPr lang="de-DE"/>
        </a:p>
      </dgm:t>
    </dgm:pt>
    <dgm:pt modelId="{9E782360-8812-BA47-A6E7-984DB3C92BE8}" type="sibTrans" cxnId="{EFE57A07-47EC-AA40-9253-0B45EB06C0CB}">
      <dgm:prSet/>
      <dgm:spPr/>
      <dgm:t>
        <a:bodyPr/>
        <a:lstStyle/>
        <a:p>
          <a:endParaRPr lang="de-DE"/>
        </a:p>
      </dgm:t>
    </dgm:pt>
    <dgm:pt modelId="{B83B7C65-B758-BB45-90A8-0222641A3937}">
      <dgm:prSet phldrT="[Text]"/>
      <dgm:spPr/>
      <dgm:t>
        <a:bodyPr/>
        <a:lstStyle/>
        <a:p>
          <a:r>
            <a:rPr lang="de-DE" dirty="0" err="1" smtClean="0"/>
            <a:t>Literature</a:t>
          </a:r>
          <a:r>
            <a:rPr lang="de-DE" dirty="0" smtClean="0"/>
            <a:t> </a:t>
          </a:r>
          <a:r>
            <a:rPr lang="de-DE" dirty="0" err="1" smtClean="0"/>
            <a:t>search</a:t>
          </a:r>
          <a:endParaRPr lang="de-DE" dirty="0"/>
        </a:p>
      </dgm:t>
    </dgm:pt>
    <dgm:pt modelId="{56A3771E-A7B3-984E-896A-F62A6F3D3381}" type="parTrans" cxnId="{E9E27E1B-F6F3-6F4D-86AE-F18838F6E971}">
      <dgm:prSet/>
      <dgm:spPr/>
      <dgm:t>
        <a:bodyPr/>
        <a:lstStyle/>
        <a:p>
          <a:endParaRPr lang="de-DE"/>
        </a:p>
      </dgm:t>
    </dgm:pt>
    <dgm:pt modelId="{CFD6AAB1-4A18-1E4D-AD14-39009428725D}" type="sibTrans" cxnId="{E9E27E1B-F6F3-6F4D-86AE-F18838F6E971}">
      <dgm:prSet/>
      <dgm:spPr/>
      <dgm:t>
        <a:bodyPr/>
        <a:lstStyle/>
        <a:p>
          <a:endParaRPr lang="de-DE"/>
        </a:p>
      </dgm:t>
    </dgm:pt>
    <dgm:pt modelId="{D35D2F2D-C149-974F-9188-D5A505F33570}">
      <dgm:prSet phldrT="[Text]"/>
      <dgm:spPr/>
      <dgm:t>
        <a:bodyPr/>
        <a:lstStyle/>
        <a:p>
          <a:r>
            <a:rPr lang="de-DE" dirty="0" err="1" smtClean="0"/>
            <a:t>Literature</a:t>
          </a:r>
          <a:r>
            <a:rPr lang="de-DE" dirty="0" smtClean="0"/>
            <a:t> Review</a:t>
          </a:r>
          <a:endParaRPr lang="de-DE" dirty="0"/>
        </a:p>
      </dgm:t>
    </dgm:pt>
    <dgm:pt modelId="{D3000CAE-C9D3-3742-AEE0-124C796D6548}" type="parTrans" cxnId="{DCE891D2-AF18-2847-9019-70C63BF433CB}">
      <dgm:prSet/>
      <dgm:spPr/>
      <dgm:t>
        <a:bodyPr/>
        <a:lstStyle/>
        <a:p>
          <a:endParaRPr lang="de-DE"/>
        </a:p>
      </dgm:t>
    </dgm:pt>
    <dgm:pt modelId="{1F166492-AC95-5343-A2B4-18AD1E2EFBEC}" type="sibTrans" cxnId="{DCE891D2-AF18-2847-9019-70C63BF433CB}">
      <dgm:prSet/>
      <dgm:spPr/>
      <dgm:t>
        <a:bodyPr/>
        <a:lstStyle/>
        <a:p>
          <a:endParaRPr lang="de-DE"/>
        </a:p>
      </dgm:t>
    </dgm:pt>
    <dgm:pt modelId="{B121130D-6842-4F40-818E-098E941FA091}" type="pres">
      <dgm:prSet presAssocID="{10EA4A78-BEED-B246-BC9A-A5418CCC8CD5}" presName="CompostProcess" presStyleCnt="0">
        <dgm:presLayoutVars>
          <dgm:dir/>
          <dgm:resizeHandles val="exact"/>
        </dgm:presLayoutVars>
      </dgm:prSet>
      <dgm:spPr/>
    </dgm:pt>
    <dgm:pt modelId="{F0C17D24-F60F-F14E-A969-C5A0942BB17C}" type="pres">
      <dgm:prSet presAssocID="{10EA4A78-BEED-B246-BC9A-A5418CCC8CD5}" presName="arrow" presStyleLbl="bgShp" presStyleIdx="0" presStyleCnt="1" custLinFactNeighborX="-65482" custLinFactNeighborY="64549"/>
      <dgm:spPr/>
    </dgm:pt>
    <dgm:pt modelId="{B3022B52-8F7D-5F4C-9122-CE69E3A52563}" type="pres">
      <dgm:prSet presAssocID="{10EA4A78-BEED-B246-BC9A-A5418CCC8CD5}" presName="linearProcess" presStyleCnt="0"/>
      <dgm:spPr/>
    </dgm:pt>
    <dgm:pt modelId="{03A67090-885F-3F47-AB7D-9D946D2E2B1C}" type="pres">
      <dgm:prSet presAssocID="{F703F9F2-BBF4-A647-8F2B-03C35922230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33669D-A6F5-1942-8CB8-6DC6E303E299}" type="pres">
      <dgm:prSet presAssocID="{9E782360-8812-BA47-A6E7-984DB3C92BE8}" presName="sibTrans" presStyleCnt="0"/>
      <dgm:spPr/>
    </dgm:pt>
    <dgm:pt modelId="{67B2FEE1-47B4-5441-ABF6-3E0EACDB982A}" type="pres">
      <dgm:prSet presAssocID="{B83B7C65-B758-BB45-90A8-0222641A393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892780-A901-F84A-9C64-B443EB034268}" type="pres">
      <dgm:prSet presAssocID="{CFD6AAB1-4A18-1E4D-AD14-39009428725D}" presName="sibTrans" presStyleCnt="0"/>
      <dgm:spPr/>
    </dgm:pt>
    <dgm:pt modelId="{C8A35676-9FA3-F643-83CC-289D313B7976}" type="pres">
      <dgm:prSet presAssocID="{D35D2F2D-C149-974F-9188-D5A505F3357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05494AC-DDF5-4344-8620-02F6297B0A86}" type="presOf" srcId="{10EA4A78-BEED-B246-BC9A-A5418CCC8CD5}" destId="{B121130D-6842-4F40-818E-098E941FA091}" srcOrd="0" destOrd="0" presId="urn:microsoft.com/office/officeart/2005/8/layout/hProcess9"/>
    <dgm:cxn modelId="{EFE57A07-47EC-AA40-9253-0B45EB06C0CB}" srcId="{10EA4A78-BEED-B246-BC9A-A5418CCC8CD5}" destId="{F703F9F2-BBF4-A647-8F2B-03C359222303}" srcOrd="0" destOrd="0" parTransId="{1784669D-1DE7-AE43-8B93-64FD85478DEC}" sibTransId="{9E782360-8812-BA47-A6E7-984DB3C92BE8}"/>
    <dgm:cxn modelId="{EDD44496-D92E-4D33-A7F8-763123C314C9}" type="presOf" srcId="{B83B7C65-B758-BB45-90A8-0222641A3937}" destId="{67B2FEE1-47B4-5441-ABF6-3E0EACDB982A}" srcOrd="0" destOrd="0" presId="urn:microsoft.com/office/officeart/2005/8/layout/hProcess9"/>
    <dgm:cxn modelId="{E9E27E1B-F6F3-6F4D-86AE-F18838F6E971}" srcId="{10EA4A78-BEED-B246-BC9A-A5418CCC8CD5}" destId="{B83B7C65-B758-BB45-90A8-0222641A3937}" srcOrd="1" destOrd="0" parTransId="{56A3771E-A7B3-984E-896A-F62A6F3D3381}" sibTransId="{CFD6AAB1-4A18-1E4D-AD14-39009428725D}"/>
    <dgm:cxn modelId="{ECAA66AF-47DC-40D9-8CAA-7BA5BA2D97E0}" type="presOf" srcId="{F703F9F2-BBF4-A647-8F2B-03C359222303}" destId="{03A67090-885F-3F47-AB7D-9D946D2E2B1C}" srcOrd="0" destOrd="0" presId="urn:microsoft.com/office/officeart/2005/8/layout/hProcess9"/>
    <dgm:cxn modelId="{B286A8DD-15D1-40F3-B5F8-4692106F3E1A}" type="presOf" srcId="{D35D2F2D-C149-974F-9188-D5A505F33570}" destId="{C8A35676-9FA3-F643-83CC-289D313B7976}" srcOrd="0" destOrd="0" presId="urn:microsoft.com/office/officeart/2005/8/layout/hProcess9"/>
    <dgm:cxn modelId="{DCE891D2-AF18-2847-9019-70C63BF433CB}" srcId="{10EA4A78-BEED-B246-BC9A-A5418CCC8CD5}" destId="{D35D2F2D-C149-974F-9188-D5A505F33570}" srcOrd="2" destOrd="0" parTransId="{D3000CAE-C9D3-3742-AEE0-124C796D6548}" sibTransId="{1F166492-AC95-5343-A2B4-18AD1E2EFBEC}"/>
    <dgm:cxn modelId="{2ABD365D-6956-4E0B-8AAE-BC9FEBE6273A}" type="presParOf" srcId="{B121130D-6842-4F40-818E-098E941FA091}" destId="{F0C17D24-F60F-F14E-A969-C5A0942BB17C}" srcOrd="0" destOrd="0" presId="urn:microsoft.com/office/officeart/2005/8/layout/hProcess9"/>
    <dgm:cxn modelId="{4AC0E63C-255D-4011-AAAA-1BA406C7D897}" type="presParOf" srcId="{B121130D-6842-4F40-818E-098E941FA091}" destId="{B3022B52-8F7D-5F4C-9122-CE69E3A52563}" srcOrd="1" destOrd="0" presId="urn:microsoft.com/office/officeart/2005/8/layout/hProcess9"/>
    <dgm:cxn modelId="{E1AB281B-A6A4-4FBF-BD20-8CBF17EAC3F5}" type="presParOf" srcId="{B3022B52-8F7D-5F4C-9122-CE69E3A52563}" destId="{03A67090-885F-3F47-AB7D-9D946D2E2B1C}" srcOrd="0" destOrd="0" presId="urn:microsoft.com/office/officeart/2005/8/layout/hProcess9"/>
    <dgm:cxn modelId="{DB895AF8-0D11-41B6-8B69-99470748A446}" type="presParOf" srcId="{B3022B52-8F7D-5F4C-9122-CE69E3A52563}" destId="{4D33669D-A6F5-1942-8CB8-6DC6E303E299}" srcOrd="1" destOrd="0" presId="urn:microsoft.com/office/officeart/2005/8/layout/hProcess9"/>
    <dgm:cxn modelId="{84C4CAC1-0B83-45C0-9390-1AA386B7E1CD}" type="presParOf" srcId="{B3022B52-8F7D-5F4C-9122-CE69E3A52563}" destId="{67B2FEE1-47B4-5441-ABF6-3E0EACDB982A}" srcOrd="2" destOrd="0" presId="urn:microsoft.com/office/officeart/2005/8/layout/hProcess9"/>
    <dgm:cxn modelId="{FA2417A2-C0AC-45DB-B748-E580913AFA19}" type="presParOf" srcId="{B3022B52-8F7D-5F4C-9122-CE69E3A52563}" destId="{F7892780-A901-F84A-9C64-B443EB034268}" srcOrd="3" destOrd="0" presId="urn:microsoft.com/office/officeart/2005/8/layout/hProcess9"/>
    <dgm:cxn modelId="{FE80FD62-0C8C-4394-907A-F82DAFE55CEA}" type="presParOf" srcId="{B3022B52-8F7D-5F4C-9122-CE69E3A52563}" destId="{C8A35676-9FA3-F643-83CC-289D313B797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CB551E-318F-4BD4-BE44-A85ED615BA4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50F4A5-87F2-49C3-AC88-4E2A187CFCC4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/>
            <a:t>Research question</a:t>
          </a:r>
        </a:p>
      </dgm:t>
    </dgm:pt>
    <dgm:pt modelId="{4A171FDD-1207-4B73-83FF-75F69C4F2E58}" type="parTrans" cxnId="{947F7E03-612C-4CF6-9CF4-3540DD117627}">
      <dgm:prSet/>
      <dgm:spPr/>
      <dgm:t>
        <a:bodyPr/>
        <a:lstStyle/>
        <a:p>
          <a:endParaRPr lang="en-US"/>
        </a:p>
      </dgm:t>
    </dgm:pt>
    <dgm:pt modelId="{23CEDC88-A818-4B92-8E21-D5F826A290A2}" type="sibTrans" cxnId="{947F7E03-612C-4CF6-9CF4-3540DD117627}">
      <dgm:prSet/>
      <dgm:spPr>
        <a:ln w="15875"/>
      </dgm:spPr>
      <dgm:t>
        <a:bodyPr/>
        <a:lstStyle/>
        <a:p>
          <a:endParaRPr lang="en-US"/>
        </a:p>
      </dgm:t>
    </dgm:pt>
    <dgm:pt modelId="{1FFB7A21-21D0-4121-B870-07D105B8D032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/>
            <a:t>Literature search</a:t>
          </a:r>
        </a:p>
      </dgm:t>
    </dgm:pt>
    <dgm:pt modelId="{0734F41F-2649-4E1C-B81D-4894E9B377AF}" type="parTrans" cxnId="{E79980B0-1358-48AE-AAAA-3CAAAFB74915}">
      <dgm:prSet/>
      <dgm:spPr/>
      <dgm:t>
        <a:bodyPr/>
        <a:lstStyle/>
        <a:p>
          <a:endParaRPr lang="en-US"/>
        </a:p>
      </dgm:t>
    </dgm:pt>
    <dgm:pt modelId="{32A7DAB8-2BCE-4ED7-A7ED-10AE7B2F19B3}" type="sibTrans" cxnId="{E79980B0-1358-48AE-AAAA-3CAAAFB74915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5875"/>
      </dgm:spPr>
      <dgm:t>
        <a:bodyPr/>
        <a:lstStyle/>
        <a:p>
          <a:endParaRPr lang="en-US"/>
        </a:p>
      </dgm:t>
    </dgm:pt>
    <dgm:pt modelId="{10CE4499-E711-432F-8015-860485A53AE2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/>
            <a:t>Reviewing Literature</a:t>
          </a:r>
        </a:p>
      </dgm:t>
    </dgm:pt>
    <dgm:pt modelId="{FC494A77-A27D-4B52-A23F-4761645EC093}" type="parTrans" cxnId="{FB05051C-59EE-41E0-B86E-2EC202635DFB}">
      <dgm:prSet/>
      <dgm:spPr/>
      <dgm:t>
        <a:bodyPr/>
        <a:lstStyle/>
        <a:p>
          <a:endParaRPr lang="en-US"/>
        </a:p>
      </dgm:t>
    </dgm:pt>
    <dgm:pt modelId="{8D01F2F2-77A3-44DF-946F-6B8FF9D87FF5}" type="sibTrans" cxnId="{FB05051C-59EE-41E0-B86E-2EC202635DFB}">
      <dgm:prSet/>
      <dgm:spPr>
        <a:ln w="15875"/>
      </dgm:spPr>
      <dgm:t>
        <a:bodyPr/>
        <a:lstStyle/>
        <a:p>
          <a:endParaRPr lang="en-US"/>
        </a:p>
      </dgm:t>
    </dgm:pt>
    <dgm:pt modelId="{C29C1678-E78D-486A-91B0-7966EB2FA04D}" type="pres">
      <dgm:prSet presAssocID="{EECB551E-318F-4BD4-BE44-A85ED615BA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195C684-9732-4546-866F-CFF7ECFF0D3B}" type="pres">
      <dgm:prSet presAssocID="{A450F4A5-87F2-49C3-AC88-4E2A187CFCC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CDC4B-6251-45D0-A358-6710177E4839}" type="pres">
      <dgm:prSet presAssocID="{A450F4A5-87F2-49C3-AC88-4E2A187CFCC4}" presName="spNode" presStyleCnt="0"/>
      <dgm:spPr/>
    </dgm:pt>
    <dgm:pt modelId="{337C76E7-438A-4601-ADCF-4965FAD363A7}" type="pres">
      <dgm:prSet presAssocID="{23CEDC88-A818-4B92-8E21-D5F826A290A2}" presName="sibTrans" presStyleLbl="sibTrans1D1" presStyleIdx="0" presStyleCnt="3"/>
      <dgm:spPr/>
      <dgm:t>
        <a:bodyPr/>
        <a:lstStyle/>
        <a:p>
          <a:endParaRPr lang="nb-NO"/>
        </a:p>
      </dgm:t>
    </dgm:pt>
    <dgm:pt modelId="{FDF74F67-C2D5-415D-A002-512B399E5ADC}" type="pres">
      <dgm:prSet presAssocID="{1FFB7A21-21D0-4121-B870-07D105B8D032}" presName="node" presStyleLbl="node1" presStyleIdx="1" presStyleCnt="3" custRadScaleRad="123223" custRadScaleInc="-1408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92D24C2-8067-49CD-91EA-22FACBA6524C}" type="pres">
      <dgm:prSet presAssocID="{1FFB7A21-21D0-4121-B870-07D105B8D032}" presName="spNode" presStyleCnt="0"/>
      <dgm:spPr/>
    </dgm:pt>
    <dgm:pt modelId="{B55FB038-1D16-41C1-A1FC-8742FF36B09D}" type="pres">
      <dgm:prSet presAssocID="{32A7DAB8-2BCE-4ED7-A7ED-10AE7B2F19B3}" presName="sibTrans" presStyleLbl="sibTrans1D1" presStyleIdx="1" presStyleCnt="3"/>
      <dgm:spPr/>
      <dgm:t>
        <a:bodyPr/>
        <a:lstStyle/>
        <a:p>
          <a:endParaRPr lang="nb-NO"/>
        </a:p>
      </dgm:t>
    </dgm:pt>
    <dgm:pt modelId="{1C9ADD76-8009-4077-89CE-1422600564C9}" type="pres">
      <dgm:prSet presAssocID="{10CE4499-E711-432F-8015-860485A53AE2}" presName="node" presStyleLbl="node1" presStyleIdx="2" presStyleCnt="3" custRadScaleRad="126281" custRadScaleInc="1668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BC32781-C902-448C-987C-0F145C84DBAA}" type="pres">
      <dgm:prSet presAssocID="{10CE4499-E711-432F-8015-860485A53AE2}" presName="spNode" presStyleCnt="0"/>
      <dgm:spPr/>
    </dgm:pt>
    <dgm:pt modelId="{66ABFCCC-C468-4467-A0A8-419858387D37}" type="pres">
      <dgm:prSet presAssocID="{8D01F2F2-77A3-44DF-946F-6B8FF9D87FF5}" presName="sibTrans" presStyleLbl="sibTrans1D1" presStyleIdx="2" presStyleCnt="3"/>
      <dgm:spPr/>
      <dgm:t>
        <a:bodyPr/>
        <a:lstStyle/>
        <a:p>
          <a:endParaRPr lang="nb-NO"/>
        </a:p>
      </dgm:t>
    </dgm:pt>
  </dgm:ptLst>
  <dgm:cxnLst>
    <dgm:cxn modelId="{8B916862-D10F-47FD-B022-A9F6FD0A0B5B}" type="presOf" srcId="{A450F4A5-87F2-49C3-AC88-4E2A187CFCC4}" destId="{8195C684-9732-4546-866F-CFF7ECFF0D3B}" srcOrd="0" destOrd="0" presId="urn:microsoft.com/office/officeart/2005/8/layout/cycle5"/>
    <dgm:cxn modelId="{FB05051C-59EE-41E0-B86E-2EC202635DFB}" srcId="{EECB551E-318F-4BD4-BE44-A85ED615BA49}" destId="{10CE4499-E711-432F-8015-860485A53AE2}" srcOrd="2" destOrd="0" parTransId="{FC494A77-A27D-4B52-A23F-4761645EC093}" sibTransId="{8D01F2F2-77A3-44DF-946F-6B8FF9D87FF5}"/>
    <dgm:cxn modelId="{E79980B0-1358-48AE-AAAA-3CAAAFB74915}" srcId="{EECB551E-318F-4BD4-BE44-A85ED615BA49}" destId="{1FFB7A21-21D0-4121-B870-07D105B8D032}" srcOrd="1" destOrd="0" parTransId="{0734F41F-2649-4E1C-B81D-4894E9B377AF}" sibTransId="{32A7DAB8-2BCE-4ED7-A7ED-10AE7B2F19B3}"/>
    <dgm:cxn modelId="{A29E4B8F-7DB5-4E74-9340-5656F31D5FC7}" type="presOf" srcId="{10CE4499-E711-432F-8015-860485A53AE2}" destId="{1C9ADD76-8009-4077-89CE-1422600564C9}" srcOrd="0" destOrd="0" presId="urn:microsoft.com/office/officeart/2005/8/layout/cycle5"/>
    <dgm:cxn modelId="{5C6F99BB-92A8-4AD0-BD49-04DB1529F35B}" type="presOf" srcId="{32A7DAB8-2BCE-4ED7-A7ED-10AE7B2F19B3}" destId="{B55FB038-1D16-41C1-A1FC-8742FF36B09D}" srcOrd="0" destOrd="0" presId="urn:microsoft.com/office/officeart/2005/8/layout/cycle5"/>
    <dgm:cxn modelId="{947F7E03-612C-4CF6-9CF4-3540DD117627}" srcId="{EECB551E-318F-4BD4-BE44-A85ED615BA49}" destId="{A450F4A5-87F2-49C3-AC88-4E2A187CFCC4}" srcOrd="0" destOrd="0" parTransId="{4A171FDD-1207-4B73-83FF-75F69C4F2E58}" sibTransId="{23CEDC88-A818-4B92-8E21-D5F826A290A2}"/>
    <dgm:cxn modelId="{EC991333-CA4C-4A5D-8844-3242454E2413}" type="presOf" srcId="{1FFB7A21-21D0-4121-B870-07D105B8D032}" destId="{FDF74F67-C2D5-415D-A002-512B399E5ADC}" srcOrd="0" destOrd="0" presId="urn:microsoft.com/office/officeart/2005/8/layout/cycle5"/>
    <dgm:cxn modelId="{FAAC6D0A-E542-48BF-AC65-E99AC6C3F8DF}" type="presOf" srcId="{23CEDC88-A818-4B92-8E21-D5F826A290A2}" destId="{337C76E7-438A-4601-ADCF-4965FAD363A7}" srcOrd="0" destOrd="0" presId="urn:microsoft.com/office/officeart/2005/8/layout/cycle5"/>
    <dgm:cxn modelId="{5F425359-09E6-4DBF-BB93-3D371C2F5932}" type="presOf" srcId="{8D01F2F2-77A3-44DF-946F-6B8FF9D87FF5}" destId="{66ABFCCC-C468-4467-A0A8-419858387D37}" srcOrd="0" destOrd="0" presId="urn:microsoft.com/office/officeart/2005/8/layout/cycle5"/>
    <dgm:cxn modelId="{F9053FC1-C076-4B78-B472-533C9FE86522}" type="presOf" srcId="{EECB551E-318F-4BD4-BE44-A85ED615BA49}" destId="{C29C1678-E78D-486A-91B0-7966EB2FA04D}" srcOrd="0" destOrd="0" presId="urn:microsoft.com/office/officeart/2005/8/layout/cycle5"/>
    <dgm:cxn modelId="{D7A511C2-B9AF-48C8-BFC3-F3513A86B7A7}" type="presParOf" srcId="{C29C1678-E78D-486A-91B0-7966EB2FA04D}" destId="{8195C684-9732-4546-866F-CFF7ECFF0D3B}" srcOrd="0" destOrd="0" presId="urn:microsoft.com/office/officeart/2005/8/layout/cycle5"/>
    <dgm:cxn modelId="{9D8C1365-76E1-4CB3-929B-4F989653FB97}" type="presParOf" srcId="{C29C1678-E78D-486A-91B0-7966EB2FA04D}" destId="{854CDC4B-6251-45D0-A358-6710177E4839}" srcOrd="1" destOrd="0" presId="urn:microsoft.com/office/officeart/2005/8/layout/cycle5"/>
    <dgm:cxn modelId="{E343778E-29CD-4B5B-BBBF-69441B7EE763}" type="presParOf" srcId="{C29C1678-E78D-486A-91B0-7966EB2FA04D}" destId="{337C76E7-438A-4601-ADCF-4965FAD363A7}" srcOrd="2" destOrd="0" presId="urn:microsoft.com/office/officeart/2005/8/layout/cycle5"/>
    <dgm:cxn modelId="{C11641F4-A59E-45F0-86B4-DD46BDAF7182}" type="presParOf" srcId="{C29C1678-E78D-486A-91B0-7966EB2FA04D}" destId="{FDF74F67-C2D5-415D-A002-512B399E5ADC}" srcOrd="3" destOrd="0" presId="urn:microsoft.com/office/officeart/2005/8/layout/cycle5"/>
    <dgm:cxn modelId="{C690E987-1E79-4D62-9850-67548CC96866}" type="presParOf" srcId="{C29C1678-E78D-486A-91B0-7966EB2FA04D}" destId="{C92D24C2-8067-49CD-91EA-22FACBA6524C}" srcOrd="4" destOrd="0" presId="urn:microsoft.com/office/officeart/2005/8/layout/cycle5"/>
    <dgm:cxn modelId="{739FAD14-A419-4EF3-B4DB-BE588D0D1007}" type="presParOf" srcId="{C29C1678-E78D-486A-91B0-7966EB2FA04D}" destId="{B55FB038-1D16-41C1-A1FC-8742FF36B09D}" srcOrd="5" destOrd="0" presId="urn:microsoft.com/office/officeart/2005/8/layout/cycle5"/>
    <dgm:cxn modelId="{EEF1FF1A-6CE2-429C-B8D5-3CB519D2BD07}" type="presParOf" srcId="{C29C1678-E78D-486A-91B0-7966EB2FA04D}" destId="{1C9ADD76-8009-4077-89CE-1422600564C9}" srcOrd="6" destOrd="0" presId="urn:microsoft.com/office/officeart/2005/8/layout/cycle5"/>
    <dgm:cxn modelId="{1FFBFFA7-9E72-4EBD-A118-544B58186DAC}" type="presParOf" srcId="{C29C1678-E78D-486A-91B0-7966EB2FA04D}" destId="{EBC32781-C902-448C-987C-0F145C84DBAA}" srcOrd="7" destOrd="0" presId="urn:microsoft.com/office/officeart/2005/8/layout/cycle5"/>
    <dgm:cxn modelId="{7AA78973-3E75-4EBF-91A9-010954F9E8E9}" type="presParOf" srcId="{C29C1678-E78D-486A-91B0-7966EB2FA04D}" destId="{66ABFCCC-C468-4467-A0A8-419858387D37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3CABE-125F-4ABD-BA28-400228E4FE6A}">
      <dsp:nvSpPr>
        <dsp:cNvPr id="0" name=""/>
        <dsp:cNvSpPr/>
      </dsp:nvSpPr>
      <dsp:spPr>
        <a:xfrm>
          <a:off x="616831" y="1165822"/>
          <a:ext cx="1555357" cy="777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/>
            <a:t>Effektivitet</a:t>
          </a:r>
          <a:endParaRPr lang="en-US" sz="2200" kern="1200" dirty="0"/>
        </a:p>
      </dsp:txBody>
      <dsp:txXfrm>
        <a:off x="639608" y="1188599"/>
        <a:ext cx="1509803" cy="732124"/>
      </dsp:txXfrm>
    </dsp:sp>
    <dsp:sp modelId="{E09BF6DA-250F-493B-B55D-425253DDB0FC}">
      <dsp:nvSpPr>
        <dsp:cNvPr id="0" name=""/>
        <dsp:cNvSpPr/>
      </dsp:nvSpPr>
      <dsp:spPr>
        <a:xfrm rot="20570546">
          <a:off x="2436380" y="991122"/>
          <a:ext cx="685223" cy="272187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437894" y="1069206"/>
        <a:ext cx="617176" cy="136093"/>
      </dsp:txXfrm>
    </dsp:sp>
    <dsp:sp modelId="{38071F2D-02C0-41D6-89E9-8F19A3AAA315}">
      <dsp:nvSpPr>
        <dsp:cNvPr id="0" name=""/>
        <dsp:cNvSpPr/>
      </dsp:nvSpPr>
      <dsp:spPr>
        <a:xfrm>
          <a:off x="3385795" y="310931"/>
          <a:ext cx="1555357" cy="777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/>
            <a:t>Ressurser</a:t>
          </a:r>
          <a:endParaRPr lang="en-US" sz="2200" kern="1200" dirty="0"/>
        </a:p>
      </dsp:txBody>
      <dsp:txXfrm>
        <a:off x="3408572" y="333708"/>
        <a:ext cx="1509803" cy="732124"/>
      </dsp:txXfrm>
    </dsp:sp>
    <dsp:sp modelId="{EB473367-85F8-4D25-85E8-87F16C5F95F1}">
      <dsp:nvSpPr>
        <dsp:cNvPr id="0" name=""/>
        <dsp:cNvSpPr/>
      </dsp:nvSpPr>
      <dsp:spPr>
        <a:xfrm rot="5383934">
          <a:off x="3824680" y="1380776"/>
          <a:ext cx="685223" cy="272187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906336" y="1435213"/>
        <a:ext cx="521911" cy="163313"/>
      </dsp:txXfrm>
    </dsp:sp>
    <dsp:sp modelId="{9036CC9B-6AC3-46D4-BC28-F36327B6604D}">
      <dsp:nvSpPr>
        <dsp:cNvPr id="0" name=""/>
        <dsp:cNvSpPr/>
      </dsp:nvSpPr>
      <dsp:spPr>
        <a:xfrm>
          <a:off x="3393432" y="1945130"/>
          <a:ext cx="1555357" cy="777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/>
            <a:t>Læring</a:t>
          </a:r>
          <a:endParaRPr lang="en-US" sz="2200" kern="1200" dirty="0"/>
        </a:p>
      </dsp:txBody>
      <dsp:txXfrm>
        <a:off x="3416209" y="1967907"/>
        <a:ext cx="1509803" cy="732124"/>
      </dsp:txXfrm>
    </dsp:sp>
    <dsp:sp modelId="{8E861A45-BBD1-43C2-939B-6063E5762A01}">
      <dsp:nvSpPr>
        <dsp:cNvPr id="0" name=""/>
        <dsp:cNvSpPr/>
      </dsp:nvSpPr>
      <dsp:spPr>
        <a:xfrm rot="1639582">
          <a:off x="2440198" y="1808221"/>
          <a:ext cx="685223" cy="272187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521854" y="1862658"/>
        <a:ext cx="521911" cy="163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17D24-F60F-F14E-A969-C5A0942BB17C}">
      <dsp:nvSpPr>
        <dsp:cNvPr id="0" name=""/>
        <dsp:cNvSpPr/>
      </dsp:nvSpPr>
      <dsp:spPr>
        <a:xfrm>
          <a:off x="0" y="0"/>
          <a:ext cx="3780212" cy="21441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7090-885F-3F47-AB7D-9D946D2E2B1C}">
      <dsp:nvSpPr>
        <dsp:cNvPr id="0" name=""/>
        <dsp:cNvSpPr/>
      </dsp:nvSpPr>
      <dsp:spPr>
        <a:xfrm>
          <a:off x="4777" y="643240"/>
          <a:ext cx="1431477" cy="8576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Research </a:t>
          </a:r>
          <a:r>
            <a:rPr lang="de-DE" sz="2100" kern="1200" dirty="0" err="1" smtClean="0"/>
            <a:t>question</a:t>
          </a:r>
          <a:endParaRPr lang="de-DE" sz="2100" kern="1200" dirty="0"/>
        </a:p>
      </dsp:txBody>
      <dsp:txXfrm>
        <a:off x="46644" y="685107"/>
        <a:ext cx="1347743" cy="773920"/>
      </dsp:txXfrm>
    </dsp:sp>
    <dsp:sp modelId="{67B2FEE1-47B4-5441-ABF6-3E0EACDB982A}">
      <dsp:nvSpPr>
        <dsp:cNvPr id="0" name=""/>
        <dsp:cNvSpPr/>
      </dsp:nvSpPr>
      <dsp:spPr>
        <a:xfrm>
          <a:off x="1507915" y="643240"/>
          <a:ext cx="1431477" cy="8576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err="1" smtClean="0"/>
            <a:t>Literature</a:t>
          </a:r>
          <a:r>
            <a:rPr lang="de-DE" sz="2100" kern="1200" dirty="0" smtClean="0"/>
            <a:t> </a:t>
          </a:r>
          <a:r>
            <a:rPr lang="de-DE" sz="2100" kern="1200" dirty="0" err="1" smtClean="0"/>
            <a:t>search</a:t>
          </a:r>
          <a:endParaRPr lang="de-DE" sz="2100" kern="1200" dirty="0"/>
        </a:p>
      </dsp:txBody>
      <dsp:txXfrm>
        <a:off x="1549782" y="685107"/>
        <a:ext cx="1347743" cy="773920"/>
      </dsp:txXfrm>
    </dsp:sp>
    <dsp:sp modelId="{C8A35676-9FA3-F643-83CC-289D313B7976}">
      <dsp:nvSpPr>
        <dsp:cNvPr id="0" name=""/>
        <dsp:cNvSpPr/>
      </dsp:nvSpPr>
      <dsp:spPr>
        <a:xfrm>
          <a:off x="3011054" y="643240"/>
          <a:ext cx="1431477" cy="8576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err="1" smtClean="0"/>
            <a:t>Literature</a:t>
          </a:r>
          <a:r>
            <a:rPr lang="de-DE" sz="2100" kern="1200" dirty="0" smtClean="0"/>
            <a:t> Review</a:t>
          </a:r>
          <a:endParaRPr lang="de-DE" sz="2100" kern="1200" dirty="0"/>
        </a:p>
      </dsp:txBody>
      <dsp:txXfrm>
        <a:off x="3052921" y="685107"/>
        <a:ext cx="1347743" cy="773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5C684-9732-4546-866F-CFF7ECFF0D3B}">
      <dsp:nvSpPr>
        <dsp:cNvPr id="0" name=""/>
        <dsp:cNvSpPr/>
      </dsp:nvSpPr>
      <dsp:spPr>
        <a:xfrm>
          <a:off x="1531541" y="477"/>
          <a:ext cx="1269233" cy="8250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Research question</a:t>
          </a:r>
        </a:p>
      </dsp:txBody>
      <dsp:txXfrm>
        <a:off x="1571814" y="40750"/>
        <a:ext cx="1188687" cy="744455"/>
      </dsp:txXfrm>
    </dsp:sp>
    <dsp:sp modelId="{337C76E7-438A-4601-ADCF-4965FAD363A7}">
      <dsp:nvSpPr>
        <dsp:cNvPr id="0" name=""/>
        <dsp:cNvSpPr/>
      </dsp:nvSpPr>
      <dsp:spPr>
        <a:xfrm>
          <a:off x="1312843" y="544074"/>
          <a:ext cx="2202260" cy="2202260"/>
        </a:xfrm>
        <a:custGeom>
          <a:avLst/>
          <a:gdLst/>
          <a:ahLst/>
          <a:cxnLst/>
          <a:rect l="0" t="0" r="0" b="0"/>
          <a:pathLst>
            <a:path>
              <a:moveTo>
                <a:pt x="1712986" y="185641"/>
              </a:moveTo>
              <a:arcTo wR="1101130" hR="1101130" stAng="18225378" swAng="2633765"/>
            </a:path>
          </a:pathLst>
        </a:custGeom>
        <a:noFill/>
        <a:ln w="158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74F67-C2D5-415D-A002-512B399E5ADC}">
      <dsp:nvSpPr>
        <dsp:cNvPr id="0" name=""/>
        <dsp:cNvSpPr/>
      </dsp:nvSpPr>
      <dsp:spPr>
        <a:xfrm>
          <a:off x="2767523" y="1661411"/>
          <a:ext cx="1269233" cy="8250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Literature search</a:t>
          </a:r>
        </a:p>
      </dsp:txBody>
      <dsp:txXfrm>
        <a:off x="2807796" y="1701684"/>
        <a:ext cx="1188687" cy="744455"/>
      </dsp:txXfrm>
    </dsp:sp>
    <dsp:sp modelId="{B55FB038-1D16-41C1-A1FC-8742FF36B09D}">
      <dsp:nvSpPr>
        <dsp:cNvPr id="0" name=""/>
        <dsp:cNvSpPr/>
      </dsp:nvSpPr>
      <dsp:spPr>
        <a:xfrm>
          <a:off x="1039142" y="868401"/>
          <a:ext cx="2202260" cy="2202260"/>
        </a:xfrm>
        <a:custGeom>
          <a:avLst/>
          <a:gdLst/>
          <a:ahLst/>
          <a:cxnLst/>
          <a:rect l="0" t="0" r="0" b="0"/>
          <a:pathLst>
            <a:path>
              <a:moveTo>
                <a:pt x="1833877" y="1923060"/>
              </a:moveTo>
              <a:arcTo wR="1101130" hR="1101130" stAng="2896988" swAng="5038602"/>
            </a:path>
          </a:pathLst>
        </a:custGeom>
        <a:noFill/>
        <a:ln w="158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ADD76-8009-4077-89CE-1422600564C9}">
      <dsp:nvSpPr>
        <dsp:cNvPr id="0" name=""/>
        <dsp:cNvSpPr/>
      </dsp:nvSpPr>
      <dsp:spPr>
        <a:xfrm>
          <a:off x="254663" y="1652174"/>
          <a:ext cx="1269233" cy="8250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Reviewing Literature</a:t>
          </a:r>
        </a:p>
      </dsp:txBody>
      <dsp:txXfrm>
        <a:off x="294936" y="1692447"/>
        <a:ext cx="1188687" cy="744455"/>
      </dsp:txXfrm>
    </dsp:sp>
    <dsp:sp modelId="{66ABFCCC-C468-4467-A0A8-419858387D37}">
      <dsp:nvSpPr>
        <dsp:cNvPr id="0" name=""/>
        <dsp:cNvSpPr/>
      </dsp:nvSpPr>
      <dsp:spPr>
        <a:xfrm>
          <a:off x="782498" y="556440"/>
          <a:ext cx="2202260" cy="2202260"/>
        </a:xfrm>
        <a:custGeom>
          <a:avLst/>
          <a:gdLst/>
          <a:ahLst/>
          <a:cxnLst/>
          <a:rect l="0" t="0" r="0" b="0"/>
          <a:pathLst>
            <a:path>
              <a:moveTo>
                <a:pt x="30879" y="842186"/>
              </a:moveTo>
              <a:arcTo wR="1101130" hR="1101130" stAng="11616070" swAng="2665840"/>
            </a:path>
          </a:pathLst>
        </a:custGeom>
        <a:noFill/>
        <a:ln w="158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816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497FE4E-BD10-4D01-A3C5-3C05EC1750B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19311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noProof="0" smtClean="0"/>
              <a:t>Klikk for å redigere tekststiler i malen</a:t>
            </a:r>
          </a:p>
          <a:p>
            <a:pPr lvl="1"/>
            <a:r>
              <a:rPr lang="nb-NO" altLang="nb-NO" noProof="0" smtClean="0"/>
              <a:t>Andre nivå</a:t>
            </a:r>
          </a:p>
          <a:p>
            <a:pPr lvl="2"/>
            <a:r>
              <a:rPr lang="nb-NO" altLang="nb-NO" noProof="0" smtClean="0"/>
              <a:t>Tredje nivå</a:t>
            </a:r>
          </a:p>
          <a:p>
            <a:pPr lvl="3"/>
            <a:r>
              <a:rPr lang="nb-NO" altLang="nb-NO" noProof="0" smtClean="0"/>
              <a:t>Fjerde nivå</a:t>
            </a:r>
          </a:p>
          <a:p>
            <a:pPr lvl="4"/>
            <a:r>
              <a:rPr lang="nb-NO" altLang="nb-NO" noProof="0" smtClean="0"/>
              <a:t>Femte nivå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816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7B160A8-0A03-49F4-BE85-7481B3C81B6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45240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altLang="nb-NO" smtClean="0"/>
              <a:t>© Solveig Kavli 2012</a:t>
            </a: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85C-8A6B-4209-83A7-A20866C67A75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979382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altLang="nb-NO" smtClean="0"/>
              <a:t>© Solveig Kavli 2012</a:t>
            </a: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85C-8A6B-4209-83A7-A20866C67A75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773376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altLang="nb-NO" smtClean="0"/>
              <a:t>© Solveig Kavli 2012</a:t>
            </a: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85C-8A6B-4209-83A7-A20866C67A75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309576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altLang="nb-NO" smtClean="0"/>
              <a:t>© Solveig Kavli 2012</a:t>
            </a: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85C-8A6B-4209-83A7-A20866C67A75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118126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altLang="nb-NO" smtClean="0"/>
              <a:t>© Solveig Kavli 2012</a:t>
            </a: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85C-8A6B-4209-83A7-A20866C67A75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606977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altLang="nb-NO" smtClean="0"/>
              <a:t>© Solveig Kavli 2012</a:t>
            </a:r>
            <a:endParaRPr lang="nb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85C-8A6B-4209-83A7-A20866C67A75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535295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altLang="nb-NO" smtClean="0"/>
              <a:t>© Solveig Kavli 2012</a:t>
            </a:r>
            <a:endParaRPr lang="nb-NO" alt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85C-8A6B-4209-83A7-A20866C67A75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235427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altLang="nb-NO" smtClean="0"/>
              <a:t>© Solveig Kavli 2012</a:t>
            </a:r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85C-8A6B-4209-83A7-A20866C67A75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8114434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altLang="nb-NO" smtClean="0"/>
              <a:t>© Solveig Kavli 2012</a:t>
            </a:r>
            <a:endParaRPr lang="nb-NO" alt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85C-8A6B-4209-83A7-A20866C67A75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165834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altLang="nb-NO" smtClean="0"/>
              <a:t>© Solveig Kavli 2012</a:t>
            </a:r>
            <a:endParaRPr lang="nb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85C-8A6B-4209-83A7-A20866C67A75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885466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85C-8A6B-4209-83A7-A20866C67A75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100149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altLang="nb-NO" smtClean="0"/>
              <a:t>© Solveig Kavli 2012</a:t>
            </a: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685C-8A6B-4209-83A7-A20866C67A75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4504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linga.fi/tool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phdontrack" TargetMode="External"/><Relationship Id="rId2" Type="http://schemas.openxmlformats.org/officeDocument/2006/relationships/hyperlink" Target="https://flinga.fi/s/FXWJUC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48" y="5229794"/>
            <a:ext cx="1316594" cy="1190088"/>
          </a:xfrm>
          <a:prstGeom prst="rect">
            <a:avLst/>
          </a:prstGeom>
        </p:spPr>
      </p:pic>
      <p:sp>
        <p:nvSpPr>
          <p:cNvPr id="3074" name="Content Placeholder 1"/>
          <p:cNvSpPr>
            <a:spLocks noGrp="1"/>
          </p:cNvSpPr>
          <p:nvPr>
            <p:ph idx="1"/>
          </p:nvPr>
        </p:nvSpPr>
        <p:spPr>
          <a:xfrm>
            <a:off x="212436" y="321686"/>
            <a:ext cx="11342255" cy="2735551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  <a:defRPr/>
            </a:pPr>
            <a:endParaRPr lang="nb-NO" dirty="0">
              <a:ea typeface="ＭＳ Ｐゴシック" charset="0"/>
              <a:cs typeface="+mn-cs"/>
            </a:endParaRPr>
          </a:p>
          <a:p>
            <a:pPr marL="0" indent="0" algn="ctr">
              <a:buNone/>
              <a:defRPr/>
            </a:pPr>
            <a:r>
              <a:rPr lang="nb-NO" sz="6000" b="1" dirty="0"/>
              <a:t>Bibliotekundervisningens fremtid – nytt fokus på metodikk og </a:t>
            </a:r>
            <a:r>
              <a:rPr lang="nb-NO" sz="6000" b="1" dirty="0" smtClean="0"/>
              <a:t>digitalisering</a:t>
            </a:r>
            <a:r>
              <a:rPr lang="nb-NO" sz="6000" b="1" dirty="0"/>
              <a:t/>
            </a:r>
            <a:br>
              <a:rPr lang="nb-NO" sz="6000" b="1" dirty="0"/>
            </a:br>
            <a:endParaRPr lang="nb-NO" sz="6000" b="1" dirty="0" smtClean="0"/>
          </a:p>
          <a:p>
            <a:pPr marL="0" indent="0" algn="ctr">
              <a:buNone/>
              <a:defRPr/>
            </a:pPr>
            <a:r>
              <a:rPr lang="nb-NO" sz="5000" b="1" i="1" dirty="0" err="1" smtClean="0"/>
              <a:t>PhD</a:t>
            </a:r>
            <a:r>
              <a:rPr lang="nb-NO" sz="5000" b="1" i="1" dirty="0" smtClean="0"/>
              <a:t> </a:t>
            </a:r>
            <a:r>
              <a:rPr lang="nb-NO" sz="5000" b="1" i="1" dirty="0" err="1"/>
              <a:t>on</a:t>
            </a:r>
            <a:r>
              <a:rPr lang="nb-NO" sz="5000" b="1" i="1" dirty="0"/>
              <a:t> </a:t>
            </a:r>
            <a:r>
              <a:rPr lang="nb-NO" sz="5000" b="1" i="1" dirty="0" err="1"/>
              <a:t>Track</a:t>
            </a:r>
            <a:r>
              <a:rPr lang="nb-NO" sz="5000" b="1" dirty="0"/>
              <a:t> som nettressurs i bibliotekkurs for </a:t>
            </a:r>
            <a:r>
              <a:rPr lang="nb-NO" sz="5000" b="1" dirty="0" err="1"/>
              <a:t>ph.d</a:t>
            </a:r>
            <a:r>
              <a:rPr lang="nb-NO" sz="5000" b="1" dirty="0"/>
              <a:t>.-kandidater</a:t>
            </a:r>
            <a:r>
              <a:rPr lang="en-US" sz="5000" b="1" dirty="0" smtClean="0"/>
              <a:t> </a:t>
            </a:r>
          </a:p>
          <a:p>
            <a:pPr marL="0" indent="0" algn="ctr">
              <a:buNone/>
            </a:pPr>
            <a:endParaRPr lang="nb-NO" sz="5000" b="1" dirty="0" smtClean="0"/>
          </a:p>
          <a:p>
            <a:pPr marL="0" indent="0" algn="ctr">
              <a:buNone/>
            </a:pPr>
            <a:endParaRPr lang="nb-NO" b="1" dirty="0" smtClean="0"/>
          </a:p>
          <a:p>
            <a:pPr marL="0" indent="0" algn="ctr">
              <a:buNone/>
            </a:pPr>
            <a:r>
              <a:rPr lang="nb-NO" sz="4000" dirty="0" smtClean="0"/>
              <a:t>VIRAK-konferansen </a:t>
            </a:r>
            <a:r>
              <a:rPr lang="nb-NO" sz="4000" dirty="0"/>
              <a:t>for universitets- og høgskolebibliotek, Stavanger </a:t>
            </a:r>
            <a:r>
              <a:rPr lang="nb-NO" sz="4000" dirty="0" smtClean="0"/>
              <a:t>13.-</a:t>
            </a:r>
            <a:r>
              <a:rPr lang="nb-NO" sz="4000" dirty="0"/>
              <a:t>14. juni 2019</a:t>
            </a:r>
          </a:p>
          <a:p>
            <a:pPr marL="0" indent="0" algn="ctr">
              <a:buNone/>
            </a:pPr>
            <a:r>
              <a:rPr lang="nb-NO" sz="2000" b="1" dirty="0" smtClean="0"/>
              <a:t> </a:t>
            </a:r>
            <a:endParaRPr lang="nb-NO" sz="2000" b="1" dirty="0"/>
          </a:p>
          <a:p>
            <a:pPr marL="0" indent="0">
              <a:buNone/>
              <a:defRPr/>
            </a:pPr>
            <a:endParaRPr lang="nb-NO" dirty="0"/>
          </a:p>
          <a:p>
            <a:pPr marL="0" indent="0" algn="ctr">
              <a:buNone/>
              <a:defRPr/>
            </a:pPr>
            <a:r>
              <a:rPr lang="en-US" dirty="0" smtClean="0"/>
              <a:t> </a:t>
            </a:r>
            <a:endParaRPr lang="en-US" b="1" dirty="0">
              <a:ea typeface="ＭＳ Ｐゴシック" charset="0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35557" y="4718187"/>
            <a:ext cx="3500582" cy="62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nb-NO" sz="1400" dirty="0" smtClean="0"/>
              <a:t>Hege </a:t>
            </a:r>
            <a:r>
              <a:rPr lang="nb-NO" sz="1400" dirty="0"/>
              <a:t>Charlotte Faber, NTNU</a:t>
            </a:r>
          </a:p>
          <a:p>
            <a:pPr marL="0" indent="0" algn="ctr">
              <a:buNone/>
            </a:pPr>
            <a:r>
              <a:rPr lang="nb-NO" sz="1400" dirty="0" smtClean="0"/>
              <a:t>Michael </a:t>
            </a:r>
            <a:r>
              <a:rPr lang="nb-NO" sz="1400" dirty="0"/>
              <a:t>Grote, UiB</a:t>
            </a:r>
          </a:p>
          <a:p>
            <a:pPr marL="0" indent="0" eaLnBrk="1" hangingPunct="1">
              <a:buNone/>
              <a:defRPr/>
            </a:pPr>
            <a:r>
              <a:rPr lang="nb-NO" altLang="nb-NO" sz="2000" kern="0" dirty="0"/>
              <a:t/>
            </a:r>
            <a:br>
              <a:rPr lang="nb-NO" altLang="nb-NO" sz="2000" kern="0" dirty="0"/>
            </a:br>
            <a:r>
              <a:rPr lang="nb-NO" altLang="nb-NO" sz="2000" kern="0" dirty="0"/>
              <a:t/>
            </a:r>
            <a:br>
              <a:rPr lang="nb-NO" altLang="nb-NO" sz="2000" kern="0" dirty="0"/>
            </a:br>
            <a:endParaRPr lang="nb-NO" altLang="nb-NO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72" y="1937931"/>
            <a:ext cx="2168315" cy="2013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de-DE" dirty="0">
                <a:ea typeface="ＭＳ Ｐゴシック" charset="0"/>
              </a:rPr>
              <a:t>Academic Writing on </a:t>
            </a:r>
            <a:r>
              <a:rPr lang="de-DE" dirty="0" err="1">
                <a:ea typeface="ＭＳ Ｐゴシック" charset="0"/>
              </a:rPr>
              <a:t>Ph.D</a:t>
            </a:r>
            <a:r>
              <a:rPr lang="de-DE" dirty="0">
                <a:ea typeface="ＭＳ Ｐゴシック" charset="0"/>
              </a:rPr>
              <a:t>.-level?</a:t>
            </a:r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7039" y="1690688"/>
            <a:ext cx="2557463" cy="3184525"/>
          </a:xfrm>
        </p:spPr>
      </p:pic>
      <p:pic>
        <p:nvPicPr>
          <p:cNvPr id="7" name="Bild 3" descr="easy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14" y="2653427"/>
            <a:ext cx="2562226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217090">
            <a:off x="5249270" y="1731497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Is it?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889120"/>
            <a:ext cx="33909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2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6" y="168208"/>
            <a:ext cx="10430642" cy="6038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14" y="444176"/>
            <a:ext cx="4367314" cy="548610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145915" y="4066162"/>
            <a:ext cx="680937" cy="34046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3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879" y="408420"/>
            <a:ext cx="10584873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PhD day at the Mathematical and Natural Science Faculty</a:t>
            </a:r>
            <a:br>
              <a:rPr lang="en-US" b="1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527" y="1325129"/>
            <a:ext cx="10972800" cy="52383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A PhD survival camp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Meet </a:t>
            </a:r>
            <a:r>
              <a:rPr lang="en-US" dirty="0"/>
              <a:t>fellow PhD candidates and research support staff over coffee, lectures and discussions. We cover topics from surfing the publication tsunami to increasing your visibility.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Program: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What </a:t>
            </a:r>
            <a:r>
              <a:rPr lang="en-US" b="1" dirty="0"/>
              <a:t>and how to search, read and cite </a:t>
            </a:r>
            <a:endParaRPr lang="en-US" b="1" dirty="0" smtClean="0"/>
          </a:p>
          <a:p>
            <a:r>
              <a:rPr lang="en-US" b="1" dirty="0"/>
              <a:t>Get access to the literature you want </a:t>
            </a:r>
            <a:endParaRPr lang="en-US" b="1" dirty="0" smtClean="0"/>
          </a:p>
          <a:p>
            <a:r>
              <a:rPr lang="nb-NO" b="1" dirty="0"/>
              <a:t>Research data management </a:t>
            </a:r>
            <a:endParaRPr lang="nb-NO" b="1" dirty="0" smtClean="0"/>
          </a:p>
          <a:p>
            <a:r>
              <a:rPr lang="en-US" b="1" dirty="0"/>
              <a:t>Writing a research paper - a survival guide </a:t>
            </a:r>
            <a:endParaRPr lang="en-US" b="1" dirty="0" smtClean="0"/>
          </a:p>
          <a:p>
            <a:r>
              <a:rPr lang="nb-NO" b="1" dirty="0"/>
              <a:t>Copyright and </a:t>
            </a:r>
            <a:r>
              <a:rPr lang="nb-NO" b="1" dirty="0" err="1"/>
              <a:t>open</a:t>
            </a:r>
            <a:r>
              <a:rPr lang="nb-NO" b="1" dirty="0"/>
              <a:t> </a:t>
            </a:r>
            <a:r>
              <a:rPr lang="nb-NO" b="1" dirty="0" err="1"/>
              <a:t>access</a:t>
            </a:r>
            <a:r>
              <a:rPr lang="nb-NO" b="1" dirty="0"/>
              <a:t> </a:t>
            </a:r>
            <a:endParaRPr lang="nb-NO" b="1" dirty="0" smtClean="0"/>
          </a:p>
          <a:p>
            <a:r>
              <a:rPr lang="en-US" b="1" dirty="0"/>
              <a:t>How you get evaluated and what you can do to improve your impact </a:t>
            </a:r>
            <a:endParaRPr lang="en-US" b="1" dirty="0" smtClean="0"/>
          </a:p>
          <a:p>
            <a:r>
              <a:rPr lang="en-US" b="1" dirty="0"/>
              <a:t>Web of Science vs Google Scholar </a:t>
            </a:r>
            <a:endParaRPr lang="nb-NO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212446" y="1325129"/>
            <a:ext cx="535708" cy="31403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32" eaLnBrk="1" hangingPunct="1"/>
            <a:endParaRPr lang="nb-NO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76" y="367579"/>
            <a:ext cx="11363227" cy="5599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458" y="1201759"/>
            <a:ext cx="8137454" cy="2733676"/>
          </a:xfrm>
          <a:prstGeom prst="rect">
            <a:avLst/>
          </a:prstGeom>
          <a:ln w="69850">
            <a:solidFill>
              <a:srgbClr val="0070C0">
                <a:alpha val="95000"/>
              </a:srgb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650" y="2090636"/>
            <a:ext cx="8040574" cy="3249849"/>
          </a:xfrm>
          <a:prstGeom prst="rect">
            <a:avLst/>
          </a:prstGeom>
          <a:ln w="63500"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1805" y="3366061"/>
            <a:ext cx="8694089" cy="2410839"/>
          </a:xfrm>
          <a:prstGeom prst="rect">
            <a:avLst/>
          </a:prstGeom>
          <a:ln w="635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690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Aktiv</a:t>
            </a:r>
            <a:r>
              <a:rPr lang="en-US" b="1" dirty="0" smtClean="0"/>
              <a:t> </a:t>
            </a:r>
            <a:r>
              <a:rPr lang="en-US" b="1" dirty="0" err="1" smtClean="0"/>
              <a:t>læring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6878" y="5040023"/>
            <a:ext cx="5215122" cy="1815061"/>
          </a:xfrm>
        </p:spPr>
        <p:txBody>
          <a:bodyPr/>
          <a:lstStyle/>
          <a:p>
            <a:r>
              <a:rPr lang="nb-NO" sz="2800" dirty="0" smtClean="0"/>
              <a:t>Samarbeid og peer </a:t>
            </a:r>
            <a:r>
              <a:rPr lang="nb-NO" sz="2800" dirty="0" err="1" smtClean="0"/>
              <a:t>review</a:t>
            </a:r>
            <a:endParaRPr lang="nb-NO" sz="2800" dirty="0" smtClean="0"/>
          </a:p>
          <a:p>
            <a:r>
              <a:rPr lang="nb-NO" sz="2800" dirty="0" smtClean="0"/>
              <a:t>Workshop</a:t>
            </a:r>
          </a:p>
          <a:p>
            <a:r>
              <a:rPr lang="nb-NO" sz="2800" dirty="0" smtClean="0"/>
              <a:t>Omvendt klasserom</a:t>
            </a:r>
            <a:endParaRPr lang="nb-NO" sz="2800" dirty="0"/>
          </a:p>
          <a:p>
            <a:endParaRPr lang="nb-NO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084">
            <a:off x="4708948" y="1272773"/>
            <a:ext cx="5280072" cy="352238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72212" y="2398342"/>
            <a:ext cx="3968661" cy="2818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Engasjerende</a:t>
            </a:r>
          </a:p>
          <a:p>
            <a:r>
              <a:rPr lang="nb-NO" dirty="0" err="1" smtClean="0"/>
              <a:t>Kommunikativ</a:t>
            </a:r>
            <a:endParaRPr lang="nb-NO" dirty="0" smtClean="0"/>
          </a:p>
          <a:p>
            <a:r>
              <a:rPr lang="nb-NO" dirty="0" smtClean="0"/>
              <a:t>Prosessorientert </a:t>
            </a:r>
          </a:p>
          <a:p>
            <a:r>
              <a:rPr lang="nb-NO" dirty="0" smtClean="0"/>
              <a:t>Selvrefleksiv</a:t>
            </a:r>
          </a:p>
          <a:p>
            <a:r>
              <a:rPr lang="nb-NO" dirty="0" smtClean="0"/>
              <a:t>Betydningsfull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635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Hvordan får vi til aktiv læring i undervisningen vår?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1604"/>
            <a:ext cx="2413000" cy="493052"/>
          </a:xfrm>
        </p:spPr>
        <p:txBody>
          <a:bodyPr/>
          <a:lstStyle/>
          <a:p>
            <a:r>
              <a:rPr lang="nb-NO" dirty="0" smtClean="0"/>
              <a:t>Aktivisering</a:t>
            </a:r>
          </a:p>
          <a:p>
            <a:endParaRPr lang="nb-NO" dirty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830" y="2358130"/>
            <a:ext cx="3898229" cy="40414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29447" y="5814846"/>
            <a:ext cx="4961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57300" lvl="3" indent="0">
              <a:buNone/>
            </a:pPr>
            <a:r>
              <a:rPr lang="nb-NO" sz="3200" dirty="0" smtClean="0">
                <a:hlinkClick r:id="rId3"/>
              </a:rPr>
              <a:t>https://flinga.fi/tools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7275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Skreddersydde svar?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4996585"/>
            <a:ext cx="10515600" cy="13303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b-NO" dirty="0" smtClean="0">
              <a:hlinkClick r:id="rId2"/>
            </a:endParaRPr>
          </a:p>
          <a:p>
            <a:pPr marL="0" indent="0">
              <a:buNone/>
            </a:pPr>
            <a:endParaRPr lang="nb-NO" dirty="0">
              <a:hlinkClick r:id="rId2"/>
            </a:endParaRPr>
          </a:p>
          <a:p>
            <a:pPr marL="0" indent="0">
              <a:buNone/>
            </a:pPr>
            <a:r>
              <a:rPr lang="nb-NO" sz="4800" b="1" dirty="0" smtClean="0">
                <a:hlinkClick r:id="rId3"/>
              </a:rPr>
              <a:t>https://tinyurl.com/phdontrack</a:t>
            </a:r>
            <a:endParaRPr lang="nb-NO" sz="4800" b="1" dirty="0" smtClean="0"/>
          </a:p>
          <a:p>
            <a:pPr marL="0" indent="0">
              <a:buNone/>
            </a:pPr>
            <a:endParaRPr lang="nb-NO" sz="4800" b="1" dirty="0"/>
          </a:p>
          <a:p>
            <a:pPr marL="0" indent="0">
              <a:buNone/>
            </a:pPr>
            <a:endParaRPr lang="nb-NO" sz="4800" b="1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59" y="213908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3632">
            <a:off x="4291636" y="2249217"/>
            <a:ext cx="4209204" cy="253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får vi til aktiv læring i undervisningen vår?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Samarbeid </a:t>
            </a:r>
            <a:r>
              <a:rPr lang="nb-NO" dirty="0"/>
              <a:t>og diskusjon: </a:t>
            </a:r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marL="457200" lvl="1" indent="0">
              <a:buNone/>
            </a:pPr>
            <a:endParaRPr lang="nb-NO" b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b-NO" b="1" dirty="0" smtClean="0">
                <a:solidFill>
                  <a:srgbClr val="FF0000"/>
                </a:solidFill>
              </a:rPr>
              <a:t> Omvendt klasserom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589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70" y="320675"/>
            <a:ext cx="9520712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93184" y="4514851"/>
            <a:ext cx="10972800" cy="1839913"/>
          </a:xfrm>
        </p:spPr>
        <p:txBody>
          <a:bodyPr>
            <a:normAutofit lnSpcReduction="10000"/>
          </a:bodyPr>
          <a:lstStyle/>
          <a:p>
            <a:r>
              <a:rPr lang="nb-NO" altLang="nb-NO" smtClean="0"/>
              <a:t>In groups of 3: Discuss the following three situations in your group. What would you do?</a:t>
            </a:r>
          </a:p>
          <a:p>
            <a:r>
              <a:rPr lang="nb-NO" altLang="nb-NO" smtClean="0"/>
              <a:t>Are there any other solutions?</a:t>
            </a:r>
          </a:p>
          <a:p>
            <a:r>
              <a:rPr lang="nb-NO" altLang="nb-NO" smtClean="0"/>
              <a:t>Time for group discussion: 15 min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051301" y="4033839"/>
            <a:ext cx="75755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solidFill>
                  <a:schemeClr val="bg1"/>
                </a:solidFill>
              </a:rPr>
              <a:t>https://www.eur.nl/en/about-eur/vision/integrity-code/dilemma-game</a:t>
            </a:r>
          </a:p>
        </p:txBody>
      </p:sp>
    </p:spTree>
    <p:extLst>
      <p:ext uri="{BB962C8B-B14F-4D97-AF65-F5344CB8AC3E}">
        <p14:creationId xmlns:p14="http://schemas.microsoft.com/office/powerpoint/2010/main" val="17459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462" y="1548679"/>
            <a:ext cx="8718395" cy="482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Dilemma 1</a:t>
            </a:r>
          </a:p>
        </p:txBody>
      </p:sp>
    </p:spTree>
    <p:extLst>
      <p:ext uri="{BB962C8B-B14F-4D97-AF65-F5344CB8AC3E}">
        <p14:creationId xmlns:p14="http://schemas.microsoft.com/office/powerpoint/2010/main" val="34116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7" y="279976"/>
            <a:ext cx="9065553" cy="6481041"/>
          </a:xfrm>
        </p:spPr>
      </p:pic>
    </p:spTree>
    <p:extLst>
      <p:ext uri="{BB962C8B-B14F-4D97-AF65-F5344CB8AC3E}">
        <p14:creationId xmlns:p14="http://schemas.microsoft.com/office/powerpoint/2010/main" val="27719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E-læring – noen stereotyper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Nettbasert læring erstatter campus-undervisning</a:t>
            </a:r>
            <a:r>
              <a:rPr lang="nb-NO" dirty="0"/>
              <a:t>.</a:t>
            </a:r>
          </a:p>
          <a:p>
            <a:r>
              <a:rPr lang="nb-NO" dirty="0" smtClean="0"/>
              <a:t>Nettbasert læring er ressursbesparende.</a:t>
            </a:r>
            <a:endParaRPr lang="nb-NO" dirty="0"/>
          </a:p>
          <a:p>
            <a:r>
              <a:rPr lang="nb-NO" dirty="0" smtClean="0"/>
              <a:t>Nettbasert læring er motiverende</a:t>
            </a:r>
            <a:r>
              <a:rPr lang="nb-NO" dirty="0"/>
              <a:t>.</a:t>
            </a:r>
          </a:p>
          <a:p>
            <a:r>
              <a:rPr lang="nb-NO" dirty="0" smtClean="0"/>
              <a:t>Nettbasert læring har bedre læringseffekt enn vanlig campus-undervisning.</a:t>
            </a:r>
            <a:endParaRPr lang="nb-NO" dirty="0"/>
          </a:p>
          <a:p>
            <a:r>
              <a:rPr lang="nb-NO" dirty="0" smtClean="0"/>
              <a:t>Nettbasert læring har </a:t>
            </a:r>
            <a:r>
              <a:rPr lang="nb-NO" dirty="0"/>
              <a:t>sosialt isolerende </a:t>
            </a:r>
            <a:r>
              <a:rPr lang="nb-NO" dirty="0" smtClean="0"/>
              <a:t>effekt.</a:t>
            </a:r>
            <a:endParaRPr lang="nb-NO" dirty="0"/>
          </a:p>
          <a:p>
            <a:r>
              <a:rPr lang="nb-NO" dirty="0" smtClean="0"/>
              <a:t>Nettbasert læring er </a:t>
            </a:r>
            <a:r>
              <a:rPr lang="nb-NO" dirty="0"/>
              <a:t>bare en </a:t>
            </a:r>
            <a:r>
              <a:rPr lang="nb-NO" dirty="0" smtClean="0"/>
              <a:t>nødløsning.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03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6576">
            <a:off x="4071937" y="1683969"/>
            <a:ext cx="4657725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63" y="365125"/>
            <a:ext cx="10515600" cy="1325563"/>
          </a:xfrm>
        </p:spPr>
        <p:txBody>
          <a:bodyPr/>
          <a:lstStyle/>
          <a:p>
            <a:r>
              <a:rPr lang="nb-NO" dirty="0" smtClean="0"/>
              <a:t>E-læring og aktiv læring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63" y="1986956"/>
            <a:ext cx="10515600" cy="4351338"/>
          </a:xfrm>
        </p:spPr>
        <p:txBody>
          <a:bodyPr/>
          <a:lstStyle/>
          <a:p>
            <a:r>
              <a:rPr lang="nb-NO" dirty="0" smtClean="0"/>
              <a:t>Samarbeid på nett: </a:t>
            </a:r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r>
              <a:rPr lang="nb-NO" b="1" dirty="0" smtClean="0">
                <a:solidFill>
                  <a:srgbClr val="FF0000"/>
                </a:solidFill>
              </a:rPr>
              <a:t>Peer </a:t>
            </a:r>
            <a:r>
              <a:rPr lang="nb-NO" b="1" dirty="0" err="1" smtClean="0">
                <a:solidFill>
                  <a:srgbClr val="FF0000"/>
                </a:solidFill>
              </a:rPr>
              <a:t>reviewing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35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93381"/>
            <a:ext cx="10972800" cy="2877826"/>
          </a:xfrm>
        </p:spPr>
        <p:txBody>
          <a:bodyPr/>
          <a:lstStyle/>
          <a:p>
            <a:r>
              <a:rPr lang="nb-NO" dirty="0" smtClean="0"/>
              <a:t>Tverrfaglig kurs for kandidater fra det Humanistiske fakultet</a:t>
            </a:r>
          </a:p>
          <a:p>
            <a:r>
              <a:rPr lang="nb-NO" dirty="0"/>
              <a:t>Hovedfokus søk, </a:t>
            </a:r>
            <a:r>
              <a:rPr lang="nb-NO" dirty="0" err="1" smtClean="0"/>
              <a:t>literaturkartlegging</a:t>
            </a:r>
            <a:r>
              <a:rPr lang="nb-NO" dirty="0" smtClean="0"/>
              <a:t> </a:t>
            </a:r>
            <a:r>
              <a:rPr lang="nb-NO" dirty="0"/>
              <a:t>og akademisk skriving </a:t>
            </a:r>
          </a:p>
          <a:p>
            <a:r>
              <a:rPr lang="nb-NO" dirty="0" smtClean="0"/>
              <a:t>Vurderingsform</a:t>
            </a:r>
            <a:r>
              <a:rPr lang="nb-NO" dirty="0"/>
              <a:t>: Skrive en </a:t>
            </a:r>
            <a:r>
              <a:rPr lang="nb-NO" dirty="0" err="1"/>
              <a:t>literature</a:t>
            </a:r>
            <a:r>
              <a:rPr lang="nb-NO" dirty="0"/>
              <a:t> </a:t>
            </a:r>
            <a:r>
              <a:rPr lang="nb-NO" dirty="0" err="1"/>
              <a:t>review</a:t>
            </a:r>
            <a:r>
              <a:rPr lang="nb-NO" dirty="0"/>
              <a:t> til egen avhandling</a:t>
            </a:r>
          </a:p>
          <a:p>
            <a:r>
              <a:rPr lang="nb-NO" dirty="0" smtClean="0"/>
              <a:t>3+1 dagers </a:t>
            </a:r>
            <a:r>
              <a:rPr lang="nb-NO" dirty="0"/>
              <a:t>kurs</a:t>
            </a:r>
          </a:p>
          <a:p>
            <a:r>
              <a:rPr lang="nb-NO" b="1" dirty="0" smtClean="0"/>
              <a:t>2 uker workshop med peer-to-peer-</a:t>
            </a:r>
            <a:r>
              <a:rPr lang="nb-NO" b="1" dirty="0" err="1" smtClean="0"/>
              <a:t>reviews</a:t>
            </a:r>
            <a:r>
              <a:rPr lang="nb-NO" b="1" dirty="0" smtClean="0"/>
              <a:t> i midten av kurset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597" y="1431636"/>
            <a:ext cx="6025022" cy="154266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4417" y="241013"/>
            <a:ext cx="10972800" cy="1003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/>
              <a:t>Literature review and publishing for PhD students</a:t>
            </a:r>
            <a:r>
              <a:rPr lang="nb-NO" sz="2400" b="1" dirty="0" smtClean="0"/>
              <a:t/>
            </a:r>
            <a:br>
              <a:rPr lang="nb-NO" sz="2400" b="1" dirty="0" smtClean="0"/>
            </a:br>
            <a:r>
              <a:rPr lang="nb-NO" sz="2000" b="1" dirty="0" smtClean="0"/>
              <a:t>Universitetet i Bergen, Bibliotek for humaniora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34464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err="1" smtClean="0"/>
              <a:t>When</a:t>
            </a:r>
            <a:r>
              <a:rPr lang="nb-NO" sz="2800" dirty="0" smtClean="0"/>
              <a:t> </a:t>
            </a:r>
            <a:r>
              <a:rPr lang="nb-NO" sz="2800" dirty="0" err="1" smtClean="0"/>
              <a:t>you</a:t>
            </a:r>
            <a:r>
              <a:rPr lang="nb-NO" sz="2800" dirty="0" smtClean="0"/>
              <a:t> </a:t>
            </a:r>
            <a:r>
              <a:rPr lang="nb-NO" sz="2800" dirty="0" err="1" smtClean="0"/>
              <a:t>review</a:t>
            </a:r>
            <a:r>
              <a:rPr lang="nb-NO" sz="2800" dirty="0" smtClean="0"/>
              <a:t> </a:t>
            </a:r>
            <a:r>
              <a:rPr lang="nb-NO" sz="2800" dirty="0" err="1" smtClean="0"/>
              <a:t>texts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others</a:t>
            </a:r>
            <a:r>
              <a:rPr lang="nb-NO" sz="2800" dirty="0" smtClean="0"/>
              <a:t>, </a:t>
            </a:r>
            <a:r>
              <a:rPr lang="nb-NO" sz="2800" dirty="0" err="1" smtClean="0"/>
              <a:t>keep</a:t>
            </a:r>
            <a:r>
              <a:rPr lang="nb-NO" sz="2800" dirty="0" smtClean="0"/>
              <a:t> in </a:t>
            </a:r>
            <a:r>
              <a:rPr lang="nb-NO" sz="2800" dirty="0" err="1" smtClean="0"/>
              <a:t>mind</a:t>
            </a:r>
            <a:r>
              <a:rPr lang="nb-NO" sz="28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not </a:t>
            </a:r>
            <a:r>
              <a:rPr lang="nb-NO" dirty="0" err="1" smtClean="0"/>
              <a:t>dealing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a </a:t>
            </a:r>
            <a:r>
              <a:rPr lang="nb-NO" dirty="0" err="1" smtClean="0"/>
              <a:t>published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a draft</a:t>
            </a:r>
          </a:p>
          <a:p>
            <a:r>
              <a:rPr lang="nb-NO" dirty="0" smtClean="0"/>
              <a:t>Have </a:t>
            </a:r>
            <a:r>
              <a:rPr lang="nb-NO" dirty="0" err="1" smtClean="0"/>
              <a:t>respect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 and </a:t>
            </a:r>
            <a:r>
              <a:rPr lang="nb-NO" dirty="0" err="1" smtClean="0"/>
              <a:t>perspectives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/>
              <a:t> </a:t>
            </a:r>
            <a:r>
              <a:rPr lang="nb-NO" dirty="0" err="1" smtClean="0"/>
              <a:t>others</a:t>
            </a:r>
            <a:r>
              <a:rPr lang="nb-NO" dirty="0" smtClean="0"/>
              <a:t>: Standards, </a:t>
            </a:r>
            <a:r>
              <a:rPr lang="nb-NO" dirty="0" err="1" smtClean="0"/>
              <a:t>aims</a:t>
            </a:r>
            <a:r>
              <a:rPr lang="nb-NO" dirty="0" smtClean="0"/>
              <a:t>, </a:t>
            </a:r>
            <a:r>
              <a:rPr lang="nb-NO" dirty="0" err="1" smtClean="0"/>
              <a:t>methods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reviewing</a:t>
            </a:r>
            <a:r>
              <a:rPr lang="nb-NO" dirty="0" smtClean="0"/>
              <a:t> </a:t>
            </a:r>
            <a:r>
              <a:rPr lang="nb-NO" dirty="0" err="1" smtClean="0"/>
              <a:t>literature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different from </a:t>
            </a:r>
            <a:r>
              <a:rPr lang="nb-NO" dirty="0" err="1" smtClean="0"/>
              <a:t>subject</a:t>
            </a:r>
            <a:r>
              <a:rPr lang="nb-NO" dirty="0" smtClean="0"/>
              <a:t> to </a:t>
            </a:r>
            <a:r>
              <a:rPr lang="nb-NO" dirty="0" err="1" smtClean="0"/>
              <a:t>subject</a:t>
            </a:r>
            <a:r>
              <a:rPr lang="nb-NO" dirty="0" smtClean="0"/>
              <a:t>, from </a:t>
            </a:r>
            <a:r>
              <a:rPr lang="nb-NO" dirty="0" err="1" smtClean="0"/>
              <a:t>dissertation</a:t>
            </a:r>
            <a:r>
              <a:rPr lang="nb-NO" dirty="0" smtClean="0"/>
              <a:t> to </a:t>
            </a:r>
            <a:r>
              <a:rPr lang="nb-NO" dirty="0" err="1" smtClean="0"/>
              <a:t>dissertation</a:t>
            </a:r>
            <a:endParaRPr lang="nb-NO" dirty="0" smtClean="0"/>
          </a:p>
          <a:p>
            <a:r>
              <a:rPr lang="nb-NO" dirty="0" err="1" smtClean="0"/>
              <a:t>Critique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</a:t>
            </a:r>
            <a:r>
              <a:rPr lang="nb-NO" dirty="0" err="1" smtClean="0"/>
              <a:t>always</a:t>
            </a:r>
            <a:r>
              <a:rPr lang="nb-NO" dirty="0" smtClean="0"/>
              <a:t> be </a:t>
            </a:r>
            <a:r>
              <a:rPr lang="nb-NO" dirty="0" err="1" smtClean="0"/>
              <a:t>constructive</a:t>
            </a:r>
            <a:endParaRPr lang="nb-NO" dirty="0" smtClean="0"/>
          </a:p>
          <a:p>
            <a:r>
              <a:rPr lang="nb-NO" dirty="0" smtClean="0"/>
              <a:t>Think positive: </a:t>
            </a:r>
            <a:r>
              <a:rPr lang="nb-NO" dirty="0" err="1" smtClean="0"/>
              <a:t>Focus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things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 fine and </a:t>
            </a:r>
            <a:r>
              <a:rPr lang="nb-NO" dirty="0" err="1" smtClean="0"/>
              <a:t>try</a:t>
            </a:r>
            <a:r>
              <a:rPr lang="nb-NO" dirty="0" smtClean="0"/>
              <a:t> to </a:t>
            </a:r>
            <a:r>
              <a:rPr lang="nb-NO" dirty="0" err="1" smtClean="0"/>
              <a:t>suggest</a:t>
            </a:r>
            <a:r>
              <a:rPr lang="nb-NO" dirty="0" smtClean="0"/>
              <a:t> </a:t>
            </a:r>
            <a:r>
              <a:rPr lang="nb-NO" dirty="0" err="1" smtClean="0"/>
              <a:t>how</a:t>
            </a:r>
            <a:r>
              <a:rPr lang="nb-NO" dirty="0" smtClean="0"/>
              <a:t> </a:t>
            </a:r>
            <a:r>
              <a:rPr lang="nb-NO" dirty="0" err="1" smtClean="0"/>
              <a:t>things</a:t>
            </a:r>
            <a:r>
              <a:rPr lang="nb-NO" dirty="0" smtClean="0"/>
              <a:t> </a:t>
            </a:r>
            <a:r>
              <a:rPr lang="nb-NO" dirty="0" err="1" smtClean="0"/>
              <a:t>might</a:t>
            </a:r>
            <a:r>
              <a:rPr lang="nb-NO" dirty="0" smtClean="0"/>
              <a:t> </a:t>
            </a:r>
            <a:r>
              <a:rPr lang="nb-NO" dirty="0" err="1" smtClean="0"/>
              <a:t>could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even</a:t>
            </a:r>
            <a:r>
              <a:rPr lang="nb-NO" dirty="0" smtClean="0"/>
              <a:t> </a:t>
            </a:r>
            <a:r>
              <a:rPr lang="nb-NO" dirty="0" err="1" smtClean="0"/>
              <a:t>better</a:t>
            </a:r>
            <a:endParaRPr lang="nb-NO" dirty="0" smtClean="0"/>
          </a:p>
          <a:p>
            <a:r>
              <a:rPr lang="nb-NO" dirty="0" smtClean="0"/>
              <a:t>Do not </a:t>
            </a:r>
            <a:r>
              <a:rPr lang="nb-NO" dirty="0" err="1" smtClean="0"/>
              <a:t>try</a:t>
            </a:r>
            <a:r>
              <a:rPr lang="nb-NO" dirty="0" smtClean="0"/>
              <a:t> to </a:t>
            </a:r>
            <a:r>
              <a:rPr lang="nb-NO" dirty="0" err="1" smtClean="0"/>
              <a:t>proofread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 smtClean="0"/>
          </a:p>
          <a:p>
            <a:r>
              <a:rPr lang="nb-NO" dirty="0" smtClean="0"/>
              <a:t>Less is </a:t>
            </a:r>
            <a:r>
              <a:rPr lang="nb-NO" dirty="0" err="1" smtClean="0"/>
              <a:t>often</a:t>
            </a:r>
            <a:r>
              <a:rPr lang="nb-NO" dirty="0" smtClean="0"/>
              <a:t> more: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write</a:t>
            </a:r>
            <a:r>
              <a:rPr lang="nb-NO" dirty="0" smtClean="0"/>
              <a:t> </a:t>
            </a:r>
            <a:r>
              <a:rPr lang="nb-NO" dirty="0" err="1" smtClean="0"/>
              <a:t>down</a:t>
            </a:r>
            <a:r>
              <a:rPr lang="nb-NO" dirty="0" smtClean="0"/>
              <a:t> </a:t>
            </a:r>
            <a:r>
              <a:rPr lang="nb-NO" dirty="0" err="1" smtClean="0"/>
              <a:t>comments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think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useful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author</a:t>
            </a:r>
            <a:endParaRPr lang="nb-NO" dirty="0" smtClean="0"/>
          </a:p>
          <a:p>
            <a:r>
              <a:rPr lang="nb-NO" dirty="0" err="1" smtClean="0"/>
              <a:t>Praise</a:t>
            </a:r>
            <a:r>
              <a:rPr lang="nb-NO" dirty="0" smtClean="0"/>
              <a:t> </a:t>
            </a:r>
            <a:r>
              <a:rPr lang="nb-NO" dirty="0" err="1" smtClean="0"/>
              <a:t>does</a:t>
            </a:r>
            <a:r>
              <a:rPr lang="nb-NO" dirty="0" smtClean="0"/>
              <a:t> not harm.</a:t>
            </a:r>
          </a:p>
          <a:p>
            <a:r>
              <a:rPr lang="nb-NO" dirty="0" smtClean="0"/>
              <a:t>Be </a:t>
            </a:r>
            <a:r>
              <a:rPr lang="nb-NO" dirty="0" err="1" smtClean="0"/>
              <a:t>nice</a:t>
            </a:r>
            <a:r>
              <a:rPr lang="nb-NO" dirty="0" smtClean="0"/>
              <a:t>.</a:t>
            </a:r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42788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Bibliotekenes nettverk for </a:t>
            </a:r>
            <a:r>
              <a:rPr lang="nb-NO" dirty="0" err="1" smtClean="0"/>
              <a:t>ph.d</a:t>
            </a:r>
            <a:r>
              <a:rPr lang="nb-NO" dirty="0" smtClean="0"/>
              <a:t>.-støtte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90382" cy="4658302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Oslo, 14. juni 2017: </a:t>
            </a:r>
            <a:br>
              <a:rPr lang="nb-NO" dirty="0" smtClean="0"/>
            </a:br>
            <a:r>
              <a:rPr lang="nb-NO" b="1" dirty="0" smtClean="0"/>
              <a:t>Oppstartsmøte i forlengelsen av VIRAK-konferansen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Trondheim, 12. mars 2018: </a:t>
            </a:r>
            <a:br>
              <a:rPr lang="nb-NO" dirty="0" smtClean="0"/>
            </a:br>
            <a:r>
              <a:rPr lang="nb-NO" b="1" dirty="0" smtClean="0"/>
              <a:t>«Hvordan kan </a:t>
            </a:r>
            <a:r>
              <a:rPr lang="nb-NO" b="1" dirty="0" err="1" smtClean="0"/>
              <a:t>ph.d</a:t>
            </a:r>
            <a:r>
              <a:rPr lang="nb-NO" b="1" dirty="0" smtClean="0"/>
              <a:t>.-støtte gjøres mer brukerorientert?»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Tromsø, 10.-11. april 2019: </a:t>
            </a:r>
            <a:br>
              <a:rPr lang="nb-NO" dirty="0" smtClean="0"/>
            </a:br>
            <a:r>
              <a:rPr lang="nb-NO" b="1" dirty="0" smtClean="0"/>
              <a:t>«Åpnere vitenskap og sterkere </a:t>
            </a:r>
            <a:r>
              <a:rPr lang="nb-NO" b="1" dirty="0" err="1" smtClean="0"/>
              <a:t>ph.d</a:t>
            </a:r>
            <a:r>
              <a:rPr lang="nb-NO" b="1" dirty="0" smtClean="0"/>
              <a:t>.-støtte»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 Bergen, 29.-30. april 2020:</a:t>
            </a:r>
            <a:br>
              <a:rPr lang="nb-NO" dirty="0" smtClean="0"/>
            </a:br>
            <a:r>
              <a:rPr lang="nb-NO" b="1" dirty="0" smtClean="0"/>
              <a:t>«Digitale møte- og læringsarenaer for ph.d.-kandidater»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627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05" y="499064"/>
            <a:ext cx="11315395" cy="1325563"/>
          </a:xfrm>
        </p:spPr>
        <p:txBody>
          <a:bodyPr>
            <a:normAutofit fontScale="90000"/>
          </a:bodyPr>
          <a:lstStyle/>
          <a:p>
            <a:r>
              <a:rPr lang="nb-NO" sz="4000" dirty="0" smtClean="0"/>
              <a:t>Digitale møte- og læringsarenaer for </a:t>
            </a:r>
            <a:r>
              <a:rPr lang="nb-NO" sz="4000" dirty="0" err="1" smtClean="0"/>
              <a:t>ph.d</a:t>
            </a:r>
            <a:r>
              <a:rPr lang="nb-NO" sz="4000" dirty="0" smtClean="0"/>
              <a:t>.-kandidater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700" dirty="0" smtClean="0"/>
              <a:t>Bibliotekenes nettverk for </a:t>
            </a:r>
            <a:r>
              <a:rPr lang="nb-NO" sz="2700" dirty="0" err="1" smtClean="0"/>
              <a:t>ph.d</a:t>
            </a:r>
            <a:r>
              <a:rPr lang="nb-NO" sz="2700" dirty="0" smtClean="0"/>
              <a:t>.-støtte</a:t>
            </a:r>
            <a:endParaRPr lang="nb-NO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473" y="1679253"/>
            <a:ext cx="9488055" cy="2552658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dirty="0" smtClean="0"/>
              <a:t> Pre-</a:t>
            </a:r>
            <a:r>
              <a:rPr lang="nb-NO" dirty="0" err="1" smtClean="0"/>
              <a:t>conference</a:t>
            </a:r>
            <a:r>
              <a:rPr lang="nb-NO" dirty="0" smtClean="0"/>
              <a:t> workshop 6. november 2019 (?)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err="1" smtClean="0"/>
              <a:t>Blended</a:t>
            </a:r>
            <a:r>
              <a:rPr lang="nb-NO" dirty="0" smtClean="0"/>
              <a:t> seminar Bergen, 29.-30. april 2020</a:t>
            </a:r>
          </a:p>
        </p:txBody>
      </p:sp>
      <p:sp>
        <p:nvSpPr>
          <p:cNvPr id="5" name="Rectangle 4"/>
          <p:cNvSpPr/>
          <p:nvPr/>
        </p:nvSpPr>
        <p:spPr>
          <a:xfrm rot="20640936">
            <a:off x="6922303" y="1245425"/>
            <a:ext cx="2821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800" dirty="0" smtClean="0">
                <a:solidFill>
                  <a:srgbClr val="FFC000"/>
                </a:solidFill>
              </a:rPr>
              <a:t>workshop</a:t>
            </a:r>
            <a:endParaRPr lang="nb-NO" sz="48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010134">
            <a:off x="2854955" y="3737182"/>
            <a:ext cx="50305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0" dirty="0" smtClean="0">
                <a:solidFill>
                  <a:srgbClr val="FF0000"/>
                </a:solidFill>
              </a:rPr>
              <a:t>fjernlæring</a:t>
            </a:r>
            <a:endParaRPr lang="nb-NO" sz="8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120144">
            <a:off x="115027" y="3927085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aktiv læring </a:t>
            </a:r>
            <a:endParaRPr lang="nb-NO" sz="28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474829">
            <a:off x="306209" y="5689095"/>
            <a:ext cx="6745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000" dirty="0" smtClean="0">
                <a:solidFill>
                  <a:srgbClr val="7030A0"/>
                </a:solidFill>
              </a:rPr>
              <a:t>Open </a:t>
            </a:r>
            <a:r>
              <a:rPr lang="nb-NO" sz="4000" dirty="0" err="1" smtClean="0">
                <a:solidFill>
                  <a:srgbClr val="7030A0"/>
                </a:solidFill>
              </a:rPr>
              <a:t>educational</a:t>
            </a:r>
            <a:r>
              <a:rPr lang="nb-NO" sz="4000" dirty="0" smtClean="0">
                <a:solidFill>
                  <a:srgbClr val="7030A0"/>
                </a:solidFill>
              </a:rPr>
              <a:t> </a:t>
            </a:r>
            <a:r>
              <a:rPr lang="nb-NO" sz="4000" dirty="0" err="1" smtClean="0">
                <a:solidFill>
                  <a:srgbClr val="7030A0"/>
                </a:solidFill>
              </a:rPr>
              <a:t>resources</a:t>
            </a:r>
            <a:r>
              <a:rPr lang="nb-NO" sz="4000" dirty="0" smtClean="0">
                <a:solidFill>
                  <a:srgbClr val="7030A0"/>
                </a:solidFill>
              </a:rPr>
              <a:t> </a:t>
            </a:r>
            <a:endParaRPr lang="nb-NO" sz="40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849097">
            <a:off x="7458456" y="5447550"/>
            <a:ext cx="25811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000" dirty="0" smtClean="0">
                <a:solidFill>
                  <a:srgbClr val="00B0F0"/>
                </a:solidFill>
              </a:rPr>
              <a:t>samarbeid</a:t>
            </a:r>
            <a:endParaRPr lang="nb-NO" sz="4000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956229">
            <a:off x="2679458" y="152416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dirty="0" smtClean="0">
                <a:solidFill>
                  <a:srgbClr val="92D050"/>
                </a:solidFill>
              </a:rPr>
              <a:t>Kulturendring</a:t>
            </a:r>
            <a:endParaRPr lang="nb-NO" sz="3200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760677">
            <a:off x="118305" y="1740413"/>
            <a:ext cx="2874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rgbClr val="FF00FF"/>
                </a:solidFill>
              </a:rPr>
              <a:t>Deling av kunnskap</a:t>
            </a:r>
          </a:p>
        </p:txBody>
      </p:sp>
      <p:sp>
        <p:nvSpPr>
          <p:cNvPr id="12" name="Rectangle 11"/>
          <p:cNvSpPr/>
          <p:nvPr/>
        </p:nvSpPr>
        <p:spPr>
          <a:xfrm rot="21159021">
            <a:off x="9892001" y="2278315"/>
            <a:ext cx="192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dirty="0" smtClean="0">
                <a:solidFill>
                  <a:srgbClr val="FF0000"/>
                </a:solidFill>
              </a:rPr>
              <a:t>multimedia</a:t>
            </a:r>
            <a:endParaRPr lang="nb-NO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884498">
            <a:off x="7879438" y="4044957"/>
            <a:ext cx="4777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000" dirty="0" smtClean="0">
                <a:solidFill>
                  <a:srgbClr val="00B050"/>
                </a:solidFill>
              </a:rPr>
              <a:t>omvendt klasserom </a:t>
            </a:r>
            <a:endParaRPr lang="nb-NO" sz="40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475001">
            <a:off x="9500923" y="179637"/>
            <a:ext cx="2843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600" dirty="0" smtClean="0">
                <a:solidFill>
                  <a:schemeClr val="accent1">
                    <a:lumMod val="75000"/>
                  </a:schemeClr>
                </a:solidFill>
              </a:rPr>
              <a:t>Virtual </a:t>
            </a:r>
            <a:r>
              <a:rPr lang="nb-NO" sz="3600" dirty="0" err="1" smtClean="0">
                <a:solidFill>
                  <a:schemeClr val="accent1">
                    <a:lumMod val="75000"/>
                  </a:schemeClr>
                </a:solidFill>
              </a:rPr>
              <a:t>reality</a:t>
            </a:r>
            <a:endParaRPr lang="nb-NO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Interessert?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Skriv en e-post til:</a:t>
            </a:r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r>
              <a:rPr lang="nb-NO" sz="4400" dirty="0" smtClean="0"/>
              <a:t>editors@phdontrack.net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6081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76" y="-1"/>
            <a:ext cx="7818588" cy="6783429"/>
          </a:xfrm>
        </p:spPr>
      </p:pic>
    </p:spTree>
    <p:extLst>
      <p:ext uri="{BB962C8B-B14F-4D97-AF65-F5344CB8AC3E}">
        <p14:creationId xmlns:p14="http://schemas.microsoft.com/office/powerpoint/2010/main" val="11774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1"/>
          <p:cNvSpPr>
            <a:spLocks noGrp="1"/>
          </p:cNvSpPr>
          <p:nvPr>
            <p:ph idx="1"/>
          </p:nvPr>
        </p:nvSpPr>
        <p:spPr>
          <a:xfrm>
            <a:off x="424873" y="26122"/>
            <a:ext cx="11333018" cy="636544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  <a:defRPr/>
            </a:pPr>
            <a:endParaRPr lang="nb-NO" dirty="0">
              <a:ea typeface="ＭＳ Ｐゴシック" charset="0"/>
              <a:cs typeface="+mn-cs"/>
            </a:endParaRPr>
          </a:p>
          <a:p>
            <a:pPr marL="0" indent="0" algn="ctr">
              <a:buNone/>
              <a:defRPr/>
            </a:pPr>
            <a:r>
              <a:rPr lang="nb-NO" sz="2800" b="1" dirty="0" smtClean="0"/>
              <a:t>Nytt </a:t>
            </a:r>
            <a:r>
              <a:rPr lang="nb-NO" sz="2800" b="1" dirty="0"/>
              <a:t>fokus på metodikk og digitalisering</a:t>
            </a:r>
            <a:r>
              <a:rPr lang="en-US" b="1" dirty="0" smtClean="0"/>
              <a:t> </a:t>
            </a:r>
          </a:p>
          <a:p>
            <a:pPr marL="0" indent="0" algn="ctr">
              <a:buNone/>
              <a:defRPr/>
            </a:pPr>
            <a:r>
              <a:rPr lang="nb-NO" b="1" dirty="0" smtClean="0"/>
              <a:t>Bibliotekets bidrag til forskningsstøtte for </a:t>
            </a:r>
            <a:r>
              <a:rPr lang="nb-NO" b="1" dirty="0" err="1" smtClean="0"/>
              <a:t>ph.d</a:t>
            </a:r>
            <a:r>
              <a:rPr lang="nb-NO" b="1" dirty="0" smtClean="0"/>
              <a:t>.-kandidater</a:t>
            </a:r>
          </a:p>
          <a:p>
            <a:pPr marL="0" indent="0" algn="ctr">
              <a:buNone/>
            </a:pPr>
            <a:endParaRPr lang="nb-NO" b="1" dirty="0" smtClean="0"/>
          </a:p>
          <a:p>
            <a:pPr marL="0" indent="0" algn="ctr">
              <a:buNone/>
            </a:pPr>
            <a:endParaRPr lang="nb-NO" b="1" dirty="0"/>
          </a:p>
          <a:p>
            <a:pPr marL="0" indent="0" algn="ctr">
              <a:buNone/>
            </a:pPr>
            <a:endParaRPr lang="nb-NO" b="1" dirty="0" smtClean="0"/>
          </a:p>
          <a:p>
            <a:pPr marL="457200" indent="-457200">
              <a:buAutoNum type="arabicPeriod"/>
              <a:defRPr/>
            </a:pPr>
            <a:r>
              <a:rPr lang="nb-NO" dirty="0" err="1" smtClean="0">
                <a:ea typeface="ＭＳ Ｐゴシック" charset="0"/>
                <a:cs typeface="+mn-cs"/>
              </a:rPr>
              <a:t>Ph.d</a:t>
            </a:r>
            <a:r>
              <a:rPr lang="nb-NO" dirty="0" smtClean="0">
                <a:ea typeface="ＭＳ Ｐゴシック" charset="0"/>
                <a:cs typeface="+mn-cs"/>
              </a:rPr>
              <a:t>.-kandidaters behov, våre tilbud: «Overførbare ferdigheter» i praksis</a:t>
            </a:r>
          </a:p>
          <a:p>
            <a:pPr marL="457200" indent="-457200">
              <a:buAutoNum type="arabicPeriod"/>
              <a:defRPr/>
            </a:pPr>
            <a:r>
              <a:rPr lang="nb-NO" dirty="0" smtClean="0">
                <a:ea typeface="ＭＳ Ｐゴシック" charset="0"/>
                <a:cs typeface="+mn-cs"/>
              </a:rPr>
              <a:t>Aktiv læring i bibliotekkurs</a:t>
            </a:r>
          </a:p>
          <a:p>
            <a:pPr marL="457200" indent="-457200">
              <a:buAutoNum type="arabicPeriod"/>
              <a:defRPr/>
            </a:pPr>
            <a:r>
              <a:rPr lang="nb-NO" dirty="0" smtClean="0">
                <a:ea typeface="ＭＳ Ｐゴシック" charset="0"/>
                <a:cs typeface="+mn-cs"/>
              </a:rPr>
              <a:t>E-læring – utfordringer og muligheter</a:t>
            </a:r>
          </a:p>
          <a:p>
            <a:pPr marL="457200" indent="-457200">
              <a:buAutoNum type="arabicPeriod"/>
              <a:defRPr/>
            </a:pPr>
            <a:r>
              <a:rPr lang="nb-NO" dirty="0" smtClean="0">
                <a:ea typeface="ＭＳ Ｐゴシック" charset="0"/>
                <a:cs typeface="+mn-cs"/>
              </a:rPr>
              <a:t>Digital skrivestøtte - noen eksempler fra undervisningspraksis</a:t>
            </a:r>
          </a:p>
          <a:p>
            <a:pPr marL="0" indent="0">
              <a:buNone/>
              <a:defRPr/>
            </a:pPr>
            <a:endParaRPr lang="nb-NO" dirty="0" smtClean="0">
              <a:ea typeface="ＭＳ Ｐゴシック" charset="0"/>
              <a:cs typeface="+mn-cs"/>
            </a:endParaRPr>
          </a:p>
          <a:p>
            <a:pPr marL="457200" indent="-457200">
              <a:buAutoNum type="arabicPeriod"/>
              <a:defRPr/>
            </a:pPr>
            <a:endParaRPr lang="nb-NO" dirty="0">
              <a:ea typeface="ＭＳ Ｐゴシック" charset="0"/>
              <a:cs typeface="+mn-cs"/>
            </a:endParaRPr>
          </a:p>
          <a:p>
            <a:pPr marL="457200" indent="-457200">
              <a:buAutoNum type="arabicPeriod"/>
              <a:defRPr/>
            </a:pPr>
            <a:endParaRPr lang="nb-NO" dirty="0" smtClean="0">
              <a:ea typeface="ＭＳ Ｐゴシック" charset="0"/>
              <a:cs typeface="+mn-cs"/>
            </a:endParaRPr>
          </a:p>
          <a:p>
            <a:pPr marL="457200" indent="-457200">
              <a:buAutoNum type="arabicPeriod"/>
              <a:defRPr/>
            </a:pPr>
            <a:endParaRPr lang="nb-NO" dirty="0" smtClean="0">
              <a:ea typeface="ＭＳ Ｐゴシック" charset="0"/>
              <a:cs typeface="+mn-cs"/>
            </a:endParaRPr>
          </a:p>
          <a:p>
            <a:pPr marL="457200" indent="-457200">
              <a:buAutoNum type="arabicPeriod"/>
              <a:defRPr/>
            </a:pPr>
            <a:endParaRPr lang="nb-NO" dirty="0" smtClean="0">
              <a:ea typeface="ＭＳ Ｐゴシック" charset="0"/>
              <a:cs typeface="+mn-cs"/>
            </a:endParaRPr>
          </a:p>
          <a:p>
            <a:pPr marL="457200" indent="-457200">
              <a:buAutoNum type="arabicPeriod"/>
              <a:defRPr/>
            </a:pPr>
            <a:endParaRPr lang="en-US" dirty="0" smtClean="0">
              <a:ea typeface="ＭＳ Ｐゴシック" charset="0"/>
              <a:cs typeface="+mn-cs"/>
            </a:endParaRPr>
          </a:p>
          <a:p>
            <a:pPr>
              <a:defRPr/>
            </a:pPr>
            <a:endParaRPr lang="nb-NO" dirty="0"/>
          </a:p>
          <a:p>
            <a:pPr marL="0" indent="0" algn="ctr">
              <a:buNone/>
              <a:defRPr/>
            </a:pPr>
            <a:r>
              <a:rPr lang="en-US" dirty="0" smtClean="0"/>
              <a:t> </a:t>
            </a:r>
            <a:endParaRPr lang="en-US" b="1" dirty="0">
              <a:ea typeface="ＭＳ Ｐゴシック" charset="0"/>
              <a:cs typeface="+mn-cs"/>
            </a:endParaRPr>
          </a:p>
          <a:p>
            <a:pPr marL="0" indent="0">
              <a:buNone/>
              <a:defRPr/>
            </a:pPr>
            <a:endParaRPr lang="en-US" b="1" dirty="0">
              <a:ea typeface="ＭＳ Ｐゴシック" charset="0"/>
              <a:cs typeface="+mn-cs"/>
            </a:endParaRPr>
          </a:p>
          <a:p>
            <a:pPr marL="0" indent="0">
              <a:buNone/>
              <a:defRPr/>
            </a:pPr>
            <a:endParaRPr lang="nb-NO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9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91" y="72333"/>
            <a:ext cx="8878141" cy="6707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418" y="275979"/>
            <a:ext cx="10515600" cy="1325563"/>
          </a:xfrm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Hva er et bibliotek?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2052" name="Picture 4" descr="Bilde av studenter som jobber Foto:Elin Iversen/NT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89">
            <a:off x="5396601" y="1845539"/>
            <a:ext cx="4745383" cy="177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ibliotek for medisinske og odontologiske fa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882">
            <a:off x="1487281" y="3623457"/>
            <a:ext cx="4772423" cy="239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8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10115"/>
            <a:ext cx="10515600" cy="1325563"/>
          </a:xfrm>
        </p:spPr>
        <p:txBody>
          <a:bodyPr/>
          <a:lstStyle/>
          <a:p>
            <a:r>
              <a:rPr lang="nb-NO" dirty="0" smtClean="0"/>
              <a:t>Forventninger til biblioteket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277" y="1474644"/>
            <a:ext cx="8229600" cy="4824412"/>
          </a:xfrm>
        </p:spPr>
        <p:txBody>
          <a:bodyPr/>
          <a:lstStyle/>
          <a:p>
            <a:r>
              <a:rPr lang="nb-NO" dirty="0" smtClean="0"/>
              <a:t>Instruksjon</a:t>
            </a:r>
          </a:p>
          <a:p>
            <a:r>
              <a:rPr lang="nb-NO" dirty="0" err="1" smtClean="0"/>
              <a:t>Repositorium</a:t>
            </a:r>
            <a:endParaRPr lang="nb-NO" dirty="0" smtClean="0"/>
          </a:p>
          <a:p>
            <a:r>
              <a:rPr lang="nb-NO" dirty="0" smtClean="0"/>
              <a:t>Dokumentleverandør</a:t>
            </a:r>
          </a:p>
          <a:p>
            <a:r>
              <a:rPr lang="nb-NO" dirty="0" smtClean="0"/>
              <a:t>Effektivitet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04" y="1213224"/>
            <a:ext cx="3526935" cy="2777462"/>
          </a:xfrm>
          <a:prstGeom prst="rect">
            <a:avLst/>
          </a:prstGeom>
          <a:blipFill>
            <a:blip r:embed="rId3">
              <a:alphaModFix amt="34000"/>
            </a:blip>
            <a:stretch>
              <a:fillRect/>
            </a:stretch>
          </a:blipFill>
          <a:effectLst>
            <a:glow rad="127000">
              <a:schemeClr val="accent1">
                <a:alpha val="33000"/>
              </a:schemeClr>
            </a:glow>
          </a:effectLst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332156"/>
              </p:ext>
            </p:extLst>
          </p:nvPr>
        </p:nvGraphicFramePr>
        <p:xfrm>
          <a:off x="1807586" y="3160857"/>
          <a:ext cx="5877069" cy="3002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565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Ph.d.-kandidater i dag…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5373"/>
            <a:ext cx="8229600" cy="4824412"/>
          </a:xfrm>
        </p:spPr>
        <p:txBody>
          <a:bodyPr/>
          <a:lstStyle/>
          <a:p>
            <a:r>
              <a:rPr lang="nb-NO" dirty="0" smtClean="0"/>
              <a:t>Spesialisering</a:t>
            </a:r>
          </a:p>
          <a:p>
            <a:r>
              <a:rPr lang="nb-NO" dirty="0" smtClean="0"/>
              <a:t>Tverrfaglighet</a:t>
            </a:r>
          </a:p>
          <a:p>
            <a:r>
              <a:rPr lang="nb-NO" dirty="0" smtClean="0"/>
              <a:t>Nødvendighet å prioritere</a:t>
            </a:r>
          </a:p>
          <a:p>
            <a:r>
              <a:rPr lang="nb-NO" dirty="0" smtClean="0"/>
              <a:t>Store forskjell angående metoder og arbeidsmåter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3200" b="1" dirty="0" smtClean="0"/>
              <a:t>Behov for orientering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3200" b="1" dirty="0" smtClean="0"/>
              <a:t>Behov for skreddersydde svar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3200" b="1" dirty="0" smtClean="0"/>
              <a:t>Behov for mer individuell oppfølging</a:t>
            </a:r>
            <a:endParaRPr lang="nb-NO" sz="32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02968">
            <a:off x="6902100" y="1324418"/>
            <a:ext cx="4575212" cy="2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7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What’s in it for me?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102" y="4081023"/>
            <a:ext cx="4769174" cy="2159055"/>
          </a:xfrm>
        </p:spPr>
        <p:txBody>
          <a:bodyPr/>
          <a:lstStyle/>
          <a:p>
            <a:r>
              <a:rPr lang="nb-NO" dirty="0"/>
              <a:t>Individuelt prosjekt i fokus</a:t>
            </a:r>
          </a:p>
          <a:p>
            <a:r>
              <a:rPr lang="nb-NO" dirty="0" smtClean="0"/>
              <a:t>Faglighet</a:t>
            </a:r>
          </a:p>
          <a:p>
            <a:r>
              <a:rPr lang="nb-NO" dirty="0" smtClean="0"/>
              <a:t>Matnyttighet</a:t>
            </a:r>
          </a:p>
          <a:p>
            <a:r>
              <a:rPr lang="nb-NO" dirty="0" smtClean="0"/>
              <a:t>Metodisk refleksjon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4" y="1500399"/>
            <a:ext cx="1445671" cy="14456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199240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2400" dirty="0" smtClean="0"/>
              <a:t>«Overførbare </a:t>
            </a:r>
            <a:r>
              <a:rPr lang="nb-NO" sz="2400" dirty="0"/>
              <a:t>ferdigheter»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417" y="3099795"/>
            <a:ext cx="66413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Transfer av kunnskap – hva betyr det i praksis?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40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nb-NO" dirty="0" err="1" smtClean="0"/>
              <a:t>Eksempler</a:t>
            </a:r>
            <a:r>
              <a:rPr lang="de-DE" altLang="nb-NO" dirty="0" smtClean="0"/>
              <a:t> </a:t>
            </a:r>
            <a:r>
              <a:rPr lang="de-DE" altLang="nb-NO" dirty="0" err="1" smtClean="0"/>
              <a:t>søk</a:t>
            </a:r>
            <a:r>
              <a:rPr lang="de-DE" altLang="nb-NO" dirty="0" smtClean="0"/>
              <a:t>, </a:t>
            </a:r>
            <a:r>
              <a:rPr lang="de-DE" altLang="nb-NO" dirty="0" err="1" smtClean="0"/>
              <a:t>litteraturkartlegging</a:t>
            </a:r>
            <a:r>
              <a:rPr lang="de-DE" altLang="nb-NO" dirty="0" smtClean="0"/>
              <a:t>, </a:t>
            </a:r>
            <a:r>
              <a:rPr lang="de-DE" altLang="nb-NO" dirty="0" err="1" smtClean="0"/>
              <a:t>skriving</a:t>
            </a:r>
            <a:endParaRPr lang="de-DE" altLang="nb-NO" dirty="0" smtClean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905980"/>
              </p:ext>
            </p:extLst>
          </p:nvPr>
        </p:nvGraphicFramePr>
        <p:xfrm>
          <a:off x="771468" y="2280086"/>
          <a:ext cx="4447309" cy="214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49806062"/>
              </p:ext>
            </p:extLst>
          </p:nvPr>
        </p:nvGraphicFramePr>
        <p:xfrm>
          <a:off x="6747165" y="2078185"/>
          <a:ext cx="4332317" cy="276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12502</TotalTime>
  <Words>559</Words>
  <Application>Microsoft Office PowerPoint</Application>
  <PresentationFormat>Widescreen</PresentationFormat>
  <Paragraphs>172</Paragraphs>
  <Slides>26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Hva er et bibliotek?</vt:lpstr>
      <vt:lpstr>Forventninger til biblioteket</vt:lpstr>
      <vt:lpstr>Ph.d.-kandidater i dag…</vt:lpstr>
      <vt:lpstr>What’s in it for me?</vt:lpstr>
      <vt:lpstr>Eksempler søk, litteraturkartlegging, skriving</vt:lpstr>
      <vt:lpstr>Academic Writing on Ph.D.-level?</vt:lpstr>
      <vt:lpstr>PowerPoint Presentation</vt:lpstr>
      <vt:lpstr>PhD day at the Mathematical and Natural Science Faculty </vt:lpstr>
      <vt:lpstr>PowerPoint Presentation</vt:lpstr>
      <vt:lpstr>Aktiv læring</vt:lpstr>
      <vt:lpstr>Hvordan får vi til aktiv læring i undervisningen vår?</vt:lpstr>
      <vt:lpstr>Skreddersydde svar?</vt:lpstr>
      <vt:lpstr>Hvordan får vi til aktiv læring i undervisningen vår?</vt:lpstr>
      <vt:lpstr>PowerPoint Presentation</vt:lpstr>
      <vt:lpstr>Dilemma 1</vt:lpstr>
      <vt:lpstr>E-læring – noen stereotyper</vt:lpstr>
      <vt:lpstr>E-læring og aktiv læring</vt:lpstr>
      <vt:lpstr>PowerPoint Presentation</vt:lpstr>
      <vt:lpstr>When you review texts of others, keep in mind:</vt:lpstr>
      <vt:lpstr>Bibliotekenes nettverk for ph.d.-støtte</vt:lpstr>
      <vt:lpstr>Digitale møte- og læringsarenaer for ph.d.-kandidater Bibliotekenes nettverk for ph.d.-støtte</vt:lpstr>
      <vt:lpstr>Interessert?</vt:lpstr>
    </vt:vector>
  </TitlesOfParts>
  <Company>IT-avd, 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 i informasjonskompetanse - et møte med Universitetsbiblioteket</dc:title>
  <dc:creator>smkpp</dc:creator>
  <cp:lastModifiedBy>Michael Grote</cp:lastModifiedBy>
  <cp:revision>384</cp:revision>
  <cp:lastPrinted>2015-11-30T06:57:43Z</cp:lastPrinted>
  <dcterms:created xsi:type="dcterms:W3CDTF">2008-07-16T09:08:15Z</dcterms:created>
  <dcterms:modified xsi:type="dcterms:W3CDTF">2019-06-10T15:43:17Z</dcterms:modified>
</cp:coreProperties>
</file>