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98" r:id="rId3"/>
    <p:sldId id="279" r:id="rId4"/>
    <p:sldId id="293" r:id="rId5"/>
    <p:sldId id="295" r:id="rId6"/>
    <p:sldId id="297" r:id="rId7"/>
    <p:sldId id="299" r:id="rId8"/>
    <p:sldId id="296" r:id="rId9"/>
    <p:sldId id="300" r:id="rId10"/>
    <p:sldId id="301" r:id="rId11"/>
  </p:sldIdLst>
  <p:sldSz cx="17345025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sider" id="{E5A78213-F3A3-4C0F-B5FE-F60DE0105653}">
          <p14:sldIdLst>
            <p14:sldId id="271"/>
          </p14:sldIdLst>
        </p14:section>
        <p14:section name="Innhold" id="{3CA1C54D-3B59-4827-82DF-9A3C1046D292}">
          <p14:sldIdLst>
            <p14:sldId id="298"/>
            <p14:sldId id="279"/>
            <p14:sldId id="293"/>
            <p14:sldId id="295"/>
            <p14:sldId id="297"/>
            <p14:sldId id="299"/>
            <p14:sldId id="296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0DDD49-8066-4352-B6B5-FC1A8E5854EA}">
  <a:tblStyle styleId="{5F0DDD49-8066-4352-B6B5-FC1A8E5854EA}" styleName="Oslo Met tabellstil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rgbClr val="D7D7D7"/>
              </a:solidFill>
            </a:ln>
          </a:top>
          <a:bottom>
            <a:ln w="6350" cmpd="sng">
              <a:solidFill>
                <a:srgbClr val="D7D7D7"/>
              </a:solidFill>
            </a:ln>
          </a:bottom>
          <a:insideH>
            <a:ln w="6350" cmpd="sng">
              <a:solidFill>
                <a:srgbClr val="D7D7D7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 autoAdjust="0"/>
    <p:restoredTop sz="94635" autoAdjust="0"/>
  </p:normalViewPr>
  <p:slideViewPr>
    <p:cSldViewPr snapToGrid="0">
      <p:cViewPr varScale="1">
        <p:scale>
          <a:sx n="61" d="100"/>
          <a:sy n="61" d="100"/>
        </p:scale>
        <p:origin x="232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7B040-7AAC-4A31-805D-A772300221D6}" type="datetimeFigureOut">
              <a:rPr lang="en-US" smtClean="0"/>
              <a:t>6/10/19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333F-E368-4746-A020-FE91A90E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nb-NO" dirty="0"/>
              <a:t>Kontaktbibliotekarene jobber inn mot</a:t>
            </a:r>
            <a:r>
              <a:rPr lang="nb-NO" baseline="0" dirty="0"/>
              <a:t> instituttene og får fra tid til annen forespørsler som handler om </a:t>
            </a:r>
            <a:r>
              <a:rPr lang="nb-NO" baseline="0" dirty="0" err="1"/>
              <a:t>bibliometri</a:t>
            </a:r>
            <a:r>
              <a:rPr lang="nb-NO" baseline="0" dirty="0"/>
              <a:t>. Har blitt håndtert av kontaktbibliotekarene selv, man har spurt andre man antar har kompetanse, eller sendt forespørselen videre til forskningsadministrasjon. </a:t>
            </a:r>
          </a:p>
          <a:p>
            <a:pPr marL="342900" indent="-342900">
              <a:buAutoNum type="arabicParenR"/>
            </a:pPr>
            <a:r>
              <a:rPr lang="nb-NO" baseline="0" dirty="0"/>
              <a:t>Ser likevel at denne typen forespørsler behandles mer effektivt av egen gruppe med spisskompetanse</a:t>
            </a:r>
          </a:p>
          <a:p>
            <a:pPr marL="342900" indent="-342900">
              <a:buAutoNum type="arabicParenR"/>
            </a:pPr>
            <a:r>
              <a:rPr lang="nb-NO" baseline="0" dirty="0"/>
              <a:t>Fordi </a:t>
            </a:r>
            <a:r>
              <a:rPr lang="nb-NO" baseline="0" dirty="0" err="1"/>
              <a:t>OsloMet</a:t>
            </a:r>
            <a:r>
              <a:rPr lang="nb-NO" baseline="0" dirty="0"/>
              <a:t> </a:t>
            </a:r>
            <a:r>
              <a:rPr lang="nb-NO" baseline="0" dirty="0" err="1"/>
              <a:t>gikke</a:t>
            </a:r>
            <a:r>
              <a:rPr lang="nb-NO" baseline="0" dirty="0"/>
              <a:t> fra høgskole til universitet ønsker UB å spisse og synliggjøre forskerstøtten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nb-NO" dirty="0"/>
              <a:t>Underlagt gruppe</a:t>
            </a:r>
            <a:r>
              <a:rPr lang="nb-NO" baseline="0" dirty="0"/>
              <a:t> for forskningsstøtte og internt informasjonsarbeid</a:t>
            </a:r>
          </a:p>
          <a:p>
            <a:pPr marL="342900" indent="-342900">
              <a:buAutoNum type="arabicParenR"/>
            </a:pPr>
            <a:r>
              <a:rPr lang="nb-NO" baseline="0" dirty="0"/>
              <a:t>Hva har vi kapasitet til å ta? </a:t>
            </a:r>
            <a:r>
              <a:rPr lang="nb-NO" baseline="0" dirty="0" err="1"/>
              <a:t>OsloMet</a:t>
            </a:r>
            <a:r>
              <a:rPr lang="nb-NO" baseline="0" dirty="0"/>
              <a:t> har forskningsavdeling som tar hånd om makro/institusjonsnivå. Mer naturlig for biblioteket (og realistisk med tanke på kapasitet) å møte enkeltforskere. Først og fremst hjelp til selvhjelp.</a:t>
            </a:r>
          </a:p>
          <a:p>
            <a:pPr marL="342900" indent="-342900">
              <a:buAutoNum type="arabicParenR"/>
            </a:pPr>
            <a:r>
              <a:rPr lang="nb-NO" baseline="0" dirty="0"/>
              <a:t>Krevende. Først besøk fra UB Bergen, deretter ut å sanke studiepoeng.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1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Fikk et par henvendelser (som</a:t>
            </a:r>
            <a:r>
              <a:rPr lang="nb-NO" baseline="0" dirty="0"/>
              <a:t> bekreftet behovet for tilbudet), men forsvinner raskt fra folks bevissthet. Kun henvendelser om forskernettverk. Vanskelig å finne nettsidene våre.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Noe</a:t>
            </a:r>
            <a:r>
              <a:rPr lang="nb-NO" baseline="0" dirty="0"/>
              <a:t> å dele ut. Som i større grad blir værende, og ikke forsvinner i informasjonsflyten. På norsk og engelsk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1) Men ikke nødvendigvis etterspørsel. Folk</a:t>
            </a:r>
            <a:r>
              <a:rPr lang="nb-NO" baseline="0" dirty="0"/>
              <a:t> vet kanskje ikke hvor de skal rette spørsmålene sine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EDEB9E3-FC37-4F28-A31A-942C5B173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C765CAD-F883-4556-8A24-D0AA5468F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38D8242E-D141-45F0-BC84-05601E05B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4528153"/>
            <a:ext cx="15373922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6FC-5BA3-4BC5-B4A3-8FB1E4A57DD3}" type="datetime1">
              <a:rPr lang="nb-NO" smtClean="0"/>
              <a:t>10.06.2019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8F6B26-99A3-4903-BFE4-72CF07AA1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2C902D1-60DB-477F-8A58-1935CF18F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5560923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534A-93A8-4ED6-AE78-5C95D6B35226}" type="datetime1">
              <a:rPr lang="nb-NO" smtClean="0"/>
              <a:t>10.06.2019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46411A-5155-4AA9-9E39-054FB5556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99246EC-BEA6-4AA9-82F8-62303EAE5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21BC-9605-4300-B62B-3AAE62606B43}" type="datetime1">
              <a:rPr lang="nb-NO" smtClean="0"/>
              <a:t>10.06.2019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544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1" y="2374096"/>
            <a:ext cx="10027253" cy="664797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57E-4A1D-497C-B763-C8704F084D4D}" type="datetime1">
              <a:rPr lang="nb-NO" smtClean="0"/>
              <a:t>10.06.2019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0027254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61B4-7071-4A76-81F5-C2B0260D0C10}" type="datetime1">
              <a:rPr lang="nb-NO" smtClean="0"/>
              <a:t>10.06.2019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10027254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1709298"/>
            <a:ext cx="4860608" cy="1329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800E-A1B0-4B3A-B645-EFF87E11228A}" type="datetime1">
              <a:rPr lang="nb-NO" smtClean="0"/>
              <a:t>10.06.2019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4860608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E74B55-E325-4B3D-9C10-A8337CB6D1C1}" type="datetime1">
              <a:rPr lang="nb-NO" smtClean="0"/>
              <a:t>10.06.2019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10E39287-A8EF-4C34-A1FC-3948F2552699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4517203"/>
            <a:ext cx="15373922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C5-12F4-46EB-AA72-AD9927381BB3}" type="datetime1">
              <a:rPr lang="nb-NO" smtClean="0"/>
              <a:t>10.06.2019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5597499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BA4509-3936-41C6-A956-7710F38C4B2B}" type="datetime1">
              <a:rPr lang="nb-NO" smtClean="0"/>
              <a:t>10.06.2019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4AE70EA-EB2B-4642-8AB7-DC90C3F6A3D9}"/>
              </a:ext>
            </a:extLst>
          </p:cNvPr>
          <p:cNvSpPr>
            <a:spLocks noGrp="1" noChangeAspect="1"/>
          </p:cNvSpPr>
          <p:nvPr>
            <p:ph type="body" idx="14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2CA5463-497B-4D4A-821F-C1642E29C5E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2122" y="3492436"/>
            <a:ext cx="7380922" cy="4680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965122" y="3492436"/>
            <a:ext cx="7380922" cy="4680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2098-8922-497A-A801-DB9651A894B2}" type="datetime1">
              <a:rPr lang="nb-NO" smtClean="0"/>
              <a:t>10.06.2019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9876034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1" y="5489579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B7504F6-17C0-4CF5-AFB2-3A80CB35E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129A97-EA60-4B25-BBB4-F86EEC91CD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9C1D9DB1-9D14-48E4-B639-36A543DBA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888770-29E5-45E6-8B22-964B9DFB6F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034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72122" y="3954101"/>
            <a:ext cx="7380922" cy="4218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965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965122" y="3954101"/>
            <a:ext cx="7380922" cy="4218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3DA4-7D07-43A5-B4D5-0BAF123BCFC2}" type="datetime1">
              <a:rPr lang="nb-NO" smtClean="0"/>
              <a:t>10.06.2019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0332-4353-4A99-B193-DC663127A325}" type="datetime1">
              <a:rPr lang="nb-NO" smtClean="0"/>
              <a:t>10.06.2019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AD8-24C9-48FE-A12F-B9CAC0C29339}" type="datetime1">
              <a:rPr lang="nb-NO" smtClean="0"/>
              <a:t>10.06.2019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507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50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FD735A7-D3E8-41C4-806A-8C85258F68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48145DB-5601-4BE7-B950-1E39403F49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F0613AD-AA81-4A70-ADB1-14287F5EE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322E6955-7906-4333-9641-6171DC5B9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50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38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38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4B2F574-3FB7-4075-B8B4-B0B1F5F3F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941E73A-9838-4549-8A04-A3532C39DC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0518BE8-1E49-4FE0-9AE1-D7210E6B44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4637380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CB39742B-312D-4C5F-A86C-528AEF1EAF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38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6991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66196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808A55B-AE2E-4715-A55A-586E33523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3011402-432B-40E2-A540-AD45AC63D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0E6B520D-9885-456E-AFF0-6F0EB634B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2CBD7CF0-AEBB-405C-9646-C7EF3E0DE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963894"/>
            <a:ext cx="9876377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987637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C58DDDE6-A7EF-4EF2-98F8-7C8C432B20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5267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B5EF820-82C6-4683-BA5F-67FF154A27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B694C4F-761C-4DD3-80C0-85F1EC63BA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E540364A-88CD-4715-B84B-37B7254B3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AEA5A8C0-8855-4772-AC4B-966FE86ED6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37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85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85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D8135442-1495-4020-900D-9170706382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774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E050BC1-E222-4BEA-AB48-527E712F6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E62991F-6C97-4107-8397-FA4EF89571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7564A7C6-E4C2-476A-A59A-1064272FED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D153B10-BADE-47BE-84DB-BE22BD383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85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723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723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66EBDB16-4B51-4813-AB2B-6B7738B506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96612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34E01D0-FD50-4819-8CB7-242DD62DFF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EDE0CB6-CE9F-422B-970C-3C05BF6D4E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28DC85A0-556A-4CAC-B374-03A16C1E7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2" y="7258051"/>
            <a:ext cx="463772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8ECA48A-0D1F-4639-B581-83404CE50B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723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784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1425-0959-4F72-99C4-369DD7C161A7}" type="datetime1">
              <a:rPr lang="nb-NO" smtClean="0"/>
              <a:t>10.06.2019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5373922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15373922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5312" y="8705717"/>
            <a:ext cx="108013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24C1DA1B-711B-4250-AF61-AE5974B546C0}" type="datetime1">
              <a:rPr lang="nb-NO" smtClean="0"/>
              <a:t>10.06.2019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25517" y="8705717"/>
            <a:ext cx="9920527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 cap="all" baseline="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945910" y="8705717"/>
            <a:ext cx="43933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14EC943-070E-4E7D-93A3-0F611DDAC55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A39DECF-E426-43A3-9A93-A8D693631F18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8" r:id="rId8"/>
    <p:sldLayoutId id="2147483650" r:id="rId9"/>
    <p:sldLayoutId id="2147483651" r:id="rId10"/>
    <p:sldLayoutId id="2147483656" r:id="rId11"/>
    <p:sldLayoutId id="2147483658" r:id="rId12"/>
    <p:sldLayoutId id="2147483659" r:id="rId13"/>
    <p:sldLayoutId id="2147483660" r:id="rId14"/>
    <p:sldLayoutId id="2147483661" r:id="rId15"/>
    <p:sldLayoutId id="2147483657" r:id="rId16"/>
    <p:sldLayoutId id="2147483670" r:id="rId17"/>
    <p:sldLayoutId id="2147483671" r:id="rId18"/>
    <p:sldLayoutId id="2147483652" r:id="rId19"/>
    <p:sldLayoutId id="2147483653" r:id="rId20"/>
    <p:sldLayoutId id="2147483654" r:id="rId21"/>
    <p:sldLayoutId id="2147483655" r:id="rId22"/>
  </p:sldLayoutIdLst>
  <p:hf sldNum="0" hd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78E53669-E103-4675-9E4C-046033082A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Bibliometri-startup</a:t>
            </a:r>
            <a:r>
              <a:rPr lang="nb-NO" dirty="0"/>
              <a:t> i biblioteket</a:t>
            </a:r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60904BA8-7495-42A4-9867-8A378DAB2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E68146C-8EF1-4189-97F5-CF0DB692D6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290387EA-6BEE-4C21-8A19-33350EBB4B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1" y="7258050"/>
            <a:ext cx="6589394" cy="742949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Inga Lena Grønlund</a:t>
            </a:r>
          </a:p>
          <a:p>
            <a:r>
              <a:rPr lang="nb-NO" dirty="0"/>
              <a:t>Trude Eikebrokk</a:t>
            </a:r>
          </a:p>
          <a:p>
            <a:r>
              <a:rPr lang="nb-NO" dirty="0"/>
              <a:t>Hanne Rennesund Tallaksen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918D810-026E-4FAA-A763-CAC836D5CA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03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22" y="3903916"/>
            <a:ext cx="15373922" cy="4680585"/>
          </a:xfrm>
        </p:spPr>
        <p:txBody>
          <a:bodyPr/>
          <a:lstStyle/>
          <a:p>
            <a:r>
              <a:rPr lang="nb-NO" dirty="0"/>
              <a:t>Mer målretting mot stipendiater. Ta del i kurspakke. </a:t>
            </a:r>
          </a:p>
          <a:p>
            <a:r>
              <a:rPr lang="nb-NO" dirty="0"/>
              <a:t>Bidra på </a:t>
            </a:r>
            <a:r>
              <a:rPr lang="nb-NO" dirty="0" err="1"/>
              <a:t>OsloMets</a:t>
            </a:r>
            <a:r>
              <a:rPr lang="nb-NO" dirty="0"/>
              <a:t> </a:t>
            </a:r>
            <a:r>
              <a:rPr lang="nb-NO" dirty="0" err="1"/>
              <a:t>mentoringprogram</a:t>
            </a:r>
            <a:r>
              <a:rPr lang="nb-NO" dirty="0"/>
              <a:t> for opprykkskandidater</a:t>
            </a:r>
          </a:p>
          <a:p>
            <a:r>
              <a:rPr lang="nb-NO" dirty="0"/>
              <a:t>Kompetanseheving i gruppa (særlig i bruk av verktøy)</a:t>
            </a:r>
          </a:p>
          <a:p>
            <a:r>
              <a:rPr lang="nb-NO" dirty="0"/>
              <a:t>Mens vi venter på NIB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0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Ressursgruppe for </a:t>
            </a:r>
            <a:r>
              <a:rPr lang="nb-NO" dirty="0" err="1"/>
              <a:t>bibliometri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Etablert i februar 2018</a:t>
            </a:r>
          </a:p>
          <a:p>
            <a:r>
              <a:rPr lang="nb-NO" dirty="0"/>
              <a:t>Oppdrag fra ledelsen: « … jobbe med </a:t>
            </a:r>
            <a:r>
              <a:rPr lang="nb-NO" dirty="0" err="1"/>
              <a:t>bibliometri</a:t>
            </a:r>
            <a:r>
              <a:rPr lang="nb-NO" dirty="0"/>
              <a:t> på individnivå og Open Access-området». </a:t>
            </a:r>
          </a:p>
          <a:p>
            <a:r>
              <a:rPr lang="nb-NO" dirty="0"/>
              <a:t>Første halvår ble brukt til kompetanseheving</a:t>
            </a:r>
          </a:p>
          <a:p>
            <a:r>
              <a:rPr lang="nb-NO" dirty="0"/>
              <a:t>Faktisk oppstart høst 2018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4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opprette en </a:t>
            </a:r>
            <a:r>
              <a:rPr lang="nb-NO" dirty="0" err="1"/>
              <a:t>bibliometri</a:t>
            </a:r>
            <a:r>
              <a:rPr lang="nb-NO" dirty="0"/>
              <a:t>-gruppe?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Noe vi allerede driver med (særlig gjennom kontaktbibliotekarene).</a:t>
            </a:r>
          </a:p>
          <a:p>
            <a:r>
              <a:rPr lang="nb-NO" dirty="0"/>
              <a:t>Behov for økt kompetanse/spisskompetanse.</a:t>
            </a:r>
          </a:p>
          <a:p>
            <a:r>
              <a:rPr lang="nb-NO" dirty="0"/>
              <a:t>Fra høgskole til universitet.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96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starte med </a:t>
            </a:r>
            <a:r>
              <a:rPr lang="nb-NO" dirty="0" err="1"/>
              <a:t>bibliometri</a:t>
            </a:r>
            <a:r>
              <a:rPr lang="nb-NO" dirty="0"/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Forankring i biblioteket</a:t>
            </a:r>
          </a:p>
          <a:p>
            <a:r>
              <a:rPr lang="nb-NO" dirty="0"/>
              <a:t>Arbeidsfordeling og –avklaring i organisasjonen</a:t>
            </a:r>
          </a:p>
          <a:p>
            <a:r>
              <a:rPr lang="nb-NO" dirty="0"/>
              <a:t>Opplæring</a:t>
            </a:r>
          </a:p>
          <a:p>
            <a:r>
              <a:rPr lang="nb-NO" dirty="0"/>
              <a:t>Markedsføring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54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121" y="2374096"/>
            <a:ext cx="7170981" cy="664797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Nyhetsbrev </a:t>
            </a:r>
            <a:br>
              <a:rPr lang="nb-NO" dirty="0"/>
            </a:br>
            <a:r>
              <a:rPr lang="nb-NO" dirty="0"/>
              <a:t>og nyhetssak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429" y="1074420"/>
            <a:ext cx="4785931" cy="7983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605" y="1074420"/>
            <a:ext cx="4482260" cy="7978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72121" y="3897630"/>
            <a:ext cx="6754559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Fokus på </a:t>
            </a:r>
          </a:p>
          <a:p>
            <a:r>
              <a:rPr lang="nb-NO" dirty="0"/>
              <a:t>- siteringsanalyser av fagfelt/emner </a:t>
            </a:r>
          </a:p>
          <a:p>
            <a:r>
              <a:rPr lang="nb-NO" dirty="0"/>
              <a:t>- forståelse for indikatorer </a:t>
            </a:r>
          </a:p>
          <a:p>
            <a:r>
              <a:rPr lang="nb-NO" dirty="0"/>
              <a:t>- profilbygging i sosiale forskernettverk.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80" y="6069330"/>
            <a:ext cx="53721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Unngå stammespråk (i den grad det er mulig). </a:t>
            </a:r>
          </a:p>
        </p:txBody>
      </p:sp>
    </p:spTree>
    <p:extLst>
      <p:ext uri="{BB962C8B-B14F-4D97-AF65-F5344CB8AC3E}">
        <p14:creationId xmlns:p14="http://schemas.microsoft.com/office/powerpoint/2010/main" val="24893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2731198" cy="664797"/>
          </a:xfrm>
        </p:spPr>
        <p:txBody>
          <a:bodyPr/>
          <a:lstStyle/>
          <a:p>
            <a:r>
              <a:rPr lang="nb-NO" dirty="0"/>
              <a:t>Stand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97173" y="1947736"/>
            <a:ext cx="7941567" cy="5956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72122" y="4371159"/>
            <a:ext cx="7589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«Pimp </a:t>
            </a:r>
            <a:r>
              <a:rPr lang="nb-NO" sz="3200" dirty="0" err="1"/>
              <a:t>your</a:t>
            </a:r>
            <a:r>
              <a:rPr lang="nb-NO" sz="3200" dirty="0"/>
              <a:t> </a:t>
            </a:r>
            <a:r>
              <a:rPr lang="nb-NO" sz="3200" dirty="0" err="1"/>
              <a:t>profile</a:t>
            </a:r>
            <a:r>
              <a:rPr lang="nb-NO" sz="3200" dirty="0"/>
              <a:t>»</a:t>
            </a:r>
          </a:p>
          <a:p>
            <a:r>
              <a:rPr lang="nb-NO" sz="3200" dirty="0"/>
              <a:t>Digital fagdag – vi fokuserte kun på profilbygging i forskernettverk. </a:t>
            </a:r>
          </a:p>
        </p:txBody>
      </p:sp>
    </p:spTree>
    <p:extLst>
      <p:ext uri="{BB962C8B-B14F-4D97-AF65-F5344CB8AC3E}">
        <p14:creationId xmlns:p14="http://schemas.microsoft.com/office/powerpoint/2010/main" val="380797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492" y="577381"/>
            <a:ext cx="15373922" cy="664797"/>
          </a:xfrm>
        </p:spPr>
        <p:txBody>
          <a:bodyPr/>
          <a:lstStyle/>
          <a:p>
            <a:r>
              <a:rPr lang="nb-NO" dirty="0"/>
              <a:t>Seminar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2" y="577381"/>
            <a:ext cx="4574278" cy="812833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6743700" y="3040380"/>
            <a:ext cx="843534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For stipendiater i sosialt arbeid og sosialpolitikk</a:t>
            </a:r>
          </a:p>
          <a:p>
            <a:endParaRPr lang="nb-NO" sz="3200" dirty="0"/>
          </a:p>
          <a:p>
            <a:r>
              <a:rPr lang="nb-NO" sz="3200" dirty="0"/>
              <a:t>Tre </a:t>
            </a:r>
            <a:r>
              <a:rPr lang="nb-NO" sz="3200" dirty="0" err="1"/>
              <a:t>hovedemner</a:t>
            </a:r>
            <a:r>
              <a:rPr lang="nb-NO" sz="3200" dirty="0"/>
              <a:t>: </a:t>
            </a:r>
          </a:p>
          <a:p>
            <a:pPr marL="457200" indent="-457200">
              <a:buFontTx/>
              <a:buChar char="-"/>
            </a:pPr>
            <a:r>
              <a:rPr lang="nb-NO" sz="3200" dirty="0"/>
              <a:t>Tradisjonelle indikatorer</a:t>
            </a:r>
          </a:p>
          <a:p>
            <a:pPr marL="457200" indent="-457200">
              <a:buFontTx/>
              <a:buChar char="-"/>
            </a:pPr>
            <a:r>
              <a:rPr lang="nb-NO" sz="3200" dirty="0"/>
              <a:t>Forskernettverk/</a:t>
            </a:r>
            <a:r>
              <a:rPr lang="nb-NO" sz="3200" dirty="0" err="1"/>
              <a:t>SoMe</a:t>
            </a:r>
            <a:endParaRPr lang="nb-NO" sz="3200" dirty="0"/>
          </a:p>
          <a:p>
            <a:pPr marL="457200" indent="-457200">
              <a:buFontTx/>
              <a:buChar char="-"/>
            </a:pPr>
            <a:r>
              <a:rPr lang="nb-NO" sz="3200" dirty="0" err="1"/>
              <a:t>Altmetrics</a:t>
            </a:r>
            <a:endParaRPr lang="nb-NO" sz="3200" dirty="0"/>
          </a:p>
          <a:p>
            <a:pPr marL="457200" indent="-45720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988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3504" y="813095"/>
            <a:ext cx="2251138" cy="664797"/>
          </a:xfrm>
        </p:spPr>
        <p:txBody>
          <a:bodyPr/>
          <a:lstStyle/>
          <a:p>
            <a:r>
              <a:rPr lang="nb-NO" dirty="0"/>
              <a:t>Flyer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3750" y="749300"/>
            <a:ext cx="5715650" cy="8346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53504" y="2743200"/>
            <a:ext cx="8404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Vårt «visittkort»: </a:t>
            </a:r>
          </a:p>
          <a:p>
            <a:r>
              <a:rPr lang="nb-NO" sz="3200" dirty="0"/>
              <a:t>Noe folk kan ta med seg, legge i posthyller og dele ut ved behov.   </a:t>
            </a:r>
          </a:p>
        </p:txBody>
      </p:sp>
    </p:spTree>
    <p:extLst>
      <p:ext uri="{BB962C8B-B14F-4D97-AF65-F5344CB8AC3E}">
        <p14:creationId xmlns:p14="http://schemas.microsoft.com/office/powerpoint/2010/main" val="404838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erfaringer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22" y="4287725"/>
            <a:ext cx="15373922" cy="4680585"/>
          </a:xfrm>
        </p:spPr>
        <p:txBody>
          <a:bodyPr/>
          <a:lstStyle/>
          <a:p>
            <a:r>
              <a:rPr lang="nb-NO" dirty="0"/>
              <a:t>Det er interesse og behov for tilbudet</a:t>
            </a:r>
          </a:p>
          <a:p>
            <a:r>
              <a:rPr lang="nb-NO" dirty="0"/>
              <a:t>Tid og ressurser – dette gjelder både gruppa og forskerne</a:t>
            </a:r>
          </a:p>
          <a:p>
            <a:r>
              <a:rPr lang="nb-NO" dirty="0"/>
              <a:t>Brukes tallene på en måte vi kan stå inne for?</a:t>
            </a:r>
          </a:p>
          <a:p>
            <a:r>
              <a:rPr lang="nb-NO" dirty="0" err="1"/>
              <a:t>Bestillerkompetanse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3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BDA40BA5-338F-42A6-838F-D6D3AB80E28C}" vid="{BAF04890-3048-4A80-AD6B-D05246EB06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PPTmal_OsloMet</Template>
  <TotalTime>1048</TotalTime>
  <Words>438</Words>
  <Application>Microsoft Macintosh PowerPoint</Application>
  <PresentationFormat>Egendefinert</PresentationFormat>
  <Paragraphs>61</Paragraphs>
  <Slides>10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Bibliometri-startup i biblioteket</vt:lpstr>
      <vt:lpstr>Ressursgruppe for bibliometri</vt:lpstr>
      <vt:lpstr>Hvorfor opprette en bibliometri-gruppe?</vt:lpstr>
      <vt:lpstr>Hvordan starte med bibliometri?</vt:lpstr>
      <vt:lpstr>   Nyhetsbrev  og nyhetssak</vt:lpstr>
      <vt:lpstr>Stand</vt:lpstr>
      <vt:lpstr>Seminar</vt:lpstr>
      <vt:lpstr>Flyer</vt:lpstr>
      <vt:lpstr>Noen erfaringer</vt:lpstr>
      <vt:lpstr>Veien videre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Hanne Rennesund Tallaksen</dc:creator>
  <dc:description>template by officeconsult.no</dc:description>
  <cp:lastModifiedBy>Hanne Rennesund Tallaksen</cp:lastModifiedBy>
  <cp:revision>28</cp:revision>
  <dcterms:created xsi:type="dcterms:W3CDTF">2019-04-15T07:09:11Z</dcterms:created>
  <dcterms:modified xsi:type="dcterms:W3CDTF">2019-06-10T19:31:07Z</dcterms:modified>
</cp:coreProperties>
</file>