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262" r:id="rId5"/>
    <p:sldId id="257" r:id="rId6"/>
    <p:sldId id="261" r:id="rId7"/>
    <p:sldId id="266" r:id="rId8"/>
    <p:sldId id="270" r:id="rId9"/>
    <p:sldId id="267" r:id="rId10"/>
    <p:sldId id="260" r:id="rId11"/>
    <p:sldId id="268" r:id="rId12"/>
    <p:sldId id="259" r:id="rId13"/>
    <p:sldId id="263" r:id="rId14"/>
    <p:sldId id="264" r:id="rId15"/>
    <p:sldId id="258" r:id="rId16"/>
    <p:sldId id="273" r:id="rId17"/>
    <p:sldId id="282" r:id="rId18"/>
    <p:sldId id="278" r:id="rId19"/>
    <p:sldId id="269" r:id="rId20"/>
    <p:sldId id="279" r:id="rId21"/>
    <p:sldId id="280" r:id="rId22"/>
    <p:sldId id="277" r:id="rId23"/>
    <p:sldId id="271" r:id="rId24"/>
    <p:sldId id="281" r:id="rId25"/>
    <p:sldId id="265" r:id="rId26"/>
    <p:sldId id="274" r:id="rId27"/>
    <p:sldId id="275" r:id="rId28"/>
  </p:sldIdLst>
  <p:sldSz cx="12192000" cy="6858000"/>
  <p:notesSz cx="6858000" cy="9144000"/>
  <p:custDataLst>
    <p:tags r:id="rId31"/>
  </p:custData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3" autoAdjust="0"/>
    <p:restoredTop sz="87243"/>
  </p:normalViewPr>
  <p:slideViewPr>
    <p:cSldViewPr snapToGrid="0">
      <p:cViewPr varScale="1">
        <p:scale>
          <a:sx n="114" d="100"/>
          <a:sy n="114" d="100"/>
        </p:scale>
        <p:origin x="36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1" d="100"/>
          <a:sy n="121" d="100"/>
        </p:scale>
        <p:origin x="493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3D1EFC6-2C19-4B3B-9291-D4B1DE1F3D5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9BB3A1-20BF-4151-903D-6A00931973F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B51F0D-C81F-43FE-AB0D-0D6D68F701C4}" type="datetimeFigureOut">
              <a:rPr lang="nb-NO" smtClean="0"/>
              <a:t>06.06.2019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7C8058-B3FF-4D8F-AA66-D4E7230A0F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9C6FBA-2DED-47EE-8241-27B311BEA5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334F48-5963-44C3-9CEB-BBA0F09DCA5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251127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979DA4-9301-4FD6-B9B2-3D8029D1BC36}" type="datetimeFigureOut">
              <a:rPr lang="nb-NO" smtClean="0"/>
              <a:t>06.06.2019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4A15D0-1550-415A-9991-3D06005E73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15670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A15D0-1550-415A-9991-3D06005E73EA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08307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A15D0-1550-415A-9991-3D06005E73EA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671288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A15D0-1550-415A-9991-3D06005E73EA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892709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A15D0-1550-415A-9991-3D06005E73EA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485381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A15D0-1550-415A-9991-3D06005E73EA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7360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A15D0-1550-415A-9991-3D06005E73EA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22196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A15D0-1550-415A-9991-3D06005E73EA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48707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7A1A8-A121-6F4A-9B8F-9F4710A19565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85056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A15D0-1550-415A-9991-3D06005E73EA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973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A15D0-1550-415A-9991-3D06005E73EA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13998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A15D0-1550-415A-9991-3D06005E73EA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96670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A15D0-1550-415A-9991-3D06005E73EA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876670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A15D0-1550-415A-9991-3D06005E73EA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0687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HINN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B7BC2-8249-4ED3-9E5B-3C7131465D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5075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153909-4BAB-4037-9E7D-31380CD57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5075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A5EEE-3A5C-4D9A-ACB4-463CFF67C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A253B-A78F-418F-B245-B317E6D94436}" type="datetimeFigureOut">
              <a:rPr lang="nb-NO" smtClean="0"/>
              <a:t>06.06.2019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9DA490-44C2-4553-9481-95A5C775D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76DF65-9D5C-45F1-B3BF-B5F0AA85D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A6A86-FC23-40CA-8743-A283DC17AB7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190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N grid"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C5F36E6-27B8-4557-985F-EAC03887B1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9779429" cy="5579391"/>
          </a:xfrm>
        </p:spPr>
        <p:txBody>
          <a:bodyPr tIns="3240000"/>
          <a:lstStyle>
            <a:lvl1pPr algn="ctr">
              <a:defRPr/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F790E1-C7F7-4FC8-B3AA-AC11EAAACC87}"/>
              </a:ext>
            </a:extLst>
          </p:cNvPr>
          <p:cNvSpPr/>
          <p:nvPr userDrawn="1"/>
        </p:nvSpPr>
        <p:spPr>
          <a:xfrm>
            <a:off x="0" y="5579390"/>
            <a:ext cx="9779428" cy="127861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1974159-7EFD-4772-8EFC-21E8318A18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9787" y="5819935"/>
            <a:ext cx="8079135" cy="82867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0FFA8B-E15B-4DC4-82C9-10E744B32816}"/>
              </a:ext>
            </a:extLst>
          </p:cNvPr>
          <p:cNvSpPr/>
          <p:nvPr userDrawn="1"/>
        </p:nvSpPr>
        <p:spPr>
          <a:xfrm>
            <a:off x="9779430" y="-1"/>
            <a:ext cx="2412569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D1BDB7-DCC6-4A85-8E84-20E751F0F3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4623" y="-1"/>
            <a:ext cx="21221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903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INN tittel la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D8A42-5210-4B87-A6F8-6D5CA786C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9336553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6C1925-9223-4324-A665-0AD6EA70C5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933655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11A76-12EA-490E-A960-67BBE57F0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A253B-A78F-418F-B245-B317E6D94436}" type="datetimeFigureOut">
              <a:rPr lang="nb-NO" smtClean="0"/>
              <a:t>06.06.2019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7D4885-EA7C-4B71-B876-481E17CB1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3885BE-DE5E-4312-A8B8-279EE11E7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A6A86-FC23-40CA-8743-A283DC17AB7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61519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3E733-01B7-4F95-BAA6-3D5C8BE24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328615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AA9E50-1809-4749-A6D2-C2073A7A6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50223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CC336C-FAC8-4E4B-B64D-71E31E4229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4502232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267F55-B4EB-45AA-9DC7-9DA63B13F8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666172" y="1681163"/>
            <a:ext cx="450223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D21930-6C96-4E42-A328-94A9DCC89B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66172" y="2505075"/>
            <a:ext cx="4502231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168ADC-B72A-489B-B1A6-905A9FC33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A253B-A78F-418F-B245-B317E6D94436}" type="datetimeFigureOut">
              <a:rPr lang="nb-NO" smtClean="0"/>
              <a:t>06.06.2019</a:t>
            </a:fld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148F55-CFA3-4E90-A8A4-B370D115B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BABAF9-AE62-4663-A67F-41D927139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A6A86-FC23-40CA-8743-A283DC17AB7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31847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HINN kun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8C17C-9FCA-4FEB-AF1F-D5B24AD35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AA208F-CBF4-455D-91A2-2FD5D91AE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A253B-A78F-418F-B245-B317E6D94436}" type="datetimeFigureOut">
              <a:rPr lang="nb-NO" smtClean="0"/>
              <a:t>06.06.2019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019E5C-EE47-4D89-B195-F3ED38CB4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BD19C1-6278-4F83-BD08-270EFB675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A6A86-FC23-40CA-8743-A283DC17AB7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83561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INN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FC7DA1-16CE-4DDA-8A30-624A0CAA4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A253B-A78F-418F-B245-B317E6D94436}" type="datetimeFigureOut">
              <a:rPr lang="nb-NO" smtClean="0"/>
              <a:t>06.06.2019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B7EEF9-3861-4223-B612-F1E9D90E8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0E19F8-89AA-4EFE-AB76-68DA429A5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A6A86-FC23-40CA-8743-A283DC17AB7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098542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HINN innhold med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32E7-E8B6-4223-AB14-AA76848B1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3DB917-9429-4B58-BF11-E52909CA1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498521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399F91-830E-425E-A452-43377984B0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8159EF-2435-40D9-A7F3-57155FB46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A253B-A78F-418F-B245-B317E6D94436}" type="datetimeFigureOut">
              <a:rPr lang="nb-NO" smtClean="0"/>
              <a:t>06.06.2019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B028EE-066E-4ABB-A8C2-6E2689815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36037A-C4B1-4229-B620-B3E783262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A6A86-FC23-40CA-8743-A283DC17AB7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579123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HINN bilde med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CD106-0261-4CCB-93E3-58A5FD399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2203FA-3A6E-4886-B932-00D781A2C3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4985215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F74E3-719C-41D3-AB50-D6EDABA0D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C749BA-D75C-4D22-A77F-F406AD637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A253B-A78F-418F-B245-B317E6D94436}" type="datetimeFigureOut">
              <a:rPr lang="nb-NO" smtClean="0"/>
              <a:t>06.06.2019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49EB94-C0F7-439E-AE65-6095C7F19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52A563-F1FD-40B6-8774-DF04945D6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A6A86-FC23-40CA-8743-A283DC17AB7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628205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HINN tittel og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D9831-6EBB-4593-AD61-5B9EFA24D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8D4B48-458D-48A2-ADE7-1E97B91543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8EE63-1EAA-480F-BCCE-43E4BD2FB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A253B-A78F-418F-B245-B317E6D94436}" type="datetimeFigureOut">
              <a:rPr lang="nb-NO" smtClean="0"/>
              <a:t>06.06.2019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C1DAFD-0E15-4E3B-8FC6-C39C58354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0F6423-EA5A-4032-80F2-DD08CF94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A6A86-FC23-40CA-8743-A283DC17AB7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051640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HINN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321C55-3BA5-4307-9D26-20C068E4FF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291478" y="365125"/>
            <a:ext cx="1873286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DD650-1CA8-4DF8-BD4D-F885FDCAB9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19202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C0359-5FF3-4896-AB87-12D8FA1AD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A253B-A78F-418F-B245-B317E6D94436}" type="datetimeFigureOut">
              <a:rPr lang="nb-NO" smtClean="0"/>
              <a:t>06.06.2019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FCF30F-C34D-4890-8B50-71BB8D896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2AA520-52E0-476D-A8BA-CE32D70E8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A6A86-FC23-40CA-8743-A283DC17AB7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0096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INN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8AC18-DCD3-4B69-8080-A81F07324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326563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29881-4210-4FB5-9EAE-2493F4E8E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326563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1467B2-463E-4155-8592-19798E9DC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A253B-A78F-418F-B245-B317E6D94436}" type="datetimeFigureOut">
              <a:rPr lang="nb-NO" smtClean="0"/>
              <a:t>06.06.2019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6E90B-A6FA-41CB-B9DF-E86E7234F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3749675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4D0DE-0E50-4793-9FF8-4BE381870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42336" y="6356350"/>
            <a:ext cx="1922427" cy="365125"/>
          </a:xfrm>
        </p:spPr>
        <p:txBody>
          <a:bodyPr/>
          <a:lstStyle/>
          <a:p>
            <a:fld id="{0E4A6A86-FC23-40CA-8743-A283DC17AB7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6314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490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INN to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9C46F-EB7E-4299-ACD0-5A3911646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419CD-5440-4B4C-9318-29CA0D6608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490071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2C5DF6-DE51-43DF-A3BC-8B6CAF4270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78332" y="1825625"/>
            <a:ext cx="4490071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D04416-83C6-4BA3-A7E1-0FE4A52AE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A253B-A78F-418F-B245-B317E6D94436}" type="datetimeFigureOut">
              <a:rPr lang="nb-NO" smtClean="0"/>
              <a:t>06.06.2019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CFE4D9-471D-4327-BF81-FC9F54382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83927C-3C3A-4FE6-B918-945683372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A6A86-FC23-40CA-8743-A283DC17AB7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09524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N bilde portret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F642E04-611B-4317-BA50-B85BD6A43417}"/>
              </a:ext>
            </a:extLst>
          </p:cNvPr>
          <p:cNvSpPr/>
          <p:nvPr userDrawn="1"/>
        </p:nvSpPr>
        <p:spPr>
          <a:xfrm>
            <a:off x="0" y="0"/>
            <a:ext cx="11049533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accent6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4C425A-0F97-4953-9971-B09CE3BB9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1134406"/>
            <a:ext cx="4519290" cy="4647627"/>
          </a:xfrm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757A280-8687-431E-B644-A7D99EC261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5678904" cy="6858000"/>
          </a:xfrm>
        </p:spPr>
        <p:txBody>
          <a:bodyPr tIns="1800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71999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N bilde landsk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BA82D63-063A-4958-9928-D5F53734414F}"/>
              </a:ext>
            </a:extLst>
          </p:cNvPr>
          <p:cNvSpPr/>
          <p:nvPr userDrawn="1"/>
        </p:nvSpPr>
        <p:spPr>
          <a:xfrm>
            <a:off x="0" y="0"/>
            <a:ext cx="11046755" cy="6858000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047DC8F-FAB4-4DA4-A61D-EDB4DEA933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046755" cy="4995581"/>
          </a:xfrm>
        </p:spPr>
        <p:txBody>
          <a:bodyPr tIns="1800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F285ADF-1DF2-4792-9D5F-3DB33F27E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82520"/>
            <a:ext cx="9330203" cy="863415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73513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N hel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E1FA2C1-C16C-4181-8900-604CF9A2DFE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11053483" cy="6858000"/>
          </a:xfrm>
          <a:ln>
            <a:noFill/>
          </a:ln>
        </p:spPr>
        <p:txBody>
          <a:bodyPr tIns="1800000"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93202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N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EF863-C134-4F2F-9A40-FC028FD44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330203" cy="896747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C31F8E-0251-4D69-AB7A-8405A9149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A253B-A78F-418F-B245-B317E6D94436}" type="datetimeFigureOut">
              <a:rPr lang="nb-NO" smtClean="0"/>
              <a:t>06.06.2019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E1A6A4-33DD-4070-9F63-FFB882796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A5D80F-471B-4676-9203-D00E034B0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A6A86-FC23-40CA-8743-A283DC17AB73}" type="slidenum">
              <a:rPr lang="nb-NO" smtClean="0"/>
              <a:t>‹#›</a:t>
            </a:fld>
            <a:endParaRPr lang="nb-NO"/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CA1EE29D-F0AB-4A58-B471-78917D0DD57F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8200" y="1366838"/>
            <a:ext cx="9326563" cy="4814887"/>
          </a:xfrm>
        </p:spPr>
        <p:txBody>
          <a:bodyPr tIns="2880000"/>
          <a:lstStyle>
            <a:lvl1pPr marL="0" indent="0" algn="ctr">
              <a:buNone/>
              <a:defRPr/>
            </a:lvl1pPr>
          </a:lstStyle>
          <a:p>
            <a:r>
              <a:rPr lang="nb-NO"/>
              <a:t>Klikk ikonet for å legge til en tabell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46645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N bilde og tekst mi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E1FA2C1-C16C-4181-8900-604CF9A2DFE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42337" y="365124"/>
            <a:ext cx="2353945" cy="3063875"/>
          </a:xfrm>
          <a:ln>
            <a:noFill/>
          </a:ln>
        </p:spPr>
        <p:txBody>
          <a:bodyPr tIns="1800000"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8DB9C04B-C4BC-41F8-BD99-F087878DA0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42336" y="3429000"/>
            <a:ext cx="2353945" cy="2747963"/>
          </a:xfrm>
          <a:ln>
            <a:noFill/>
          </a:ln>
        </p:spPr>
        <p:txBody>
          <a:bodyPr tIns="1800000"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BBCDB50-D623-4506-8F46-6B70E4233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50073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7C6D213-C9DD-4B8F-8E2A-2636AA88AF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6950074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E861DC9-E164-437E-BF83-74E1BC51A66D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3FA253B-A78F-418F-B245-B317E6D94436}" type="datetimeFigureOut">
              <a:rPr lang="nb-NO" smtClean="0"/>
              <a:t>06.06.2019</a:t>
            </a:fld>
            <a:endParaRPr lang="nb-NO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562A665-3243-4BD3-A175-671137C3550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3749675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4D67199-DA16-4C10-A136-A75F6BD2974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242336" y="6356350"/>
            <a:ext cx="2353945" cy="365125"/>
          </a:xfrm>
        </p:spPr>
        <p:txBody>
          <a:bodyPr/>
          <a:lstStyle/>
          <a:p>
            <a:fld id="{0E4A6A86-FC23-40CA-8743-A283DC17AB7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05310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N log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7627502-C358-41A8-B645-48125B0E12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025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E87C2D-3FDF-4EF6-A22D-63BFBEE6E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330203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311500-5EEB-4EFA-A661-769E292F66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933020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852AC-616D-49A5-844E-723ED5541A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A253B-A78F-418F-B245-B317E6D94436}" type="datetimeFigureOut">
              <a:rPr lang="nb-NO" smtClean="0"/>
              <a:t>06.06.2019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13C777-F57A-4BA4-9F2D-711E5A203E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7C2DB-4CA9-4026-85E9-2D749FBBF7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1557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A6A86-FC23-40CA-8743-A283DC17AB7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9261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60" r:id="rId4"/>
    <p:sldLayoutId id="2147483662" r:id="rId5"/>
    <p:sldLayoutId id="2147483661" r:id="rId6"/>
    <p:sldLayoutId id="2147483664" r:id="rId7"/>
    <p:sldLayoutId id="2147483663" r:id="rId8"/>
    <p:sldLayoutId id="2147483665" r:id="rId9"/>
    <p:sldLayoutId id="2147483666" r:id="rId10"/>
    <p:sldLayoutId id="2147483651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79500" indent="-1651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25588" indent="-1539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973263" indent="-14446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709" userDrawn="1">
          <p15:clr>
            <a:srgbClr val="F26B43"/>
          </p15:clr>
        </p15:guide>
        <p15:guide id="2" pos="5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D189A9-0935-480F-9A3A-DDE51C619A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Ove Eide	I	Endre Aas</a:t>
            </a:r>
          </a:p>
        </p:txBody>
      </p:sp>
      <p:pic>
        <p:nvPicPr>
          <p:cNvPr id="5" name="Plassholder for bilde 4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017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02B66B41-42C5-774A-98DC-8906ABEE51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5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4" t="5338" r="8257" b="6886"/>
          <a:stretch/>
        </p:blipFill>
        <p:spPr>
          <a:xfrm>
            <a:off x="164717" y="302003"/>
            <a:ext cx="10187297" cy="611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67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EA9D245-E776-6D4F-AE09-9E98059A8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764" y="1254311"/>
            <a:ext cx="10515600" cy="5372100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nb-NO" dirty="0">
                <a:latin typeface="Graphik Light" panose="020B0403030202060203" pitchFamily="34" charset="77"/>
              </a:rPr>
              <a:t>Mål: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b-NO" dirty="0">
                <a:latin typeface="Graphik Light" panose="020B0403030202060203" pitchFamily="34" charset="77"/>
              </a:rPr>
              <a:t>Utvikle biblioteket som studiested</a:t>
            </a:r>
          </a:p>
          <a:p>
            <a:pPr marL="0" indent="0">
              <a:lnSpc>
                <a:spcPct val="120000"/>
              </a:lnSpc>
              <a:buNone/>
            </a:pPr>
            <a:endParaRPr lang="nb-NO" dirty="0">
              <a:latin typeface="Graphik Light" panose="020B0403030202060203" pitchFamily="34" charset="77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nb-NO" dirty="0">
                <a:latin typeface="Graphik Light" panose="020B0403030202060203" pitchFamily="34" charset="77"/>
              </a:rPr>
              <a:t>Inspirasjon: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b-NO" dirty="0">
                <a:latin typeface="Graphik Light" panose="020B0403030202060203" pitchFamily="34" charset="77"/>
              </a:rPr>
              <a:t>Markedsføringsteori – </a:t>
            </a:r>
            <a:r>
              <a:rPr lang="nb-NO" dirty="0" err="1">
                <a:latin typeface="Graphik Light" panose="020B0403030202060203" pitchFamily="34" charset="77"/>
              </a:rPr>
              <a:t>servicescape</a:t>
            </a:r>
            <a:endParaRPr lang="nb-NO" dirty="0">
              <a:latin typeface="Graphik Light" panose="020B0403030202060203" pitchFamily="34" charset="77"/>
            </a:endParaRPr>
          </a:p>
          <a:p>
            <a:pPr marL="457200" lvl="1" indent="0">
              <a:lnSpc>
                <a:spcPct val="120000"/>
              </a:lnSpc>
              <a:buNone/>
            </a:pPr>
            <a:r>
              <a:rPr lang="nb-NO" dirty="0">
                <a:latin typeface="Graphik Light" panose="020B0403030202060203" pitchFamily="34" charset="77"/>
              </a:rPr>
              <a:t>Samarbeid med institutt for reiseliv, opplevelsesnæringer og markedsføring</a:t>
            </a:r>
          </a:p>
          <a:p>
            <a:pPr marL="0" indent="0">
              <a:lnSpc>
                <a:spcPct val="120000"/>
              </a:lnSpc>
              <a:buNone/>
            </a:pPr>
            <a:endParaRPr lang="nb-NO" dirty="0">
              <a:latin typeface="Graphik Light" panose="020B0403030202060203" pitchFamily="34" charset="77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nb-NO" dirty="0">
                <a:latin typeface="Graphik Light" panose="020B0403030202060203" pitchFamily="34" charset="77"/>
              </a:rPr>
              <a:t>Hensikt: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b-NO" dirty="0">
                <a:latin typeface="Graphik Light" panose="020B0403030202060203" pitchFamily="34" charset="77"/>
              </a:rPr>
              <a:t>Kartlegge hvilke fysiske egenskaper ved lokalene som fremmer studielyst og studiemuligheter</a:t>
            </a:r>
          </a:p>
          <a:p>
            <a:pPr marL="0" indent="0">
              <a:lnSpc>
                <a:spcPct val="120000"/>
              </a:lnSpc>
              <a:buNone/>
            </a:pPr>
            <a:endParaRPr lang="nb-NO" dirty="0">
              <a:latin typeface="Graphik Light" panose="020B0403030202060203" pitchFamily="34" charset="77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nb-NO" dirty="0">
                <a:latin typeface="Graphik Light" panose="020B0403030202060203" pitchFamily="34" charset="77"/>
              </a:rPr>
              <a:t>Bedre plassutnyttelsen og tilrettelegge for variasjon i (</a:t>
            </a:r>
            <a:r>
              <a:rPr lang="nb-NO" dirty="0" err="1">
                <a:latin typeface="Graphik Light" panose="020B0403030202060203" pitchFamily="34" charset="77"/>
              </a:rPr>
              <a:t>sam</a:t>
            </a:r>
            <a:r>
              <a:rPr lang="nb-NO" dirty="0">
                <a:latin typeface="Graphik Light" panose="020B0403030202060203" pitchFamily="34" charset="77"/>
              </a:rPr>
              <a:t>-)arbeidsformer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nb-NO" dirty="0">
                <a:latin typeface="Graphik Light" panose="020B0403030202060203" pitchFamily="34" charset="77"/>
              </a:rPr>
              <a:t>Bli kvitt unødvendig og ubrukt inventar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nb-NO" dirty="0">
              <a:latin typeface="Graphik Light" panose="020B0403030202060203" pitchFamily="34" charset="77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nb-NO" dirty="0">
                <a:latin typeface="Graphik Light" panose="020B0403030202060203" pitchFamily="34" charset="77"/>
              </a:rPr>
              <a:t>Brukersentrert fornyelse av biblioteklokalene</a:t>
            </a:r>
          </a:p>
          <a:p>
            <a:pPr marL="0" indent="0">
              <a:lnSpc>
                <a:spcPct val="120000"/>
              </a:lnSpc>
              <a:buNone/>
            </a:pPr>
            <a:endParaRPr lang="nb-NO" dirty="0">
              <a:latin typeface="Graphik Light" panose="020B0403030202060203" pitchFamily="34" charset="77"/>
            </a:endParaRPr>
          </a:p>
          <a:p>
            <a:pPr marL="0" indent="0">
              <a:lnSpc>
                <a:spcPct val="120000"/>
              </a:lnSpc>
              <a:buNone/>
            </a:pPr>
            <a:endParaRPr lang="nb-NO" dirty="0">
              <a:latin typeface="Graphik Light" panose="020B0403030202060203" pitchFamily="34" charset="77"/>
            </a:endParaRPr>
          </a:p>
          <a:p>
            <a:pPr marL="0" indent="0">
              <a:lnSpc>
                <a:spcPct val="120000"/>
              </a:lnSpc>
              <a:buNone/>
            </a:pPr>
            <a:endParaRPr lang="nb-NO" dirty="0">
              <a:latin typeface="Graphik Light" panose="020B0403030202060203" pitchFamily="34" charset="77"/>
            </a:endParaRPr>
          </a:p>
          <a:p>
            <a:pPr marL="0" indent="0">
              <a:lnSpc>
                <a:spcPct val="120000"/>
              </a:lnSpc>
              <a:buNone/>
            </a:pPr>
            <a:endParaRPr lang="nb-NO" dirty="0">
              <a:latin typeface="Graphik Light" panose="020B0403030202060203" pitchFamily="34" charset="77"/>
            </a:endParaRPr>
          </a:p>
        </p:txBody>
      </p:sp>
      <p:sp>
        <p:nvSpPr>
          <p:cNvPr id="6" name="Tittel 4">
            <a:extLst>
              <a:ext uri="{FF2B5EF4-FFF2-40B4-BE49-F238E27FC236}">
                <a16:creationId xmlns:a16="http://schemas.microsoft.com/office/drawing/2014/main" id="{C77C370A-1EB8-7A47-B3AF-C06E48803AEE}"/>
              </a:ext>
            </a:extLst>
          </p:cNvPr>
          <p:cNvSpPr txBox="1">
            <a:spLocks/>
          </p:cNvSpPr>
          <p:nvPr/>
        </p:nvSpPr>
        <p:spPr>
          <a:xfrm>
            <a:off x="575311" y="377190"/>
            <a:ext cx="2636520" cy="7658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nb-NO" dirty="0">
                <a:latin typeface="Graphik Light" panose="020B0403030202060203" pitchFamily="34" charset="77"/>
              </a:rPr>
              <a:t>Bakgrunn</a:t>
            </a:r>
          </a:p>
        </p:txBody>
      </p:sp>
    </p:spTree>
    <p:extLst>
      <p:ext uri="{BB962C8B-B14F-4D97-AF65-F5344CB8AC3E}">
        <p14:creationId xmlns:p14="http://schemas.microsoft.com/office/powerpoint/2010/main" val="307731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EA9D245-E776-6D4F-AE09-9E98059A8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764" y="1425133"/>
            <a:ext cx="10515600" cy="5372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 err="1">
                <a:latin typeface="Graphik Light" panose="020B0403030202060203" pitchFamily="34" charset="77"/>
              </a:rPr>
              <a:t>Semistrukturert</a:t>
            </a:r>
            <a:r>
              <a:rPr lang="nb-NO" dirty="0">
                <a:latin typeface="Graphik Light" panose="020B0403030202060203" pitchFamily="34" charset="77"/>
              </a:rPr>
              <a:t> intervju av 12 studenter</a:t>
            </a:r>
          </a:p>
          <a:p>
            <a:pPr lvl="1"/>
            <a:endParaRPr lang="nb-NO" dirty="0">
              <a:latin typeface="Graphik Light" panose="020B0403030202060203" pitchFamily="34" charset="77"/>
            </a:endParaRPr>
          </a:p>
          <a:p>
            <a:pPr lvl="1"/>
            <a:r>
              <a:rPr lang="nb-NO" dirty="0">
                <a:latin typeface="Graphik Light" panose="020B0403030202060203" pitchFamily="34" charset="77"/>
              </a:rPr>
              <a:t>Informantene fikk presentert et oversiktskart over lokalet, med inventar. De fikk i oppgave å merke plasser de brukte ofte, samt plasser de brukte sjeldent eller aldri. Dette ble brukt som utgangspunkt i intervjuet, hvor man diskuterte fordeler og ulemper ved studieplassene. De ble også bedt om å illustrere hvordan de i hovedsak beveget seg i biblioteklokalet.</a:t>
            </a:r>
          </a:p>
          <a:p>
            <a:pPr marL="0" indent="0">
              <a:buNone/>
            </a:pPr>
            <a:endParaRPr lang="nb-NO" dirty="0">
              <a:latin typeface="Graphik Light" panose="020B0403030202060203" pitchFamily="34" charset="77"/>
            </a:endParaRPr>
          </a:p>
          <a:p>
            <a:pPr marL="0" indent="0">
              <a:buNone/>
            </a:pPr>
            <a:r>
              <a:rPr lang="nb-NO" dirty="0">
                <a:latin typeface="Graphik Light" panose="020B0403030202060203" pitchFamily="34" charset="77"/>
              </a:rPr>
              <a:t>Observasjon</a:t>
            </a:r>
          </a:p>
          <a:p>
            <a:pPr lvl="1"/>
            <a:r>
              <a:rPr lang="nb-NO" dirty="0">
                <a:latin typeface="Graphik Light" panose="020B0403030202060203" pitchFamily="34" charset="77"/>
              </a:rPr>
              <a:t>En observatør kartla studieplassbruken to ganger daglig. Dette ble gjennomført i to ganger to uker, med en måneds mellomrom for å kontrollere for semestervariasjoner (Rena har mange deltids- og fjernstudenter). </a:t>
            </a:r>
          </a:p>
        </p:txBody>
      </p:sp>
      <p:sp>
        <p:nvSpPr>
          <p:cNvPr id="6" name="Tittel 4">
            <a:extLst>
              <a:ext uri="{FF2B5EF4-FFF2-40B4-BE49-F238E27FC236}">
                <a16:creationId xmlns:a16="http://schemas.microsoft.com/office/drawing/2014/main" id="{C77C370A-1EB8-7A47-B3AF-C06E48803AEE}"/>
              </a:ext>
            </a:extLst>
          </p:cNvPr>
          <p:cNvSpPr txBox="1">
            <a:spLocks/>
          </p:cNvSpPr>
          <p:nvPr/>
        </p:nvSpPr>
        <p:spPr>
          <a:xfrm>
            <a:off x="575311" y="377190"/>
            <a:ext cx="2636520" cy="7658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nb-NO" dirty="0">
                <a:latin typeface="Graphik Light" panose="020B0403030202060203" pitchFamily="34" charset="77"/>
              </a:rPr>
              <a:t>Metode</a:t>
            </a:r>
          </a:p>
        </p:txBody>
      </p:sp>
    </p:spTree>
    <p:extLst>
      <p:ext uri="{BB962C8B-B14F-4D97-AF65-F5344CB8AC3E}">
        <p14:creationId xmlns:p14="http://schemas.microsoft.com/office/powerpoint/2010/main" val="3741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4" t="3114" r="8257" b="8071"/>
          <a:stretch/>
        </p:blipFill>
        <p:spPr>
          <a:xfrm>
            <a:off x="35514" y="176168"/>
            <a:ext cx="10545426" cy="634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20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905BAA1-B720-CF49-8685-C30E714D0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040" y="1252537"/>
            <a:ext cx="10515600" cy="5605463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nb-NO" sz="2400" i="1" dirty="0">
                <a:latin typeface="Graphik Light" panose="020B0403030202060203" pitchFamily="34" charset="77"/>
              </a:rPr>
              <a:t>«På begynnelsen av semesteret jobber vi ofte i grupper, ofte to og to. Men etter hvert som det nærmer seg eksamen, så må jeg sitte mer for meg selv» </a:t>
            </a:r>
            <a:r>
              <a:rPr lang="nb-NO" sz="2400" baseline="-25000" dirty="0">
                <a:latin typeface="Graphik Light" panose="020B0403030202060203" pitchFamily="34" charset="77"/>
              </a:rPr>
              <a:t>- informant</a:t>
            </a:r>
            <a:endParaRPr lang="nb-NO" baseline="-25000" dirty="0">
              <a:latin typeface="Graphik Light" panose="020B0403030202060203" pitchFamily="34" charset="77"/>
            </a:endParaRPr>
          </a:p>
          <a:p>
            <a:pPr marL="0" indent="0">
              <a:lnSpc>
                <a:spcPct val="120000"/>
              </a:lnSpc>
              <a:buNone/>
            </a:pPr>
            <a:endParaRPr lang="nb-NO" dirty="0">
              <a:latin typeface="Graphik Light" panose="020B0403030202060203" pitchFamily="34" charset="77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nb-NO" dirty="0">
                <a:latin typeface="Graphik Light" panose="020B0403030202060203" pitchFamily="34" charset="77"/>
              </a:rPr>
              <a:t>Organiseringen av studiene ved institusjonen har mye å si for typen studieplasser: </a:t>
            </a:r>
          </a:p>
          <a:p>
            <a:pPr lvl="1">
              <a:lnSpc>
                <a:spcPct val="120000"/>
              </a:lnSpc>
            </a:pPr>
            <a:r>
              <a:rPr lang="nb-NO" dirty="0">
                <a:latin typeface="Graphik Light" panose="020B0403030202060203" pitchFamily="34" charset="77"/>
              </a:rPr>
              <a:t>Gruppearbeid</a:t>
            </a:r>
          </a:p>
          <a:p>
            <a:pPr lvl="2">
              <a:lnSpc>
                <a:spcPct val="120000"/>
              </a:lnSpc>
            </a:pPr>
            <a:r>
              <a:rPr lang="nb-NO" dirty="0">
                <a:latin typeface="Graphik Light" panose="020B0403030202060203" pitchFamily="34" charset="77"/>
              </a:rPr>
              <a:t>Studiene på Rena krever ofte arbeidsplass for 2+ eller 3+</a:t>
            </a:r>
          </a:p>
          <a:p>
            <a:pPr lvl="1">
              <a:lnSpc>
                <a:spcPct val="120000"/>
              </a:lnSpc>
            </a:pPr>
            <a:r>
              <a:rPr lang="nb-NO" dirty="0">
                <a:latin typeface="Graphik Light" panose="020B0403030202060203" pitchFamily="34" charset="77"/>
              </a:rPr>
              <a:t>Fleksibilitet </a:t>
            </a:r>
            <a:r>
              <a:rPr lang="nb-NO" dirty="0" err="1">
                <a:latin typeface="Graphik Light" panose="020B0403030202060203" pitchFamily="34" charset="77"/>
              </a:rPr>
              <a:t>ifm</a:t>
            </a:r>
            <a:r>
              <a:rPr lang="nb-NO" dirty="0">
                <a:latin typeface="Graphik Light" panose="020B0403030202060203" pitchFamily="34" charset="77"/>
              </a:rPr>
              <a:t>. studieforløpet </a:t>
            </a:r>
          </a:p>
          <a:p>
            <a:pPr lvl="2">
              <a:lnSpc>
                <a:spcPct val="120000"/>
              </a:lnSpc>
            </a:pPr>
            <a:r>
              <a:rPr lang="nb-NO" dirty="0">
                <a:latin typeface="Graphik Light" panose="020B0403030202060203" pitchFamily="34" charset="77"/>
              </a:rPr>
              <a:t>Behovet endrer seg - fra gruppeplasser i begynnelsen av semesteret, til enkeltstudieplasser mot eksamen.</a:t>
            </a:r>
          </a:p>
          <a:p>
            <a:pPr marL="914400" lvl="2" indent="0">
              <a:lnSpc>
                <a:spcPct val="120000"/>
              </a:lnSpc>
              <a:buNone/>
            </a:pPr>
            <a:r>
              <a:rPr lang="nb-NO" dirty="0">
                <a:latin typeface="Graphik Light" panose="020B0403030202060203" pitchFamily="34" charset="77"/>
              </a:rPr>
              <a:t> </a:t>
            </a:r>
          </a:p>
          <a:p>
            <a:pPr marL="977900" lvl="1" indent="-457200">
              <a:lnSpc>
                <a:spcPct val="120000"/>
              </a:lnSpc>
            </a:pPr>
            <a:endParaRPr lang="nb-NO" dirty="0">
              <a:latin typeface="Graphik Light" panose="020B0403030202060203" pitchFamily="34" charset="77"/>
            </a:endParaRPr>
          </a:p>
          <a:p>
            <a:pPr marL="457200" lvl="1" indent="0">
              <a:buNone/>
            </a:pPr>
            <a:endParaRPr lang="nb-NO" dirty="0">
              <a:latin typeface="Graphik Light" panose="020B0403030202060203" pitchFamily="34" charset="77"/>
            </a:endParaRPr>
          </a:p>
          <a:p>
            <a:pPr marL="0" indent="0">
              <a:buNone/>
            </a:pPr>
            <a:endParaRPr lang="nb-NO" dirty="0">
              <a:latin typeface="Graphik Light" panose="020B0403030202060203" pitchFamily="34" charset="77"/>
            </a:endParaRPr>
          </a:p>
        </p:txBody>
      </p:sp>
      <p:sp>
        <p:nvSpPr>
          <p:cNvPr id="6" name="Tittel 4">
            <a:extLst>
              <a:ext uri="{FF2B5EF4-FFF2-40B4-BE49-F238E27FC236}">
                <a16:creationId xmlns:a16="http://schemas.microsoft.com/office/drawing/2014/main" id="{D6E304A4-50A1-9846-847F-74310046924D}"/>
              </a:ext>
            </a:extLst>
          </p:cNvPr>
          <p:cNvSpPr txBox="1">
            <a:spLocks/>
          </p:cNvSpPr>
          <p:nvPr/>
        </p:nvSpPr>
        <p:spPr>
          <a:xfrm>
            <a:off x="575311" y="377190"/>
            <a:ext cx="2636520" cy="7658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nb-NO" dirty="0">
                <a:latin typeface="Graphik Light" panose="020B0403030202060203" pitchFamily="34" charset="77"/>
              </a:rPr>
              <a:t>Funn</a:t>
            </a:r>
          </a:p>
        </p:txBody>
      </p:sp>
    </p:spTree>
    <p:extLst>
      <p:ext uri="{BB962C8B-B14F-4D97-AF65-F5344CB8AC3E}">
        <p14:creationId xmlns:p14="http://schemas.microsoft.com/office/powerpoint/2010/main" val="116035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905BAA1-B720-CF49-8685-C30E714D0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040" y="1252537"/>
            <a:ext cx="10515600" cy="5605463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nb-NO" sz="2400" i="1" dirty="0">
                <a:latin typeface="Graphik Light" panose="020B0403030202060203" pitchFamily="34" charset="77"/>
              </a:rPr>
              <a:t>«Jeg går til biblioteket for å jobbe faglig. Jeg liker å sitte i et miljø hvor det stimuleres til å lese og jobbe med oppgaven. Det er fint med nærhet til kantine hvor jeg kan gå for å være sosial og ta pause» </a:t>
            </a:r>
            <a:r>
              <a:rPr lang="nb-NO" sz="2400" baseline="-25000" dirty="0">
                <a:latin typeface="Graphik Light" panose="020B0403030202060203" pitchFamily="34" charset="77"/>
              </a:rPr>
              <a:t>- informant</a:t>
            </a:r>
          </a:p>
          <a:p>
            <a:pPr marL="63500" indent="0">
              <a:lnSpc>
                <a:spcPct val="120000"/>
              </a:lnSpc>
              <a:buNone/>
            </a:pPr>
            <a:endParaRPr lang="nb-NO" dirty="0">
              <a:latin typeface="Graphik Light" panose="020B0403030202060203" pitchFamily="34" charset="77"/>
            </a:endParaRPr>
          </a:p>
          <a:p>
            <a:pPr marL="63500" indent="0">
              <a:lnSpc>
                <a:spcPct val="120000"/>
              </a:lnSpc>
              <a:buNone/>
            </a:pPr>
            <a:r>
              <a:rPr lang="nb-NO" dirty="0">
                <a:latin typeface="Graphik Light" panose="020B0403030202060203" pitchFamily="34" charset="77"/>
              </a:rPr>
              <a:t>Studentene liker å sitte «alene sammen»: </a:t>
            </a:r>
          </a:p>
          <a:p>
            <a:pPr marL="977900" lvl="1" indent="-457200">
              <a:lnSpc>
                <a:spcPct val="120000"/>
              </a:lnSpc>
            </a:pPr>
            <a:r>
              <a:rPr lang="nb-NO" dirty="0">
                <a:latin typeface="Graphik Light" panose="020B0403030202060203" pitchFamily="34" charset="77"/>
              </a:rPr>
              <a:t>De oppsøker biblioteket for å jobbe med fag</a:t>
            </a:r>
          </a:p>
          <a:p>
            <a:pPr marL="977900" lvl="1" indent="-457200">
              <a:lnSpc>
                <a:spcPct val="120000"/>
              </a:lnSpc>
            </a:pPr>
            <a:r>
              <a:rPr lang="nb-NO" dirty="0">
                <a:latin typeface="Graphik Light" panose="020B0403030202060203" pitchFamily="34" charset="77"/>
              </a:rPr>
              <a:t>De blir inspirert av å se andre jobbe</a:t>
            </a:r>
          </a:p>
          <a:p>
            <a:pPr marL="977900" lvl="1" indent="-457200">
              <a:lnSpc>
                <a:spcPct val="120000"/>
              </a:lnSpc>
            </a:pPr>
            <a:r>
              <a:rPr lang="nb-NO" dirty="0">
                <a:latin typeface="Graphik Light" panose="020B0403030202060203" pitchFamily="34" charset="77"/>
              </a:rPr>
              <a:t>De liker å ha oversikt over/treffe dem som er på Campus </a:t>
            </a:r>
          </a:p>
          <a:p>
            <a:pPr marL="977900" lvl="1" indent="-457200">
              <a:lnSpc>
                <a:spcPct val="120000"/>
              </a:lnSpc>
            </a:pPr>
            <a:r>
              <a:rPr lang="nb-NO" dirty="0">
                <a:latin typeface="Graphik Light" panose="020B0403030202060203" pitchFamily="34" charset="77"/>
              </a:rPr>
              <a:t>Studentene sitter helst med bekjente. Er bordet «opptatt» så går de et annet sted</a:t>
            </a:r>
          </a:p>
          <a:p>
            <a:pPr marL="977900" lvl="1" indent="-457200">
              <a:lnSpc>
                <a:spcPct val="120000"/>
              </a:lnSpc>
            </a:pPr>
            <a:r>
              <a:rPr lang="nb-NO" dirty="0">
                <a:latin typeface="Graphik Light" panose="020B0403030202060203" pitchFamily="34" charset="77"/>
              </a:rPr>
              <a:t>Ikke så opptatt av støy, så lenge det er faglig «summing»</a:t>
            </a:r>
          </a:p>
          <a:p>
            <a:pPr marL="977900" lvl="1" indent="-457200">
              <a:lnSpc>
                <a:spcPct val="120000"/>
              </a:lnSpc>
            </a:pPr>
            <a:r>
              <a:rPr lang="nb-NO" dirty="0">
                <a:latin typeface="Graphik Light" panose="020B0403030202060203" pitchFamily="34" charset="77"/>
              </a:rPr>
              <a:t>Mange studenter sitter lenge, 3-8 timer</a:t>
            </a:r>
          </a:p>
          <a:p>
            <a:pPr marL="520700" lvl="1" indent="0">
              <a:lnSpc>
                <a:spcPct val="120000"/>
              </a:lnSpc>
              <a:buNone/>
            </a:pPr>
            <a:endParaRPr lang="nb-NO" dirty="0">
              <a:latin typeface="Graphik Light" panose="020B0403030202060203" pitchFamily="34" charset="77"/>
            </a:endParaRPr>
          </a:p>
          <a:p>
            <a:pPr marL="0" indent="0">
              <a:lnSpc>
                <a:spcPct val="120000"/>
              </a:lnSpc>
              <a:buNone/>
            </a:pPr>
            <a:endParaRPr lang="nb-NO" dirty="0">
              <a:latin typeface="Graphik Light" panose="020B0403030202060203" pitchFamily="34" charset="77"/>
            </a:endParaRPr>
          </a:p>
          <a:p>
            <a:pPr marL="914400" lvl="2" indent="0">
              <a:lnSpc>
                <a:spcPct val="120000"/>
              </a:lnSpc>
              <a:buNone/>
            </a:pPr>
            <a:r>
              <a:rPr lang="nb-NO" dirty="0">
                <a:latin typeface="Graphik Light" panose="020B0403030202060203" pitchFamily="34" charset="77"/>
              </a:rPr>
              <a:t> </a:t>
            </a:r>
          </a:p>
          <a:p>
            <a:pPr marL="977900" lvl="1" indent="-457200">
              <a:lnSpc>
                <a:spcPct val="120000"/>
              </a:lnSpc>
            </a:pPr>
            <a:endParaRPr lang="nb-NO" dirty="0">
              <a:latin typeface="Graphik Light" panose="020B0403030202060203" pitchFamily="34" charset="77"/>
            </a:endParaRPr>
          </a:p>
          <a:p>
            <a:pPr marL="457200" lvl="1" indent="0">
              <a:buNone/>
            </a:pPr>
            <a:endParaRPr lang="nb-NO" dirty="0">
              <a:latin typeface="Graphik Light" panose="020B0403030202060203" pitchFamily="34" charset="77"/>
            </a:endParaRPr>
          </a:p>
          <a:p>
            <a:pPr marL="0" indent="0">
              <a:buNone/>
            </a:pPr>
            <a:endParaRPr lang="nb-NO" dirty="0">
              <a:latin typeface="Graphik Light" panose="020B0403030202060203" pitchFamily="34" charset="77"/>
            </a:endParaRPr>
          </a:p>
        </p:txBody>
      </p:sp>
      <p:sp>
        <p:nvSpPr>
          <p:cNvPr id="6" name="Tittel 4">
            <a:extLst>
              <a:ext uri="{FF2B5EF4-FFF2-40B4-BE49-F238E27FC236}">
                <a16:creationId xmlns:a16="http://schemas.microsoft.com/office/drawing/2014/main" id="{D6E304A4-50A1-9846-847F-74310046924D}"/>
              </a:ext>
            </a:extLst>
          </p:cNvPr>
          <p:cNvSpPr txBox="1">
            <a:spLocks/>
          </p:cNvSpPr>
          <p:nvPr/>
        </p:nvSpPr>
        <p:spPr>
          <a:xfrm>
            <a:off x="575311" y="377190"/>
            <a:ext cx="2636520" cy="7658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nb-NO" dirty="0">
                <a:latin typeface="Graphik Light" panose="020B0403030202060203" pitchFamily="34" charset="77"/>
              </a:rPr>
              <a:t>Funn</a:t>
            </a:r>
          </a:p>
        </p:txBody>
      </p:sp>
    </p:spTree>
    <p:extLst>
      <p:ext uri="{BB962C8B-B14F-4D97-AF65-F5344CB8AC3E}">
        <p14:creationId xmlns:p14="http://schemas.microsoft.com/office/powerpoint/2010/main" val="251949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905BAA1-B720-CF49-8685-C30E714D0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040" y="1252537"/>
            <a:ext cx="10515600" cy="5605463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nb-NO" sz="2400" i="1" dirty="0">
                <a:latin typeface="Graphik Light" panose="020B0403030202060203" pitchFamily="34" charset="77"/>
              </a:rPr>
              <a:t>«Jeg trenger hovedsakelig plass til  PC, bøker, vannflaske/kaffe og mat. På mitt studie har vi mye lovbøker og det tar mye plass»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b-NO" sz="2400" baseline="-25000" dirty="0">
                <a:latin typeface="Graphik Light" panose="020B0403030202060203" pitchFamily="34" charset="77"/>
              </a:rPr>
              <a:t>- informant</a:t>
            </a:r>
            <a:endParaRPr lang="nb-NO" baseline="-25000" dirty="0">
              <a:latin typeface="Graphik Light" panose="020B0403030202060203" pitchFamily="34" charset="77"/>
            </a:endParaRPr>
          </a:p>
          <a:p>
            <a:pPr marL="0" indent="0">
              <a:lnSpc>
                <a:spcPct val="120000"/>
              </a:lnSpc>
              <a:buNone/>
            </a:pPr>
            <a:endParaRPr lang="nb-NO" dirty="0">
              <a:latin typeface="Graphik Light" panose="020B0403030202060203" pitchFamily="34" charset="77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nb-NO" dirty="0">
                <a:latin typeface="Graphik Light" panose="020B0403030202060203" pitchFamily="34" charset="77"/>
              </a:rPr>
              <a:t>Studentene liker store bord med plass til sakene sine:</a:t>
            </a:r>
          </a:p>
          <a:p>
            <a:pPr lvl="1">
              <a:lnSpc>
                <a:spcPct val="120000"/>
              </a:lnSpc>
            </a:pPr>
            <a:r>
              <a:rPr lang="nb-NO" sz="1800" dirty="0">
                <a:latin typeface="Graphik Light" panose="020B0403030202060203" pitchFamily="34" charset="77"/>
              </a:rPr>
              <a:t>De har ofte flere bøker oppslått, og bordene må være brede nok til at de som sitter på andre siden også kan ha det samme</a:t>
            </a:r>
          </a:p>
          <a:p>
            <a:pPr lvl="1">
              <a:lnSpc>
                <a:spcPct val="120000"/>
              </a:lnSpc>
            </a:pPr>
            <a:r>
              <a:rPr lang="nb-NO" sz="1800" dirty="0" smtClean="0">
                <a:latin typeface="Graphik Light" panose="020B0403030202060203" pitchFamily="34" charset="77"/>
              </a:rPr>
              <a:t>Godt </a:t>
            </a:r>
            <a:r>
              <a:rPr lang="nb-NO" sz="1800" dirty="0">
                <a:latin typeface="Graphik Light" panose="020B0403030202060203" pitchFamily="34" charset="77"/>
              </a:rPr>
              <a:t>lys fremheves som viktig (særlig vinterstid er en lampe fint å ha)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nb-NO" sz="1800" dirty="0">
              <a:latin typeface="Graphik Light" panose="020B0403030202060203" pitchFamily="34" charset="77"/>
            </a:endParaRPr>
          </a:p>
          <a:p>
            <a:pPr marL="914400" lvl="2" indent="0">
              <a:lnSpc>
                <a:spcPct val="120000"/>
              </a:lnSpc>
              <a:buNone/>
            </a:pPr>
            <a:r>
              <a:rPr lang="nb-NO" dirty="0">
                <a:latin typeface="Graphik Light" panose="020B0403030202060203" pitchFamily="34" charset="77"/>
              </a:rPr>
              <a:t> </a:t>
            </a:r>
          </a:p>
          <a:p>
            <a:pPr marL="977900" lvl="1" indent="-457200">
              <a:lnSpc>
                <a:spcPct val="120000"/>
              </a:lnSpc>
            </a:pPr>
            <a:endParaRPr lang="nb-NO" dirty="0">
              <a:latin typeface="Graphik Light" panose="020B0403030202060203" pitchFamily="34" charset="77"/>
            </a:endParaRPr>
          </a:p>
          <a:p>
            <a:pPr marL="457200" lvl="1" indent="0">
              <a:buNone/>
            </a:pPr>
            <a:endParaRPr lang="nb-NO" dirty="0">
              <a:latin typeface="Graphik Light" panose="020B0403030202060203" pitchFamily="34" charset="77"/>
            </a:endParaRPr>
          </a:p>
          <a:p>
            <a:pPr marL="0" indent="0">
              <a:buNone/>
            </a:pPr>
            <a:endParaRPr lang="nb-NO" dirty="0">
              <a:latin typeface="Graphik Light" panose="020B0403030202060203" pitchFamily="34" charset="77"/>
            </a:endParaRPr>
          </a:p>
        </p:txBody>
      </p:sp>
      <p:sp>
        <p:nvSpPr>
          <p:cNvPr id="6" name="Tittel 4">
            <a:extLst>
              <a:ext uri="{FF2B5EF4-FFF2-40B4-BE49-F238E27FC236}">
                <a16:creationId xmlns:a16="http://schemas.microsoft.com/office/drawing/2014/main" id="{D6E304A4-50A1-9846-847F-74310046924D}"/>
              </a:ext>
            </a:extLst>
          </p:cNvPr>
          <p:cNvSpPr txBox="1">
            <a:spLocks/>
          </p:cNvSpPr>
          <p:nvPr/>
        </p:nvSpPr>
        <p:spPr>
          <a:xfrm>
            <a:off x="575311" y="377190"/>
            <a:ext cx="2636520" cy="7658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nb-NO" dirty="0">
                <a:latin typeface="Graphik Light" panose="020B0403030202060203" pitchFamily="34" charset="77"/>
              </a:rPr>
              <a:t>Funn</a:t>
            </a:r>
          </a:p>
        </p:txBody>
      </p:sp>
    </p:spTree>
    <p:extLst>
      <p:ext uri="{BB962C8B-B14F-4D97-AF65-F5344CB8AC3E}">
        <p14:creationId xmlns:p14="http://schemas.microsoft.com/office/powerpoint/2010/main" val="331606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905BAA1-B720-CF49-8685-C30E714D0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040" y="1252537"/>
            <a:ext cx="10515600" cy="5605463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nb-NO" sz="2400" i="1" dirty="0">
                <a:latin typeface="Graphik Light" panose="020B0403030202060203" pitchFamily="34" charset="77"/>
              </a:rPr>
              <a:t>«Tilgang på skriver og stikkontakter er viktig»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b-NO" sz="2400" baseline="-25000" dirty="0">
                <a:latin typeface="Graphik Light" panose="020B0403030202060203" pitchFamily="34" charset="77"/>
              </a:rPr>
              <a:t>- informant</a:t>
            </a:r>
            <a:endParaRPr lang="nb-NO" baseline="-25000" dirty="0">
              <a:latin typeface="Graphik Light" panose="020B0403030202060203" pitchFamily="34" charset="77"/>
            </a:endParaRPr>
          </a:p>
          <a:p>
            <a:pPr marL="0" indent="0">
              <a:lnSpc>
                <a:spcPct val="120000"/>
              </a:lnSpc>
              <a:buNone/>
            </a:pPr>
            <a:endParaRPr lang="nb-NO" dirty="0">
              <a:latin typeface="Graphik Light" panose="020B0403030202060203" pitchFamily="34" charset="77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nb-NO" dirty="0">
                <a:latin typeface="Graphik Light" panose="020B0403030202060203" pitchFamily="34" charset="77"/>
              </a:rPr>
              <a:t>Tekniske </a:t>
            </a:r>
            <a:r>
              <a:rPr lang="nb-NO" dirty="0" smtClean="0">
                <a:latin typeface="Graphik Light" panose="020B0403030202060203" pitchFamily="34" charset="77"/>
              </a:rPr>
              <a:t>installasjoner</a:t>
            </a:r>
            <a:r>
              <a:rPr lang="nb-NO" dirty="0">
                <a:latin typeface="Graphik Light" panose="020B0403030202060203" pitchFamily="34" charset="77"/>
              </a:rPr>
              <a:t>:</a:t>
            </a:r>
          </a:p>
          <a:p>
            <a:pPr lvl="1">
              <a:lnSpc>
                <a:spcPct val="120000"/>
              </a:lnSpc>
            </a:pPr>
            <a:r>
              <a:rPr lang="nb-NO" sz="1800" dirty="0">
                <a:latin typeface="Graphik Light" panose="020B0403030202060203" pitchFamily="34" charset="77"/>
              </a:rPr>
              <a:t>Nærhet til utskriftsmulighet viktig</a:t>
            </a:r>
          </a:p>
          <a:p>
            <a:pPr lvl="1">
              <a:lnSpc>
                <a:spcPct val="120000"/>
              </a:lnSpc>
            </a:pPr>
            <a:r>
              <a:rPr lang="nb-NO" sz="1800" dirty="0">
                <a:latin typeface="Graphik Light" panose="020B0403030202060203" pitchFamily="34" charset="77"/>
              </a:rPr>
              <a:t>Nærhet til strømuttak</a:t>
            </a:r>
          </a:p>
          <a:p>
            <a:pPr lvl="1">
              <a:lnSpc>
                <a:spcPct val="120000"/>
              </a:lnSpc>
            </a:pPr>
            <a:r>
              <a:rPr lang="nb-NO" sz="1800" dirty="0">
                <a:latin typeface="Graphik Light" panose="020B0403030202060203" pitchFamily="34" charset="77"/>
              </a:rPr>
              <a:t>Benytter i liten grad stasjonære pc-er i biblioteket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nb-NO" sz="1800" dirty="0">
              <a:latin typeface="Graphik Light" panose="020B0403030202060203" pitchFamily="34" charset="77"/>
            </a:endParaRPr>
          </a:p>
          <a:p>
            <a:pPr marL="457200" lvl="1" indent="0">
              <a:lnSpc>
                <a:spcPct val="120000"/>
              </a:lnSpc>
              <a:buNone/>
            </a:pPr>
            <a:endParaRPr lang="nb-NO" sz="1800" dirty="0">
              <a:latin typeface="Graphik Light" panose="020B0403030202060203" pitchFamily="34" charset="77"/>
            </a:endParaRPr>
          </a:p>
          <a:p>
            <a:pPr marL="914400" lvl="2" indent="0">
              <a:lnSpc>
                <a:spcPct val="120000"/>
              </a:lnSpc>
              <a:buNone/>
            </a:pPr>
            <a:r>
              <a:rPr lang="nb-NO" dirty="0">
                <a:latin typeface="Graphik Light" panose="020B0403030202060203" pitchFamily="34" charset="77"/>
              </a:rPr>
              <a:t> </a:t>
            </a:r>
          </a:p>
          <a:p>
            <a:pPr marL="977900" lvl="1" indent="-457200">
              <a:lnSpc>
                <a:spcPct val="120000"/>
              </a:lnSpc>
            </a:pPr>
            <a:endParaRPr lang="nb-NO" dirty="0">
              <a:latin typeface="Graphik Light" panose="020B0403030202060203" pitchFamily="34" charset="77"/>
            </a:endParaRPr>
          </a:p>
          <a:p>
            <a:pPr marL="457200" lvl="1" indent="0">
              <a:buNone/>
            </a:pPr>
            <a:endParaRPr lang="nb-NO" dirty="0">
              <a:latin typeface="Graphik Light" panose="020B0403030202060203" pitchFamily="34" charset="77"/>
            </a:endParaRPr>
          </a:p>
          <a:p>
            <a:pPr marL="0" indent="0">
              <a:buNone/>
            </a:pPr>
            <a:endParaRPr lang="nb-NO" dirty="0">
              <a:latin typeface="Graphik Light" panose="020B0403030202060203" pitchFamily="34" charset="77"/>
            </a:endParaRPr>
          </a:p>
        </p:txBody>
      </p:sp>
      <p:sp>
        <p:nvSpPr>
          <p:cNvPr id="6" name="Tittel 4">
            <a:extLst>
              <a:ext uri="{FF2B5EF4-FFF2-40B4-BE49-F238E27FC236}">
                <a16:creationId xmlns:a16="http://schemas.microsoft.com/office/drawing/2014/main" id="{D6E304A4-50A1-9846-847F-74310046924D}"/>
              </a:ext>
            </a:extLst>
          </p:cNvPr>
          <p:cNvSpPr txBox="1">
            <a:spLocks/>
          </p:cNvSpPr>
          <p:nvPr/>
        </p:nvSpPr>
        <p:spPr>
          <a:xfrm>
            <a:off x="575311" y="377190"/>
            <a:ext cx="2636520" cy="7658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nb-NO" dirty="0">
                <a:latin typeface="Graphik Light" panose="020B0403030202060203" pitchFamily="34" charset="77"/>
              </a:rPr>
              <a:t>Funn</a:t>
            </a:r>
          </a:p>
        </p:txBody>
      </p:sp>
    </p:spTree>
    <p:extLst>
      <p:ext uri="{BB962C8B-B14F-4D97-AF65-F5344CB8AC3E}">
        <p14:creationId xmlns:p14="http://schemas.microsoft.com/office/powerpoint/2010/main" val="336890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905BAA1-B720-CF49-8685-C30E714D0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618" y="1427967"/>
            <a:ext cx="10515600" cy="467220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b-NO" sz="2400" dirty="0">
                <a:latin typeface="Graphik Light" panose="020B0403030202060203" pitchFamily="34" charset="77"/>
              </a:rPr>
              <a:t>Observasjon av den faktiske bruken av de forskjellige arbeidsplassene. </a:t>
            </a:r>
          </a:p>
          <a:p>
            <a:pPr marL="0" indent="0">
              <a:buNone/>
            </a:pPr>
            <a:endParaRPr lang="nb-NO" sz="2400" dirty="0">
              <a:latin typeface="Graphik Light" panose="020B0403030202060203" pitchFamily="34" charset="77"/>
            </a:endParaRPr>
          </a:p>
          <a:p>
            <a:pPr>
              <a:lnSpc>
                <a:spcPct val="120000"/>
              </a:lnSpc>
            </a:pPr>
            <a:r>
              <a:rPr lang="nb-NO" sz="2400" dirty="0">
                <a:latin typeface="Graphik Light" panose="020B0403030202060203" pitchFamily="34" charset="77"/>
              </a:rPr>
              <a:t>I sone 1 utnyttes i snitt 25% av plassene. Ytterbordene trekker ned fordi informantene uttaler at de føler seg eksponert for gjennomgangstrafikk</a:t>
            </a:r>
          </a:p>
          <a:p>
            <a:pPr>
              <a:lnSpc>
                <a:spcPct val="120000"/>
              </a:lnSpc>
            </a:pPr>
            <a:r>
              <a:rPr lang="nb-NO" sz="2400" dirty="0">
                <a:latin typeface="Graphik Light" panose="020B0403030202060203" pitchFamily="34" charset="77"/>
              </a:rPr>
              <a:t>Gjennomsnittlig belegg på plassene innenfor alle soner er ca. 30%</a:t>
            </a:r>
          </a:p>
          <a:p>
            <a:pPr>
              <a:lnSpc>
                <a:spcPct val="120000"/>
              </a:lnSpc>
            </a:pPr>
            <a:r>
              <a:rPr lang="nb-NO" sz="2400" dirty="0">
                <a:latin typeface="Graphik Light" panose="020B0403030202060203" pitchFamily="34" charset="77"/>
              </a:rPr>
              <a:t>I forhold til grupperom er det interessant å merke seg at selv om rommene så godt som alltid er i bruk, sier studentene at de ikke trives, fordi rommene er «kalde» og «ukoselige»</a:t>
            </a:r>
          </a:p>
          <a:p>
            <a:pPr>
              <a:lnSpc>
                <a:spcPct val="120000"/>
              </a:lnSpc>
            </a:pPr>
            <a:r>
              <a:rPr lang="nb-NO" sz="2400" dirty="0">
                <a:latin typeface="Graphik Light" panose="020B0403030202060203" pitchFamily="34" charset="77"/>
              </a:rPr>
              <a:t>Sosial regulering. Selv om flere av bordene på Rena er store, så sitter det ikke flere ved dem. Studentene setter seg ikke med folk de ikke kjenner</a:t>
            </a:r>
          </a:p>
          <a:p>
            <a:pPr>
              <a:lnSpc>
                <a:spcPct val="120000"/>
              </a:lnSpc>
            </a:pPr>
            <a:r>
              <a:rPr lang="nb-NO" sz="2400" dirty="0">
                <a:latin typeface="Graphik Light" panose="020B0403030202060203" pitchFamily="34" charset="77"/>
              </a:rPr>
              <a:t>Den fleksible innredningen biblioteket har fra før utnyttes ikke</a:t>
            </a:r>
          </a:p>
          <a:p>
            <a:pPr marL="0" indent="0">
              <a:lnSpc>
                <a:spcPct val="120000"/>
              </a:lnSpc>
              <a:buNone/>
            </a:pPr>
            <a:endParaRPr lang="nb-NO" sz="2200" dirty="0">
              <a:latin typeface="Graphik Light" panose="020B0403030202060203" pitchFamily="34" charset="77"/>
            </a:endParaRPr>
          </a:p>
          <a:p>
            <a:pPr marL="0" indent="0">
              <a:lnSpc>
                <a:spcPct val="120000"/>
              </a:lnSpc>
              <a:buNone/>
            </a:pPr>
            <a:endParaRPr lang="nb-NO" dirty="0">
              <a:latin typeface="Graphik Light" panose="020B0403030202060203" pitchFamily="34" charset="77"/>
            </a:endParaRPr>
          </a:p>
          <a:p>
            <a:pPr marL="0" indent="0">
              <a:buNone/>
            </a:pPr>
            <a:endParaRPr lang="nb-NO" dirty="0">
              <a:latin typeface="Graphik Light" panose="020B0403030202060203" pitchFamily="34" charset="77"/>
            </a:endParaRPr>
          </a:p>
        </p:txBody>
      </p:sp>
      <p:sp>
        <p:nvSpPr>
          <p:cNvPr id="6" name="Tittel 4">
            <a:extLst>
              <a:ext uri="{FF2B5EF4-FFF2-40B4-BE49-F238E27FC236}">
                <a16:creationId xmlns:a16="http://schemas.microsoft.com/office/drawing/2014/main" id="{D6E304A4-50A1-9846-847F-74310046924D}"/>
              </a:ext>
            </a:extLst>
          </p:cNvPr>
          <p:cNvSpPr txBox="1">
            <a:spLocks/>
          </p:cNvSpPr>
          <p:nvPr/>
        </p:nvSpPr>
        <p:spPr>
          <a:xfrm>
            <a:off x="575311" y="377190"/>
            <a:ext cx="2636520" cy="7658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endParaRPr lang="nb-NO" dirty="0">
              <a:latin typeface="Graphik Light" panose="020B0403030202060203" pitchFamily="34" charset="77"/>
            </a:endParaRPr>
          </a:p>
        </p:txBody>
      </p:sp>
      <p:sp>
        <p:nvSpPr>
          <p:cNvPr id="8" name="Tittel 4">
            <a:extLst>
              <a:ext uri="{FF2B5EF4-FFF2-40B4-BE49-F238E27FC236}">
                <a16:creationId xmlns:a16="http://schemas.microsoft.com/office/drawing/2014/main" id="{18EF814C-20FA-5640-B325-8AABC03FB8F2}"/>
              </a:ext>
            </a:extLst>
          </p:cNvPr>
          <p:cNvSpPr txBox="1">
            <a:spLocks/>
          </p:cNvSpPr>
          <p:nvPr/>
        </p:nvSpPr>
        <p:spPr>
          <a:xfrm>
            <a:off x="575311" y="393552"/>
            <a:ext cx="2636520" cy="7658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nb-NO" dirty="0">
                <a:latin typeface="Graphik Light" panose="020B0403030202060203" pitchFamily="34" charset="77"/>
              </a:rPr>
              <a:t>Funn</a:t>
            </a:r>
          </a:p>
        </p:txBody>
      </p:sp>
    </p:spTree>
    <p:extLst>
      <p:ext uri="{BB962C8B-B14F-4D97-AF65-F5344CB8AC3E}">
        <p14:creationId xmlns:p14="http://schemas.microsoft.com/office/powerpoint/2010/main" val="278502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7E92FF36-6E54-004A-BFEB-A9A4268E1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310" y="377190"/>
            <a:ext cx="9326563" cy="765810"/>
          </a:xfrm>
        </p:spPr>
        <p:txBody>
          <a:bodyPr>
            <a:normAutofit/>
          </a:bodyPr>
          <a:lstStyle/>
          <a:p>
            <a:r>
              <a:rPr lang="nb-NO" dirty="0">
                <a:latin typeface="Graphik Light" panose="020B0403030202060203" pitchFamily="34" charset="77"/>
              </a:rPr>
              <a:t>Høgskolen i Innlandet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4231834B-F0EC-4A4C-867D-608309B01A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3934"/>
            <a:ext cx="11047445" cy="4418978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18E55D48-93D9-B146-BD13-EE7B565F7E02}"/>
              </a:ext>
            </a:extLst>
          </p:cNvPr>
          <p:cNvSpPr/>
          <p:nvPr/>
        </p:nvSpPr>
        <p:spPr>
          <a:xfrm>
            <a:off x="-2" y="5081286"/>
            <a:ext cx="4352081" cy="17767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Tittel 4">
            <a:extLst>
              <a:ext uri="{FF2B5EF4-FFF2-40B4-BE49-F238E27FC236}">
                <a16:creationId xmlns:a16="http://schemas.microsoft.com/office/drawing/2014/main" id="{69F9E15A-030F-A546-8122-2D8A57948CFB}"/>
              </a:ext>
            </a:extLst>
          </p:cNvPr>
          <p:cNvSpPr txBox="1">
            <a:spLocks/>
          </p:cNvSpPr>
          <p:nvPr/>
        </p:nvSpPr>
        <p:spPr>
          <a:xfrm>
            <a:off x="0" y="5123217"/>
            <a:ext cx="4375229" cy="16479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nb-NO" sz="1200" dirty="0">
                <a:latin typeface="Graphik Extralight" panose="020B0303030202060203" pitchFamily="34" charset="77"/>
                <a:cs typeface="Calibri Light" panose="020F0302020204030204" pitchFamily="34" charset="0"/>
              </a:rPr>
              <a:t>Ca. 13 000 studenter og 950 ansatte</a:t>
            </a:r>
          </a:p>
          <a:p>
            <a:pPr>
              <a:lnSpc>
                <a:spcPct val="120000"/>
              </a:lnSpc>
            </a:pPr>
            <a:endParaRPr lang="nb-NO" sz="1200" dirty="0">
              <a:latin typeface="Graphik Extralight" panose="020B0303030202060203" pitchFamily="34" charset="77"/>
              <a:cs typeface="Calibri Light" panose="020F03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nb-NO" sz="1200" dirty="0">
                <a:latin typeface="Graphik Extralight" panose="020B0303030202060203" pitchFamily="34" charset="77"/>
                <a:cs typeface="Calibri Light" panose="020F0302020204030204" pitchFamily="34" charset="0"/>
              </a:rPr>
              <a:t>Studietilbud: 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b-NO" sz="1200" dirty="0">
                <a:latin typeface="Graphik Extralight" panose="020B0303030202060203" pitchFamily="34" charset="77"/>
                <a:cs typeface="Calibri Light" panose="020F0302020204030204" pitchFamily="34" charset="0"/>
              </a:rPr>
              <a:t>35 årsstudier 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b-NO" sz="1200" dirty="0">
                <a:latin typeface="Graphik Extralight" panose="020B0303030202060203" pitchFamily="34" charset="77"/>
                <a:cs typeface="Calibri Light" panose="020F0302020204030204" pitchFamily="34" charset="0"/>
              </a:rPr>
              <a:t>52 Bachelorprogrammer 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b-NO" sz="1200" dirty="0">
                <a:latin typeface="Graphik Extralight" panose="020B0303030202060203" pitchFamily="34" charset="77"/>
                <a:cs typeface="Calibri Light" panose="020F0302020204030204" pitchFamily="34" charset="0"/>
              </a:rPr>
              <a:t>31 Masterprogrammer 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b-NO" sz="1200" dirty="0">
                <a:latin typeface="Graphik Extralight" panose="020B0303030202060203" pitchFamily="34" charset="77"/>
                <a:cs typeface="Calibri Light" panose="020F0302020204030204" pitchFamily="34" charset="0"/>
              </a:rPr>
              <a:t>4 </a:t>
            </a:r>
            <a:r>
              <a:rPr lang="nb-NO" sz="1200" dirty="0" err="1">
                <a:latin typeface="Graphik Extralight" panose="020B0303030202060203" pitchFamily="34" charset="77"/>
                <a:cs typeface="Calibri Light" panose="020F0302020204030204" pitchFamily="34" charset="0"/>
              </a:rPr>
              <a:t>PhD</a:t>
            </a:r>
            <a:r>
              <a:rPr lang="nb-NO" sz="1200" dirty="0">
                <a:latin typeface="Graphik Extralight" panose="020B0303030202060203" pitchFamily="34" charset="77"/>
                <a:cs typeface="Calibri Light" panose="020F0302020204030204" pitchFamily="34" charset="0"/>
              </a:rPr>
              <a:t> programmer (pluss én i samarbeid med NTNU) </a:t>
            </a:r>
          </a:p>
        </p:txBody>
      </p:sp>
    </p:spTree>
    <p:extLst>
      <p:ext uri="{BB962C8B-B14F-4D97-AF65-F5344CB8AC3E}">
        <p14:creationId xmlns:p14="http://schemas.microsoft.com/office/powerpoint/2010/main" val="106549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905BAA1-B720-CF49-8685-C30E714D0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040" y="1252537"/>
            <a:ext cx="10515600" cy="56054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b-NO" dirty="0">
              <a:latin typeface="Graphik Light" panose="020B0403030202060203" pitchFamily="34" charset="77"/>
            </a:endParaRPr>
          </a:p>
          <a:p>
            <a:pPr>
              <a:lnSpc>
                <a:spcPct val="120000"/>
              </a:lnSpc>
            </a:pPr>
            <a:r>
              <a:rPr lang="nb-NO" dirty="0">
                <a:latin typeface="Graphik Light" panose="020B0403030202060203" pitchFamily="34" charset="77"/>
              </a:rPr>
              <a:t>Hvilke tiltak vil øke tilfredsheten med biblioteket som </a:t>
            </a:r>
            <a:r>
              <a:rPr lang="nb-NO" dirty="0" err="1">
                <a:latin typeface="Graphik Light" panose="020B0403030202060203" pitchFamily="34" charset="77"/>
              </a:rPr>
              <a:t>servicescape</a:t>
            </a:r>
            <a:r>
              <a:rPr lang="nb-NO" dirty="0">
                <a:latin typeface="Graphik Light" panose="020B0403030202060203" pitchFamily="34" charset="77"/>
              </a:rPr>
              <a:t>? </a:t>
            </a:r>
          </a:p>
          <a:p>
            <a:pPr lvl="1">
              <a:lnSpc>
                <a:spcPct val="120000"/>
              </a:lnSpc>
            </a:pPr>
            <a:r>
              <a:rPr lang="nb-NO" dirty="0">
                <a:latin typeface="Graphik Light" panose="020B0403030202060203" pitchFamily="34" charset="77"/>
              </a:rPr>
              <a:t>Tilpasse arbeidsplasser etter gruppestørrelse</a:t>
            </a:r>
          </a:p>
          <a:p>
            <a:pPr lvl="2">
              <a:lnSpc>
                <a:spcPct val="120000"/>
              </a:lnSpc>
            </a:pPr>
            <a:r>
              <a:rPr lang="nb-NO" dirty="0">
                <a:latin typeface="Graphik Light" panose="020B0403030202060203" pitchFamily="34" charset="77"/>
              </a:rPr>
              <a:t>Møblement med flerbruksfunksjon. Møbler som kan tilpasses</a:t>
            </a:r>
          </a:p>
          <a:p>
            <a:pPr lvl="2">
              <a:lnSpc>
                <a:spcPct val="120000"/>
              </a:lnSpc>
            </a:pPr>
            <a:r>
              <a:rPr lang="nb-NO" dirty="0">
                <a:latin typeface="Graphik Light" panose="020B0403030202060203" pitchFamily="34" charset="77"/>
              </a:rPr>
              <a:t>Fleksibilitet </a:t>
            </a:r>
            <a:r>
              <a:rPr lang="nb-NO" dirty="0" err="1">
                <a:latin typeface="Graphik Light" panose="020B0403030202060203" pitchFamily="34" charset="77"/>
              </a:rPr>
              <a:t>ift</a:t>
            </a:r>
            <a:r>
              <a:rPr lang="nb-NO" dirty="0">
                <a:latin typeface="Graphik Light" panose="020B0403030202060203" pitchFamily="34" charset="77"/>
              </a:rPr>
              <a:t>. at studentene ikke føler de opptar unødig plass</a:t>
            </a:r>
          </a:p>
          <a:p>
            <a:pPr lvl="1">
              <a:lnSpc>
                <a:spcPct val="120000"/>
              </a:lnSpc>
            </a:pPr>
            <a:r>
              <a:rPr lang="nb-NO" dirty="0">
                <a:latin typeface="Graphik Light" panose="020B0403030202060203" pitchFamily="34" charset="77"/>
              </a:rPr>
              <a:t>Behagelige stoler</a:t>
            </a:r>
          </a:p>
          <a:p>
            <a:pPr lvl="2">
              <a:lnSpc>
                <a:spcPct val="120000"/>
              </a:lnSpc>
            </a:pPr>
            <a:r>
              <a:rPr lang="nb-NO" dirty="0">
                <a:latin typeface="Graphik Light" panose="020B0403030202060203" pitchFamily="34" charset="77"/>
              </a:rPr>
              <a:t>De bør ikke være «harde og kalde, eller svette om sommeren»</a:t>
            </a:r>
          </a:p>
          <a:p>
            <a:pPr lvl="2">
              <a:lnSpc>
                <a:spcPct val="120000"/>
              </a:lnSpc>
            </a:pPr>
            <a:r>
              <a:rPr lang="nb-NO" dirty="0">
                <a:latin typeface="Graphik Light" panose="020B0403030202060203" pitchFamily="34" charset="77"/>
              </a:rPr>
              <a:t>Ikke knirkete...</a:t>
            </a:r>
          </a:p>
          <a:p>
            <a:pPr lvl="1">
              <a:lnSpc>
                <a:spcPct val="120000"/>
              </a:lnSpc>
            </a:pPr>
            <a:r>
              <a:rPr lang="nb-NO" dirty="0">
                <a:latin typeface="Graphik Light" panose="020B0403030202060203" pitchFamily="34" charset="77"/>
              </a:rPr>
              <a:t>Skjerm på flere gruppeplasser</a:t>
            </a:r>
          </a:p>
          <a:p>
            <a:pPr lvl="2">
              <a:lnSpc>
                <a:spcPct val="120000"/>
              </a:lnSpc>
            </a:pPr>
            <a:r>
              <a:rPr lang="nb-NO" dirty="0">
                <a:latin typeface="Graphik Light" panose="020B0403030202060203" pitchFamily="34" charset="77"/>
              </a:rPr>
              <a:t>Slik som på grupperom</a:t>
            </a:r>
          </a:p>
          <a:p>
            <a:pPr lvl="2">
              <a:lnSpc>
                <a:spcPct val="120000"/>
              </a:lnSpc>
            </a:pPr>
            <a:endParaRPr lang="nb-NO" dirty="0">
              <a:latin typeface="Graphik Light" panose="020B0403030202060203" pitchFamily="34" charset="77"/>
            </a:endParaRPr>
          </a:p>
          <a:p>
            <a:pPr lvl="2">
              <a:lnSpc>
                <a:spcPct val="120000"/>
              </a:lnSpc>
            </a:pPr>
            <a:endParaRPr lang="nb-NO" dirty="0">
              <a:latin typeface="Graphik Light" panose="020B0403030202060203" pitchFamily="34" charset="77"/>
            </a:endParaRPr>
          </a:p>
          <a:p>
            <a:pPr lvl="1">
              <a:lnSpc>
                <a:spcPct val="120000"/>
              </a:lnSpc>
            </a:pPr>
            <a:endParaRPr lang="nb-NO" dirty="0">
              <a:latin typeface="Graphik Light" panose="020B0403030202060203" pitchFamily="34" charset="77"/>
            </a:endParaRPr>
          </a:p>
          <a:p>
            <a:pPr lvl="1">
              <a:lnSpc>
                <a:spcPct val="120000"/>
              </a:lnSpc>
            </a:pPr>
            <a:endParaRPr lang="nb-NO" dirty="0">
              <a:latin typeface="Graphik Light" panose="020B0403030202060203" pitchFamily="34" charset="77"/>
            </a:endParaRPr>
          </a:p>
          <a:p>
            <a:pPr marL="0" indent="0">
              <a:buNone/>
            </a:pPr>
            <a:endParaRPr lang="nb-NO" dirty="0">
              <a:latin typeface="Graphik Light" panose="020B0403030202060203" pitchFamily="34" charset="77"/>
            </a:endParaRPr>
          </a:p>
        </p:txBody>
      </p:sp>
      <p:sp>
        <p:nvSpPr>
          <p:cNvPr id="6" name="Tittel 4">
            <a:extLst>
              <a:ext uri="{FF2B5EF4-FFF2-40B4-BE49-F238E27FC236}">
                <a16:creationId xmlns:a16="http://schemas.microsoft.com/office/drawing/2014/main" id="{D6E304A4-50A1-9846-847F-74310046924D}"/>
              </a:ext>
            </a:extLst>
          </p:cNvPr>
          <p:cNvSpPr txBox="1">
            <a:spLocks/>
          </p:cNvSpPr>
          <p:nvPr/>
        </p:nvSpPr>
        <p:spPr>
          <a:xfrm>
            <a:off x="575311" y="377190"/>
            <a:ext cx="2636520" cy="7658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endParaRPr lang="nb-NO" dirty="0">
              <a:latin typeface="Graphik Light" panose="020B0403030202060203" pitchFamily="34" charset="77"/>
            </a:endParaRPr>
          </a:p>
        </p:txBody>
      </p:sp>
      <p:sp>
        <p:nvSpPr>
          <p:cNvPr id="4" name="Tittel 4">
            <a:extLst>
              <a:ext uri="{FF2B5EF4-FFF2-40B4-BE49-F238E27FC236}">
                <a16:creationId xmlns:a16="http://schemas.microsoft.com/office/drawing/2014/main" id="{3723B2C3-3D99-A246-9A6B-33301D515A1F}"/>
              </a:ext>
            </a:extLst>
          </p:cNvPr>
          <p:cNvSpPr txBox="1">
            <a:spLocks/>
          </p:cNvSpPr>
          <p:nvPr/>
        </p:nvSpPr>
        <p:spPr>
          <a:xfrm>
            <a:off x="727711" y="529590"/>
            <a:ext cx="2636520" cy="7658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nb-NO" dirty="0">
                <a:latin typeface="Graphik Light" panose="020B0403030202060203" pitchFamily="34" charset="77"/>
              </a:rPr>
              <a:t>Tiltak</a:t>
            </a:r>
          </a:p>
        </p:txBody>
      </p:sp>
    </p:spTree>
    <p:extLst>
      <p:ext uri="{BB962C8B-B14F-4D97-AF65-F5344CB8AC3E}">
        <p14:creationId xmlns:p14="http://schemas.microsoft.com/office/powerpoint/2010/main" val="362871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905BAA1-B720-CF49-8685-C30E714D0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040" y="1252537"/>
            <a:ext cx="10515600" cy="56054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b-NO" dirty="0">
              <a:latin typeface="Graphik Light" panose="020B0403030202060203" pitchFamily="34" charset="77"/>
            </a:endParaRPr>
          </a:p>
          <a:p>
            <a:pPr lvl="1">
              <a:lnSpc>
                <a:spcPct val="120000"/>
              </a:lnSpc>
            </a:pPr>
            <a:r>
              <a:rPr lang="nb-NO" dirty="0">
                <a:latin typeface="Graphik Light" panose="020B0403030202060203" pitchFamily="34" charset="77"/>
              </a:rPr>
              <a:t>Utnytte de «populære» delene av lokalet bedre. Utsikt er populært</a:t>
            </a:r>
          </a:p>
          <a:p>
            <a:pPr lvl="1">
              <a:lnSpc>
                <a:spcPct val="120000"/>
              </a:lnSpc>
            </a:pPr>
            <a:r>
              <a:rPr lang="nb-NO" dirty="0">
                <a:latin typeface="Graphik Light" panose="020B0403030202060203" pitchFamily="34" charset="77"/>
              </a:rPr>
              <a:t>Lesesal med direkte tilgang fra biblioteket</a:t>
            </a:r>
          </a:p>
          <a:p>
            <a:pPr lvl="1">
              <a:lnSpc>
                <a:spcPct val="120000"/>
              </a:lnSpc>
            </a:pPr>
            <a:r>
              <a:rPr lang="nb-NO" dirty="0">
                <a:latin typeface="Graphik Light" panose="020B0403030202060203" pitchFamily="34" charset="77"/>
              </a:rPr>
              <a:t>Grupperom. De har etter telling godt belegg, men informantene gir uttrykk for at rommene er kalde og upersonlige, og det er lytt</a:t>
            </a:r>
          </a:p>
          <a:p>
            <a:pPr lvl="2">
              <a:lnSpc>
                <a:spcPct val="120000"/>
              </a:lnSpc>
            </a:pPr>
            <a:r>
              <a:rPr lang="nb-NO" dirty="0">
                <a:latin typeface="Graphik Light" panose="020B0403030202060203" pitchFamily="34" charset="77"/>
              </a:rPr>
              <a:t>Lydtiltak og lunere møblering på rommene vil øke trivselen. Her er det allerede stor-skjerm på veggen, og det kan være en årsak til høy bruk på tross av </a:t>
            </a:r>
            <a:r>
              <a:rPr lang="nb-NO" dirty="0" smtClean="0">
                <a:latin typeface="Graphik Light" panose="020B0403030202060203" pitchFamily="34" charset="77"/>
              </a:rPr>
              <a:t>mis</a:t>
            </a:r>
            <a:r>
              <a:rPr lang="nb-NO" dirty="0" smtClean="0">
                <a:latin typeface="Graphik Light" panose="020B0403030202060203" pitchFamily="34" charset="77"/>
              </a:rPr>
              <a:t>trivsel</a:t>
            </a:r>
            <a:endParaRPr lang="nb-NO" dirty="0">
              <a:latin typeface="Graphik Light" panose="020B0403030202060203" pitchFamily="34" charset="77"/>
            </a:endParaRPr>
          </a:p>
          <a:p>
            <a:pPr marL="520700" lvl="1" indent="0">
              <a:lnSpc>
                <a:spcPct val="120000"/>
              </a:lnSpc>
              <a:buNone/>
            </a:pPr>
            <a:endParaRPr lang="nb-NO" dirty="0">
              <a:latin typeface="Graphik Light" panose="020B0403030202060203" pitchFamily="34" charset="77"/>
            </a:endParaRPr>
          </a:p>
          <a:p>
            <a:pPr lvl="2">
              <a:lnSpc>
                <a:spcPct val="120000"/>
              </a:lnSpc>
            </a:pPr>
            <a:endParaRPr lang="nb-NO" dirty="0">
              <a:latin typeface="Graphik Light" panose="020B0403030202060203" pitchFamily="34" charset="77"/>
            </a:endParaRPr>
          </a:p>
          <a:p>
            <a:pPr lvl="1">
              <a:lnSpc>
                <a:spcPct val="120000"/>
              </a:lnSpc>
            </a:pPr>
            <a:endParaRPr lang="nb-NO" dirty="0">
              <a:latin typeface="Graphik Light" panose="020B0403030202060203" pitchFamily="34" charset="77"/>
            </a:endParaRPr>
          </a:p>
          <a:p>
            <a:pPr lvl="1">
              <a:lnSpc>
                <a:spcPct val="120000"/>
              </a:lnSpc>
            </a:pPr>
            <a:endParaRPr lang="nb-NO" dirty="0">
              <a:latin typeface="Graphik Light" panose="020B0403030202060203" pitchFamily="34" charset="77"/>
            </a:endParaRPr>
          </a:p>
          <a:p>
            <a:pPr marL="0" indent="0">
              <a:buNone/>
            </a:pPr>
            <a:endParaRPr lang="nb-NO" dirty="0">
              <a:latin typeface="Graphik Light" panose="020B0403030202060203" pitchFamily="34" charset="77"/>
            </a:endParaRPr>
          </a:p>
        </p:txBody>
      </p:sp>
      <p:sp>
        <p:nvSpPr>
          <p:cNvPr id="6" name="Tittel 4">
            <a:extLst>
              <a:ext uri="{FF2B5EF4-FFF2-40B4-BE49-F238E27FC236}">
                <a16:creationId xmlns:a16="http://schemas.microsoft.com/office/drawing/2014/main" id="{D6E304A4-50A1-9846-847F-74310046924D}"/>
              </a:ext>
            </a:extLst>
          </p:cNvPr>
          <p:cNvSpPr txBox="1">
            <a:spLocks/>
          </p:cNvSpPr>
          <p:nvPr/>
        </p:nvSpPr>
        <p:spPr>
          <a:xfrm>
            <a:off x="575311" y="377190"/>
            <a:ext cx="2636520" cy="7658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endParaRPr lang="nb-NO" dirty="0">
              <a:latin typeface="Graphik Light" panose="020B0403030202060203" pitchFamily="34" charset="77"/>
            </a:endParaRPr>
          </a:p>
        </p:txBody>
      </p:sp>
      <p:sp>
        <p:nvSpPr>
          <p:cNvPr id="4" name="Tittel 4">
            <a:extLst>
              <a:ext uri="{FF2B5EF4-FFF2-40B4-BE49-F238E27FC236}">
                <a16:creationId xmlns:a16="http://schemas.microsoft.com/office/drawing/2014/main" id="{3723B2C3-3D99-A246-9A6B-33301D515A1F}"/>
              </a:ext>
            </a:extLst>
          </p:cNvPr>
          <p:cNvSpPr txBox="1">
            <a:spLocks/>
          </p:cNvSpPr>
          <p:nvPr/>
        </p:nvSpPr>
        <p:spPr>
          <a:xfrm>
            <a:off x="727711" y="529590"/>
            <a:ext cx="2636520" cy="7658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nb-NO" dirty="0">
                <a:latin typeface="Graphik Light" panose="020B0403030202060203" pitchFamily="34" charset="77"/>
              </a:rPr>
              <a:t>Tiltak</a:t>
            </a:r>
          </a:p>
        </p:txBody>
      </p:sp>
    </p:spTree>
    <p:extLst>
      <p:ext uri="{BB962C8B-B14F-4D97-AF65-F5344CB8AC3E}">
        <p14:creationId xmlns:p14="http://schemas.microsoft.com/office/powerpoint/2010/main" val="84956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287F971-AF6B-5A40-A261-15A595037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10" y="1280352"/>
            <a:ext cx="10266861" cy="537097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nb-NO" sz="2400" dirty="0">
                <a:latin typeface="Graphik Light" panose="020B0403030202060203" pitchFamily="34" charset="77"/>
              </a:rPr>
              <a:t>Bibliotekets </a:t>
            </a:r>
            <a:r>
              <a:rPr lang="nb-NO" sz="2400" dirty="0" err="1">
                <a:latin typeface="Graphik Light" panose="020B0403030202060203" pitchFamily="34" charset="77"/>
              </a:rPr>
              <a:t>servicescape</a:t>
            </a:r>
            <a:r>
              <a:rPr lang="nb-NO" sz="2400" dirty="0">
                <a:latin typeface="Graphik Light" panose="020B0403030202060203" pitchFamily="34" charset="77"/>
              </a:rPr>
              <a:t> avhenger av at man ser på byggets lokaler i et helhetlig perspektiv *</a:t>
            </a:r>
          </a:p>
          <a:p>
            <a:pPr marL="0" indent="0">
              <a:lnSpc>
                <a:spcPct val="120000"/>
              </a:lnSpc>
              <a:buNone/>
            </a:pPr>
            <a:endParaRPr lang="nb-NO" sz="2400" dirty="0">
              <a:latin typeface="Graphik Light" panose="020B0403030202060203" pitchFamily="34" charset="77"/>
            </a:endParaRPr>
          </a:p>
          <a:p>
            <a:pPr>
              <a:lnSpc>
                <a:spcPct val="120000"/>
              </a:lnSpc>
            </a:pPr>
            <a:r>
              <a:rPr lang="nb-NO" sz="2400" dirty="0">
                <a:latin typeface="Graphik Light" panose="020B0403030202060203" pitchFamily="34" charset="77"/>
              </a:rPr>
              <a:t>For å optimalisere  arbeidsplassene i biblioteket må også tilstøtende lokaler som lesesal, grupperom etc. sees som en del av den samme helheten</a:t>
            </a:r>
          </a:p>
          <a:p>
            <a:pPr marL="0" indent="0">
              <a:lnSpc>
                <a:spcPct val="120000"/>
              </a:lnSpc>
              <a:buNone/>
            </a:pPr>
            <a:endParaRPr lang="nb-NO" sz="2400" dirty="0">
              <a:latin typeface="Graphik Light" panose="020B0403030202060203" pitchFamily="34" charset="77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nb-NO" sz="2400" dirty="0">
                <a:latin typeface="Graphik Light" panose="020B0403030202060203" pitchFamily="34" charset="77"/>
              </a:rPr>
              <a:t>Dilemma: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b-NO" sz="2400" dirty="0">
                <a:latin typeface="Graphik Light" panose="020B0403030202060203" pitchFamily="34" charset="77"/>
              </a:rPr>
              <a:t>Selv om det er viktig å se utviklingen av biblioteklokalet i sammenheng med resten av av bygget, er det vanskelig å tilbakestille til «</a:t>
            </a:r>
            <a:r>
              <a:rPr lang="nb-NO" sz="2400" dirty="0" err="1">
                <a:latin typeface="Graphik Light" panose="020B0403030202060203" pitchFamily="34" charset="77"/>
              </a:rPr>
              <a:t>optimalen</a:t>
            </a:r>
            <a:r>
              <a:rPr lang="nb-NO" sz="2400" dirty="0">
                <a:latin typeface="Graphik Light" panose="020B0403030202060203" pitchFamily="34" charset="77"/>
              </a:rPr>
              <a:t>» fordi kravene og ønskene man har til bygningen også endrer seg. </a:t>
            </a:r>
          </a:p>
          <a:p>
            <a:pPr marL="0" indent="0">
              <a:lnSpc>
                <a:spcPct val="120000"/>
              </a:lnSpc>
              <a:buNone/>
            </a:pPr>
            <a:endParaRPr lang="nb-NO" sz="2400" dirty="0">
              <a:latin typeface="Graphik Light" panose="020B0403030202060203" pitchFamily="34" charset="77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nb-NO" sz="1900" dirty="0">
                <a:latin typeface="Graphik Light" panose="020B0403030202060203" pitchFamily="34" charset="77"/>
              </a:rPr>
              <a:t>* Dette understøtter rapporten til Lillejord S., </a:t>
            </a:r>
            <a:r>
              <a:rPr lang="nb-NO" sz="1900" dirty="0" err="1">
                <a:latin typeface="Graphik Light" panose="020B0403030202060203" pitchFamily="34" charset="77"/>
              </a:rPr>
              <a:t>Børte</a:t>
            </a:r>
            <a:r>
              <a:rPr lang="nb-NO" sz="1900" dirty="0">
                <a:latin typeface="Graphik Light" panose="020B0403030202060203" pitchFamily="34" charset="77"/>
              </a:rPr>
              <a:t> K., Nesje K., &amp; Ruud E. (2017):  «Campusutforming for undervisning, forskning, samarbeid og læring - en systematisk kunnskapsoversikt. Oslo: Kunnskapssenter for utdanning» </a:t>
            </a:r>
          </a:p>
          <a:p>
            <a:pPr marL="0" indent="0">
              <a:lnSpc>
                <a:spcPct val="120000"/>
              </a:lnSpc>
              <a:buNone/>
            </a:pPr>
            <a:endParaRPr lang="nb-NO" sz="2400" dirty="0">
              <a:latin typeface="Graphik Light" panose="020B0403030202060203" pitchFamily="34" charset="77"/>
            </a:endParaRPr>
          </a:p>
          <a:p>
            <a:pPr marL="0" indent="0">
              <a:lnSpc>
                <a:spcPct val="120000"/>
              </a:lnSpc>
              <a:buNone/>
            </a:pPr>
            <a:endParaRPr lang="nb-NO" dirty="0">
              <a:latin typeface="Graphik Light" panose="020B0403030202060203" pitchFamily="34" charset="77"/>
            </a:endParaRPr>
          </a:p>
          <a:p>
            <a:pPr marL="0" indent="0">
              <a:lnSpc>
                <a:spcPct val="120000"/>
              </a:lnSpc>
              <a:buNone/>
            </a:pPr>
            <a:endParaRPr lang="nb-NO" dirty="0">
              <a:latin typeface="Graphik Light" panose="020B0403030202060203" pitchFamily="34" charset="77"/>
            </a:endParaRPr>
          </a:p>
        </p:txBody>
      </p:sp>
      <p:sp>
        <p:nvSpPr>
          <p:cNvPr id="4" name="Tittel 4">
            <a:extLst>
              <a:ext uri="{FF2B5EF4-FFF2-40B4-BE49-F238E27FC236}">
                <a16:creationId xmlns:a16="http://schemas.microsoft.com/office/drawing/2014/main" id="{EAFE90CA-1410-2040-AE26-965166A29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310" y="377190"/>
            <a:ext cx="9470564" cy="765810"/>
          </a:xfrm>
        </p:spPr>
        <p:txBody>
          <a:bodyPr>
            <a:normAutofit fontScale="90000"/>
          </a:bodyPr>
          <a:lstStyle/>
          <a:p>
            <a:r>
              <a:rPr lang="nb-NO" dirty="0">
                <a:latin typeface="Graphik Light" panose="020B0403030202060203" pitchFamily="34" charset="77"/>
              </a:rPr>
              <a:t>Veien videre til et enda bedre </a:t>
            </a:r>
            <a:r>
              <a:rPr lang="nb-NO" dirty="0" err="1">
                <a:latin typeface="Graphik Light" panose="020B0403030202060203" pitchFamily="34" charset="77"/>
              </a:rPr>
              <a:t>servicescape</a:t>
            </a:r>
            <a:endParaRPr lang="nb-NO" dirty="0">
              <a:latin typeface="Graphik Light" panose="020B040303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5615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CB515665-42D4-9946-8D1D-C56769EED5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79" y="0"/>
            <a:ext cx="10309609" cy="687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04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71F6FBBE-7319-D04E-BA4D-2EA4CE60C1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2910" y="0"/>
            <a:ext cx="4572000" cy="6858000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B8FE3CB5-1003-9B45-9966-4576B19E28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00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4">
            <a:extLst>
              <a:ext uri="{FF2B5EF4-FFF2-40B4-BE49-F238E27FC236}">
                <a16:creationId xmlns:a16="http://schemas.microsoft.com/office/drawing/2014/main" id="{68C17EA0-91F7-E64E-8B74-326112D070E5}"/>
              </a:ext>
            </a:extLst>
          </p:cNvPr>
          <p:cNvSpPr txBox="1">
            <a:spLocks/>
          </p:cNvSpPr>
          <p:nvPr/>
        </p:nvSpPr>
        <p:spPr>
          <a:xfrm>
            <a:off x="410546" y="984737"/>
            <a:ext cx="10658670" cy="51229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endParaRPr lang="nb-NO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EDA1D75B-5D8D-C845-B545-F3F9458025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32386"/>
            <a:ext cx="11069216" cy="4427686"/>
          </a:xfrm>
          <a:prstGeom prst="rect">
            <a:avLst/>
          </a:prstGeom>
        </p:spPr>
      </p:pic>
      <p:sp>
        <p:nvSpPr>
          <p:cNvPr id="6" name="Tittel 4">
            <a:extLst>
              <a:ext uri="{FF2B5EF4-FFF2-40B4-BE49-F238E27FC236}">
                <a16:creationId xmlns:a16="http://schemas.microsoft.com/office/drawing/2014/main" id="{4367A8C7-4E8A-0745-A649-A677C765B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310" y="377190"/>
            <a:ext cx="9326563" cy="765810"/>
          </a:xfrm>
        </p:spPr>
        <p:txBody>
          <a:bodyPr>
            <a:normAutofit/>
          </a:bodyPr>
          <a:lstStyle/>
          <a:p>
            <a:r>
              <a:rPr lang="nb-NO" dirty="0">
                <a:latin typeface="Graphik Light" panose="020B0403030202060203" pitchFamily="34" charset="77"/>
              </a:rPr>
              <a:t>Studiested Rena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DA7902E0-E7DF-8541-8EF2-6C2C3575598F}"/>
              </a:ext>
            </a:extLst>
          </p:cNvPr>
          <p:cNvSpPr/>
          <p:nvPr/>
        </p:nvSpPr>
        <p:spPr>
          <a:xfrm>
            <a:off x="-2" y="5760072"/>
            <a:ext cx="5352938" cy="10979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ittel 4">
            <a:extLst>
              <a:ext uri="{FF2B5EF4-FFF2-40B4-BE49-F238E27FC236}">
                <a16:creationId xmlns:a16="http://schemas.microsoft.com/office/drawing/2014/main" id="{18AE2DC0-7A7C-6648-B2EC-0530DB372A10}"/>
              </a:ext>
            </a:extLst>
          </p:cNvPr>
          <p:cNvSpPr txBox="1">
            <a:spLocks/>
          </p:cNvSpPr>
          <p:nvPr/>
        </p:nvSpPr>
        <p:spPr>
          <a:xfrm>
            <a:off x="-2" y="5919777"/>
            <a:ext cx="5352936" cy="10711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endParaRPr lang="nb-NO" sz="1200" dirty="0">
              <a:latin typeface="Graphik Extralight" panose="020B0303030202060203" pitchFamily="34" charset="77"/>
              <a:cs typeface="Calibri Light" panose="020F0302020204030204" pitchFamily="34" charset="0"/>
            </a:endParaRPr>
          </a:p>
          <a:p>
            <a:pPr>
              <a:lnSpc>
                <a:spcPct val="120000"/>
              </a:lnSpc>
            </a:pPr>
            <a:endParaRPr lang="nb-NO" sz="1200" dirty="0">
              <a:latin typeface="Graphik Extralight" panose="020B0303030202060203" pitchFamily="34" charset="77"/>
              <a:cs typeface="Calibri Light" panose="020F03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nb-NO" sz="1200" dirty="0">
                <a:latin typeface="Graphik Light" panose="020B0403030202060203" pitchFamily="34" charset="77"/>
                <a:cs typeface="Calibri Light" panose="020F0302020204030204" pitchFamily="34" charset="0"/>
              </a:rPr>
              <a:t>Handelshøgskolen Innlandet - fakultet for økonomi og samfunnsvitenskap:</a:t>
            </a:r>
          </a:p>
          <a:p>
            <a:pPr>
              <a:lnSpc>
                <a:spcPct val="120000"/>
              </a:lnSpc>
            </a:pPr>
            <a:endParaRPr lang="nb-NO" sz="1200" dirty="0">
              <a:latin typeface="Graphik Light" panose="020B0403030202060203" pitchFamily="34" charset="77"/>
              <a:cs typeface="Calibri Light" panose="020F03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nb-NO" sz="1200" dirty="0">
                <a:latin typeface="Graphik Light" panose="020B0403030202060203" pitchFamily="34" charset="77"/>
                <a:cs typeface="Calibri Light" panose="020F0302020204030204" pitchFamily="34" charset="0"/>
              </a:rPr>
              <a:t>Totalt: 200 ansatte, 6000 studenter</a:t>
            </a:r>
          </a:p>
          <a:p>
            <a:pPr>
              <a:lnSpc>
                <a:spcPct val="120000"/>
              </a:lnSpc>
            </a:pPr>
            <a:r>
              <a:rPr lang="nb-NO" sz="1200" dirty="0">
                <a:latin typeface="Graphik Light" panose="020B0403030202060203" pitchFamily="34" charset="77"/>
                <a:cs typeface="Calibri Light" panose="020F0302020204030204" pitchFamily="34" charset="0"/>
              </a:rPr>
              <a:t>Rena: 750 heltidsstudenter, ca. 4000 fjernstudenter</a:t>
            </a:r>
          </a:p>
          <a:p>
            <a:pPr>
              <a:lnSpc>
                <a:spcPct val="120000"/>
              </a:lnSpc>
            </a:pPr>
            <a:endParaRPr lang="nb-NO" sz="1200" dirty="0">
              <a:latin typeface="Graphik Extralight" panose="020B0303030202060203" pitchFamily="34" charset="77"/>
              <a:cs typeface="Calibri Light" panose="020F0302020204030204" pitchFamily="34" charset="0"/>
            </a:endParaRP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FEE04C7E-FD61-1649-839A-AF4F1164BA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3918" y="2479"/>
            <a:ext cx="1705297" cy="1335888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EE6011D3-7263-C649-BC59-0D0C9009BBA1}"/>
              </a:ext>
            </a:extLst>
          </p:cNvPr>
          <p:cNvSpPr/>
          <p:nvPr/>
        </p:nvSpPr>
        <p:spPr>
          <a:xfrm>
            <a:off x="9699585" y="377190"/>
            <a:ext cx="1203767" cy="3404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5624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9F69F49-8FCA-6F44-8536-8B34E31D6F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4" name="Tittel 4">
            <a:extLst>
              <a:ext uri="{FF2B5EF4-FFF2-40B4-BE49-F238E27FC236}">
                <a16:creationId xmlns:a16="http://schemas.microsoft.com/office/drawing/2014/main" id="{8675642D-BD11-534A-B57B-0AF6F5C6D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311" y="377190"/>
            <a:ext cx="2636520" cy="765810"/>
          </a:xfrm>
        </p:spPr>
        <p:txBody>
          <a:bodyPr>
            <a:normAutofit fontScale="90000"/>
          </a:bodyPr>
          <a:lstStyle/>
          <a:p>
            <a:r>
              <a:rPr lang="nb-NO" dirty="0">
                <a:latin typeface="Graphik Light" panose="020B0403030202060203" pitchFamily="34" charset="77"/>
              </a:rPr>
              <a:t>Biblioteket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43FD947C-61C2-F24D-AC9D-E1D41AF22A38}"/>
              </a:ext>
            </a:extLst>
          </p:cNvPr>
          <p:cNvSpPr/>
          <p:nvPr/>
        </p:nvSpPr>
        <p:spPr>
          <a:xfrm>
            <a:off x="-2" y="5081286"/>
            <a:ext cx="3524251" cy="17767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Tittel 4">
            <a:extLst>
              <a:ext uri="{FF2B5EF4-FFF2-40B4-BE49-F238E27FC236}">
                <a16:creationId xmlns:a16="http://schemas.microsoft.com/office/drawing/2014/main" id="{6D3903C9-4709-BD42-BF8E-10BACA060476}"/>
              </a:ext>
            </a:extLst>
          </p:cNvPr>
          <p:cNvSpPr txBox="1">
            <a:spLocks/>
          </p:cNvSpPr>
          <p:nvPr/>
        </p:nvSpPr>
        <p:spPr>
          <a:xfrm>
            <a:off x="1" y="5240437"/>
            <a:ext cx="3524250" cy="14584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nb-NO" sz="1200" dirty="0">
                <a:latin typeface="Graphik Light" panose="020B0403030202060203" pitchFamily="34" charset="77"/>
                <a:cs typeface="Calibri Light" panose="020F0302020204030204" pitchFamily="34" charset="0"/>
              </a:rPr>
              <a:t>Bibliotektjenesten INN:</a:t>
            </a:r>
          </a:p>
          <a:p>
            <a:pPr>
              <a:lnSpc>
                <a:spcPct val="120000"/>
              </a:lnSpc>
            </a:pPr>
            <a:r>
              <a:rPr lang="nb-NO" sz="1200" dirty="0">
                <a:latin typeface="Graphik Light" panose="020B0403030202060203" pitchFamily="34" charset="77"/>
                <a:cs typeface="Calibri Light" panose="020F0302020204030204" pitchFamily="34" charset="0"/>
              </a:rPr>
              <a:t>Totalt: 31 ansatte, 6 studiesteder</a:t>
            </a:r>
          </a:p>
          <a:p>
            <a:pPr>
              <a:lnSpc>
                <a:spcPct val="120000"/>
              </a:lnSpc>
            </a:pPr>
            <a:endParaRPr lang="nb-NO" sz="1200" dirty="0">
              <a:latin typeface="Graphik Light" panose="020B0403030202060203" pitchFamily="34" charset="77"/>
              <a:cs typeface="Calibri Light" panose="020F03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nb-NO" sz="1200" dirty="0">
                <a:latin typeface="Graphik Light" panose="020B0403030202060203" pitchFamily="34" charset="77"/>
                <a:cs typeface="Calibri Light" panose="020F0302020204030204" pitchFamily="34" charset="0"/>
              </a:rPr>
              <a:t>Rena:</a:t>
            </a:r>
          </a:p>
          <a:p>
            <a:pPr>
              <a:lnSpc>
                <a:spcPct val="120000"/>
              </a:lnSpc>
            </a:pPr>
            <a:r>
              <a:rPr lang="nb-NO" sz="1200" dirty="0">
                <a:latin typeface="Graphik Light" panose="020B0403030202060203" pitchFamily="34" charset="77"/>
                <a:cs typeface="Calibri Light" panose="020F0302020204030204" pitchFamily="34" charset="0"/>
              </a:rPr>
              <a:t>4</a:t>
            </a:r>
            <a:r>
              <a:rPr lang="nb-NO" sz="1200" dirty="0" smtClean="0">
                <a:latin typeface="Graphik Light" panose="020B0403030202060203" pitchFamily="34" charset="77"/>
                <a:cs typeface="Calibri Light" panose="020F0302020204030204" pitchFamily="34" charset="0"/>
              </a:rPr>
              <a:t>.7 </a:t>
            </a:r>
            <a:r>
              <a:rPr lang="nb-NO" sz="1200" dirty="0">
                <a:latin typeface="Graphik Light" panose="020B0403030202060203" pitchFamily="34" charset="77"/>
                <a:cs typeface="Calibri Light" panose="020F0302020204030204" pitchFamily="34" charset="0"/>
              </a:rPr>
              <a:t>stillinger</a:t>
            </a:r>
          </a:p>
          <a:p>
            <a:pPr>
              <a:lnSpc>
                <a:spcPct val="120000"/>
              </a:lnSpc>
            </a:pPr>
            <a:r>
              <a:rPr lang="nb-NO" sz="1200" dirty="0">
                <a:latin typeface="Graphik Light" panose="020B0403030202060203" pitchFamily="34" charset="77"/>
                <a:cs typeface="Calibri Light" panose="020F0302020204030204" pitchFamily="34" charset="0"/>
              </a:rPr>
              <a:t>Åpent hele uka 07.00 - 22.30 </a:t>
            </a:r>
          </a:p>
          <a:p>
            <a:pPr>
              <a:lnSpc>
                <a:spcPct val="120000"/>
              </a:lnSpc>
            </a:pPr>
            <a:r>
              <a:rPr lang="nb-NO" sz="1200" dirty="0">
                <a:latin typeface="Graphik Light" panose="020B0403030202060203" pitchFamily="34" charset="77"/>
                <a:cs typeface="Calibri Light" panose="020F0302020204030204" pitchFamily="34" charset="0"/>
              </a:rPr>
              <a:t>(Bemannet 08.00-19.00 man-fre.)</a:t>
            </a:r>
          </a:p>
        </p:txBody>
      </p:sp>
    </p:spTree>
    <p:extLst>
      <p:ext uri="{BB962C8B-B14F-4D97-AF65-F5344CB8AC3E}">
        <p14:creationId xmlns:p14="http://schemas.microsoft.com/office/powerpoint/2010/main" val="303689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4">
            <a:extLst>
              <a:ext uri="{FF2B5EF4-FFF2-40B4-BE49-F238E27FC236}">
                <a16:creationId xmlns:a16="http://schemas.microsoft.com/office/drawing/2014/main" id="{68C17EA0-91F7-E64E-8B74-326112D070E5}"/>
              </a:ext>
            </a:extLst>
          </p:cNvPr>
          <p:cNvSpPr txBox="1">
            <a:spLocks/>
          </p:cNvSpPr>
          <p:nvPr/>
        </p:nvSpPr>
        <p:spPr>
          <a:xfrm>
            <a:off x="410546" y="984737"/>
            <a:ext cx="10658670" cy="51229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endParaRPr lang="nb-NO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E1EB63B7-4034-AA49-B335-47480B501F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0503" y="4184667"/>
            <a:ext cx="2941087" cy="2205815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E89833C7-DC87-C849-86C0-806B5DC48AE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722037" y="2986414"/>
            <a:ext cx="4394719" cy="3296039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4AD9487E-9A21-A14E-9EF3-E46178A28A2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411473" y="3618658"/>
            <a:ext cx="3672154" cy="2754116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0A7D8DEA-3276-D843-ABB3-2FB20A4FE7B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111382" y="496499"/>
            <a:ext cx="3648270" cy="2736202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6A4233F4-966C-1D48-9726-1E07D51896C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54430" y="430362"/>
            <a:ext cx="3119174" cy="233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22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AC2787BD-B1A4-564E-BA57-5594771BDF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08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8" t="5486" r="8591" b="8813"/>
          <a:stretch/>
        </p:blipFill>
        <p:spPr>
          <a:xfrm>
            <a:off x="130595" y="310392"/>
            <a:ext cx="10407574" cy="610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13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394080C7-4633-2D4B-8E7E-169918663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730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8966FBFE-3B6A-CD4C-A9F2-1C7C8FB25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8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ISPRING_RESOURCE_PATHS_HASH_PRESENTER" val="7fa72a5ef65339dea6ae197b027635ec5a6ce1d"/>
</p:tagLst>
</file>

<file path=ppt/theme/theme1.xml><?xml version="1.0" encoding="utf-8"?>
<a:theme xmlns:a="http://schemas.openxmlformats.org/drawingml/2006/main" name="HINN original">
  <a:themeElements>
    <a:clrScheme name="HINN">
      <a:dk1>
        <a:sysClr val="windowText" lastClr="000000"/>
      </a:dk1>
      <a:lt1>
        <a:srgbClr val="FFFFFF"/>
      </a:lt1>
      <a:dk2>
        <a:srgbClr val="4FC34E"/>
      </a:dk2>
      <a:lt2>
        <a:srgbClr val="E2DDD1"/>
      </a:lt2>
      <a:accent1>
        <a:srgbClr val="4FC34E"/>
      </a:accent1>
      <a:accent2>
        <a:srgbClr val="A5D39B"/>
      </a:accent2>
      <a:accent3>
        <a:srgbClr val="009227"/>
      </a:accent3>
      <a:accent4>
        <a:srgbClr val="056731"/>
      </a:accent4>
      <a:accent5>
        <a:srgbClr val="004002"/>
      </a:accent5>
      <a:accent6>
        <a:srgbClr val="000000"/>
      </a:accent6>
      <a:hlink>
        <a:srgbClr val="2F5496"/>
      </a:hlink>
      <a:folHlink>
        <a:srgbClr val="2F5496"/>
      </a:folHlink>
    </a:clrScheme>
    <a:fontScheme name="HINN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INN PPT mal 2018" id="{F63B8FE6-78BA-499D-9839-6C3CF3C389E0}" vid="{5E8D43D7-58C8-4D8F-874E-DECB2399425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28EE2DF7B3D4469B7181A1AD57538A" ma:contentTypeVersion="5" ma:contentTypeDescription="Create a new document." ma:contentTypeScope="" ma:versionID="d0fad7beb6d31dc27a08ff833029cd85">
  <xsd:schema xmlns:xsd="http://www.w3.org/2001/XMLSchema" xmlns:xs="http://www.w3.org/2001/XMLSchema" xmlns:p="http://schemas.microsoft.com/office/2006/metadata/properties" xmlns:ns2="0207b544-3c35-424b-9f75-2a35510bb642" targetNamespace="http://schemas.microsoft.com/office/2006/metadata/properties" ma:root="true" ma:fieldsID="cfdf0465fb88c0e8beabc4f2cd56231d" ns2:_="">
    <xsd:import namespace="0207b544-3c35-424b-9f75-2a35510bb6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07b544-3c35-424b-9f75-2a35510bb6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37EA109-7AF2-492B-98D6-23742E8BCC97}">
  <ds:schemaRefs>
    <ds:schemaRef ds:uri="http://www.w3.org/XML/1998/namespace"/>
    <ds:schemaRef ds:uri="http://schemas.microsoft.com/office/infopath/2007/PartnerControls"/>
    <ds:schemaRef ds:uri="http://purl.org/dc/terms/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0207b544-3c35-424b-9f75-2a35510bb642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AC437B18-E81F-4BC4-92F0-50EBAEDF6EA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DFF90BC-8DB8-4DF7-96DE-63168A2B6D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207b544-3c35-424b-9f75-2a35510bb6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HINN PPT mal 2018(1)</Template>
  <TotalTime>3627</TotalTime>
  <Words>945</Words>
  <Application>Microsoft Office PowerPoint</Application>
  <PresentationFormat>Widescreen</PresentationFormat>
  <Paragraphs>149</Paragraphs>
  <Slides>24</Slides>
  <Notes>13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Georgia</vt:lpstr>
      <vt:lpstr>Graphik Extralight</vt:lpstr>
      <vt:lpstr>Graphik Light</vt:lpstr>
      <vt:lpstr>HINN original</vt:lpstr>
      <vt:lpstr>PowerPoint-presentasjon</vt:lpstr>
      <vt:lpstr>Høgskolen i Innlandet</vt:lpstr>
      <vt:lpstr>Studiested Rena</vt:lpstr>
      <vt:lpstr>Biblioteket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Veien videre til et enda bedre servicescape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subject>Mal For HINN</dc:subject>
  <dc:creator>Tore Minsaas</dc:creator>
  <cp:keywords>HINN PPT</cp:keywords>
  <cp:lastModifiedBy>Ove Eide</cp:lastModifiedBy>
  <cp:revision>62</cp:revision>
  <cp:lastPrinted>2019-05-21T12:31:43Z</cp:lastPrinted>
  <dcterms:created xsi:type="dcterms:W3CDTF">2018-12-03T11:26:10Z</dcterms:created>
  <dcterms:modified xsi:type="dcterms:W3CDTF">2019-06-06T13:23:03Z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79E171A9-806A-44B1-814B-AB88A3A83F31</vt:lpwstr>
  </property>
  <property fmtid="{D5CDD505-2E9C-101B-9397-08002B2CF9AE}" pid="3" name="ArticulatePath">
    <vt:lpwstr>Presentation2</vt:lpwstr>
  </property>
  <property fmtid="{D5CDD505-2E9C-101B-9397-08002B2CF9AE}" pid="4" name="ContentTypeId">
    <vt:lpwstr>0x0101002128EE2DF7B3D4469B7181A1AD57538A</vt:lpwstr>
  </property>
</Properties>
</file>