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90" r:id="rId3"/>
    <p:sldId id="276" r:id="rId4"/>
    <p:sldId id="306" r:id="rId5"/>
    <p:sldId id="293" r:id="rId6"/>
    <p:sldId id="311" r:id="rId7"/>
    <p:sldId id="291" r:id="rId8"/>
    <p:sldId id="296" r:id="rId9"/>
    <p:sldId id="294" r:id="rId10"/>
    <p:sldId id="309" r:id="rId11"/>
    <p:sldId id="298" r:id="rId12"/>
    <p:sldId id="299" r:id="rId13"/>
    <p:sldId id="300" r:id="rId14"/>
    <p:sldId id="301" r:id="rId15"/>
    <p:sldId id="302" r:id="rId16"/>
    <p:sldId id="303" r:id="rId17"/>
    <p:sldId id="295" r:id="rId18"/>
    <p:sldId id="305" r:id="rId19"/>
    <p:sldId id="283" r:id="rId20"/>
    <p:sldId id="304" r:id="rId21"/>
    <p:sldId id="310" r:id="rId22"/>
    <p:sldId id="288" r:id="rId23"/>
    <p:sldId id="273" r:id="rId2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43" autoAdjust="0"/>
  </p:normalViewPr>
  <p:slideViewPr>
    <p:cSldViewPr snapToGrid="0">
      <p:cViewPr varScale="1">
        <p:scale>
          <a:sx n="84" d="100"/>
          <a:sy n="84" d="100"/>
        </p:scale>
        <p:origin x="11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C970D-DE96-40B2-BF0C-EF2171A7F55D}" type="datetimeFigureOut">
              <a:rPr lang="nb-NO" smtClean="0"/>
              <a:t>11.06.2019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9ABDA-F105-445F-A326-59E3711A04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477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Tords bilde her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9ABDA-F105-445F-A326-59E3711A0483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6451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Tords bilde her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9ABDA-F105-445F-A326-59E3711A0483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0638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9ABDA-F105-445F-A326-59E3711A0483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0415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Tords bilde her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9ABDA-F105-445F-A326-59E3711A0483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5190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9ABDA-F105-445F-A326-59E3711A0483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3664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9ABDA-F105-445F-A326-59E3711A0483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1006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5018-7B92-47BC-A821-8AC9BDB5C311}" type="datetimeFigureOut">
              <a:rPr lang="nb-NO" smtClean="0"/>
              <a:t>11.06.2019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C61A-F757-4F5B-A6BF-2553C46544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051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5018-7B92-47BC-A821-8AC9BDB5C311}" type="datetimeFigureOut">
              <a:rPr lang="nb-NO" smtClean="0"/>
              <a:t>11.06.2019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C61A-F757-4F5B-A6BF-2553C46544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556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5018-7B92-47BC-A821-8AC9BDB5C311}" type="datetimeFigureOut">
              <a:rPr lang="nb-NO" smtClean="0"/>
              <a:t>11.06.2019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C61A-F757-4F5B-A6BF-2553C46544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0575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rst pa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115616" y="1124744"/>
            <a:ext cx="6912768" cy="2550145"/>
          </a:xfrm>
        </p:spPr>
        <p:txBody>
          <a:bodyPr lIns="0" tIns="0" rIns="0" anchor="b" anchorCtr="0">
            <a:normAutofit/>
          </a:bodyPr>
          <a:lstStyle>
            <a:lvl1pPr marL="0" algn="ctr">
              <a:lnSpc>
                <a:spcPts val="5400"/>
              </a:lnSpc>
              <a:defRPr sz="4300" b="1" i="0" u="none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115616" y="4196680"/>
            <a:ext cx="6912768" cy="1032520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00" y="5688000"/>
            <a:ext cx="3780000" cy="720000"/>
          </a:xfrm>
          <a:prstGeom prst="rect">
            <a:avLst/>
          </a:prstGeom>
        </p:spPr>
      </p:pic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2362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>
                <a:solidFill>
                  <a:srgbClr val="8FA968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78FA-8AB1-4106-88D5-2604063CB084}" type="datetime1">
              <a:rPr lang="en-GB" smtClean="0"/>
              <a:t>11/06/2019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PAGE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85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neut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>
                <a:solidFill>
                  <a:srgbClr val="8FA968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78FA-8AB1-4106-88D5-2604063CB084}" type="datetime1">
              <a:rPr lang="en-GB" smtClean="0"/>
              <a:t>11/06/2019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PAGE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54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78FA-8AB1-4106-88D5-2604063CB084}" type="datetime1">
              <a:rPr lang="en-GB" smtClean="0"/>
              <a:t>11/06/2019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PAGE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21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022920" y="1119882"/>
            <a:ext cx="6584776" cy="3533254"/>
          </a:xfrm>
        </p:spPr>
        <p:txBody>
          <a:bodyPr anchor="t" anchorCtr="0">
            <a:normAutofit/>
          </a:bodyPr>
          <a:lstStyle>
            <a:lvl1pPr>
              <a:lnSpc>
                <a:spcPts val="6000"/>
              </a:lnSpc>
              <a:defRPr sz="5000" b="1" i="0" u="none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4309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st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30012" y="4797152"/>
            <a:ext cx="5083976" cy="29311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 cap="all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University of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358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022920" y="1015007"/>
            <a:ext cx="7365504" cy="652934"/>
          </a:xfrm>
        </p:spPr>
        <p:txBody>
          <a:bodyPr/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1022920" y="1883965"/>
            <a:ext cx="3492000" cy="3888432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896424" y="1883965"/>
            <a:ext cx="3492000" cy="3888432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78FA-8AB1-4106-88D5-2604063CB084}" type="datetime1">
              <a:rPr lang="en-GB" smtClean="0"/>
              <a:t>11/06/2019</a:t>
            </a:fld>
            <a:endParaRPr lang="nb-NO" dirty="0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PAGE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65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1022920" y="1844824"/>
            <a:ext cx="34920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96424" y="1844824"/>
            <a:ext cx="34920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 hasCustomPrompt="1"/>
          </p:nvPr>
        </p:nvSpPr>
        <p:spPr>
          <a:xfrm>
            <a:off x="1022920" y="2525764"/>
            <a:ext cx="3492000" cy="3135484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896424" y="2525764"/>
            <a:ext cx="3492000" cy="3135484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0"/>
            <a:endParaRPr lang="nb-NO" dirty="0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6078FA-8AB1-4106-88D5-2604063CB084}" type="datetime1">
              <a:rPr lang="en-GB" smtClean="0"/>
              <a:t>11/06/2019</a:t>
            </a:fld>
            <a:endParaRPr lang="nb-NO" dirty="0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PAGE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5018-7B92-47BC-A821-8AC9BDB5C311}" type="datetimeFigureOut">
              <a:rPr lang="nb-NO" smtClean="0"/>
              <a:t>11.06.2019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C61A-F757-4F5B-A6BF-2553C46544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936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022920" y="975866"/>
            <a:ext cx="7365504" cy="652934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00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5pPr>
          </a:lstStyle>
          <a:p>
            <a:pPr lvl="0"/>
            <a:endParaRPr lang="nb-NO" dirty="0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78FA-8AB1-4106-88D5-2604063CB084}" type="datetime1">
              <a:rPr lang="en-GB" smtClean="0"/>
              <a:t>11/06/2019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PAGE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42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age with colopho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78FA-8AB1-4106-88D5-2604063CB084}" type="datetime1">
              <a:rPr lang="en-GB" smtClean="0"/>
              <a:t>11/06/2019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PAGE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9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77861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duc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3575050" y="1883965"/>
            <a:ext cx="4813374" cy="3888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022920" y="1883965"/>
            <a:ext cx="2360241" cy="3888000"/>
          </a:xfrm>
        </p:spPr>
        <p:txBody>
          <a:bodyPr>
            <a:normAutofit/>
          </a:bodyPr>
          <a:lstStyle>
            <a:lvl1pPr marL="0" indent="0">
              <a:buNone/>
              <a:defRPr sz="2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13" name="Tittel 1"/>
          <p:cNvSpPr>
            <a:spLocks noGrp="1"/>
          </p:cNvSpPr>
          <p:nvPr>
            <p:ph type="title" hasCustomPrompt="1"/>
          </p:nvPr>
        </p:nvSpPr>
        <p:spPr>
          <a:xfrm>
            <a:off x="1022920" y="1015007"/>
            <a:ext cx="7365504" cy="652934"/>
          </a:xfrm>
        </p:spPr>
        <p:txBody>
          <a:bodyPr/>
          <a:lstStyle>
            <a:lvl1pPr>
              <a:lnSpc>
                <a:spcPts val="4320"/>
              </a:lnSpc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78FA-8AB1-4106-88D5-2604063CB084}" type="datetime1">
              <a:rPr lang="en-GB" smtClean="0"/>
              <a:t>11/06/2019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PAGE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31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022920" y="4653136"/>
            <a:ext cx="7365504" cy="566738"/>
          </a:xfrm>
        </p:spPr>
        <p:txBody>
          <a:bodyPr anchor="b">
            <a:normAutofit/>
          </a:bodyPr>
          <a:lstStyle>
            <a:lvl1pPr algn="l">
              <a:lnSpc>
                <a:spcPts val="3600"/>
              </a:lnSpc>
              <a:defRPr sz="3000" b="1" i="0">
                <a:solidFill>
                  <a:srgbClr val="8FA968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022920" y="908720"/>
            <a:ext cx="7380000" cy="3680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022920" y="5301208"/>
            <a:ext cx="73800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78FA-8AB1-4106-88D5-2604063CB084}" type="datetime1">
              <a:rPr lang="en-GB" smtClean="0"/>
              <a:t>11/06/2019</a:t>
            </a:fld>
            <a:endParaRPr lang="nb-NO" dirty="0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PAGE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81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4320"/>
              </a:lnSpc>
              <a:defRPr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1022920" y="1883965"/>
            <a:ext cx="7365504" cy="3888000"/>
          </a:xfrm>
        </p:spPr>
        <p:txBody>
          <a:bodyPr vert="eaVert">
            <a:normAutofit/>
          </a:bodyPr>
          <a:lstStyle>
            <a:lvl1pPr>
              <a:defRPr sz="2600"/>
            </a:lvl1pPr>
            <a:lvl2pPr>
              <a:defRPr sz="2400" baseline="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78FA-8AB1-4106-88D5-2604063CB084}" type="datetime1">
              <a:rPr lang="en-GB" smtClean="0"/>
              <a:t>11/06/2019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PAGE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4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5018-7B92-47BC-A821-8AC9BDB5C311}" type="datetimeFigureOut">
              <a:rPr lang="nb-NO" smtClean="0"/>
              <a:t>11.06.2019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C61A-F757-4F5B-A6BF-2553C46544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254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5018-7B92-47BC-A821-8AC9BDB5C311}" type="datetimeFigureOut">
              <a:rPr lang="nb-NO" smtClean="0"/>
              <a:t>11.06.2019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C61A-F757-4F5B-A6BF-2553C46544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603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5018-7B92-47BC-A821-8AC9BDB5C311}" type="datetimeFigureOut">
              <a:rPr lang="nb-NO" smtClean="0"/>
              <a:t>11.06.2019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C61A-F757-4F5B-A6BF-2553C46544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35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5018-7B92-47BC-A821-8AC9BDB5C311}" type="datetimeFigureOut">
              <a:rPr lang="nb-NO" smtClean="0"/>
              <a:t>11.06.2019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C61A-F757-4F5B-A6BF-2553C46544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8783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5018-7B92-47BC-A821-8AC9BDB5C311}" type="datetimeFigureOut">
              <a:rPr lang="nb-NO" smtClean="0"/>
              <a:t>11.06.2019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C61A-F757-4F5B-A6BF-2553C46544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90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5018-7B92-47BC-A821-8AC9BDB5C311}" type="datetimeFigureOut">
              <a:rPr lang="nb-NO" smtClean="0"/>
              <a:t>11.06.2019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C61A-F757-4F5B-A6BF-2553C46544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683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5018-7B92-47BC-A821-8AC9BDB5C311}" type="datetimeFigureOut">
              <a:rPr lang="nb-NO" smtClean="0"/>
              <a:t>11.06.2019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C61A-F757-4F5B-A6BF-2553C46544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388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05018-7B92-47BC-A821-8AC9BDB5C311}" type="datetimeFigureOut">
              <a:rPr lang="nb-NO" smtClean="0"/>
              <a:t>11.06.2019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8C61A-F757-4F5B-A6BF-2553C46544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02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883965"/>
            <a:ext cx="7365504" cy="38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96078FA-8AB1-4106-88D5-2604063CB084}" type="datetime1">
              <a:rPr lang="en-GB" smtClean="0"/>
              <a:t>11/06/2019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dirty="0"/>
              <a:t>PAGE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04000" y="486000"/>
            <a:ext cx="6336000" cy="5292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 cap="all" spc="100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University of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75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/>
  <p:txStyles>
    <p:titleStyle>
      <a:lvl1pPr marL="0" algn="l" defTabSz="914400" rtl="0" eaLnBrk="1" latinLnBrk="0" hangingPunct="1">
        <a:lnSpc>
          <a:spcPts val="4320"/>
        </a:lnSpc>
        <a:spcBef>
          <a:spcPct val="0"/>
        </a:spcBef>
        <a:buNone/>
        <a:defRPr sz="3600" b="1" i="0" u="none" kern="1200" cap="none" spc="0" normalizeH="0" baseline="0">
          <a:solidFill>
            <a:srgbClr val="8FA96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258095"/>
            <a:ext cx="7734300" cy="2022315"/>
          </a:xfrm>
        </p:spPr>
        <p:txBody>
          <a:bodyPr>
            <a:normAutofit/>
          </a:bodyPr>
          <a:lstStyle/>
          <a:p>
            <a:pPr algn="l"/>
            <a:r>
              <a:rPr lang="nb-NO" sz="3600" dirty="0" smtClean="0"/>
              <a:t>Store data – store muligheter: </a:t>
            </a:r>
            <a:br>
              <a:rPr lang="nb-NO" sz="3600" dirty="0" smtClean="0"/>
            </a:br>
            <a:r>
              <a:rPr lang="nb-NO" sz="3600" dirty="0" smtClean="0"/>
              <a:t>datavisualisering av et semester</a:t>
            </a:r>
            <a:endParaRPr lang="nb-NO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276948"/>
            <a:ext cx="7943850" cy="1032520"/>
          </a:xfrm>
        </p:spPr>
        <p:txBody>
          <a:bodyPr/>
          <a:lstStyle/>
          <a:p>
            <a:pPr algn="l"/>
            <a:r>
              <a:rPr lang="nb-NO" sz="2000" dirty="0" smtClean="0"/>
              <a:t>Henry Langseth 	Universitetsbiblioteket i Bergen</a:t>
            </a:r>
          </a:p>
          <a:p>
            <a:pPr algn="l"/>
            <a:r>
              <a:rPr lang="nb-NO" sz="2000" dirty="0" smtClean="0"/>
              <a:t>Glenn Tormod Byremo	Universitetsbiblioteket i Agder</a:t>
            </a:r>
          </a:p>
          <a:p>
            <a:pPr algn="l"/>
            <a:endParaRPr lang="nb-NO" sz="2000" dirty="0"/>
          </a:p>
          <a:p>
            <a:pPr algn="l"/>
            <a:r>
              <a:rPr lang="nb-NO" sz="2000" i="1" dirty="0" smtClean="0"/>
              <a:t>Virak-konferansen 2019, sesjon Teknologi og automatisering</a:t>
            </a:r>
            <a:endParaRPr lang="nb-NO" sz="20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University of Bergen</a:t>
            </a: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5844996"/>
            <a:ext cx="1977390" cy="44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8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920" y="2990850"/>
            <a:ext cx="6584776" cy="1662286"/>
          </a:xfrm>
        </p:spPr>
        <p:txBody>
          <a:bodyPr/>
          <a:lstStyle/>
          <a:p>
            <a:r>
              <a:rPr lang="nb-NO" dirty="0" smtClean="0"/>
              <a:t>Resultat</a:t>
            </a:r>
            <a:endParaRPr lang="nb-NO" dirty="0"/>
          </a:p>
        </p:txBody>
      </p:sp>
      <p:pic>
        <p:nvPicPr>
          <p:cNvPr id="3" name="Shape 119"/>
          <p:cNvPicPr preferRelativeResize="0"/>
          <p:nvPr/>
        </p:nvPicPr>
        <p:blipFill rotWithShape="1">
          <a:blip r:embed="rId2">
            <a:alphaModFix/>
          </a:blip>
          <a:srcRect b="13111"/>
          <a:stretch/>
        </p:blipFill>
        <p:spPr>
          <a:xfrm>
            <a:off x="6410411" y="4267200"/>
            <a:ext cx="2009689" cy="1735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699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78FA-8AB1-4106-88D5-2604063CB084}" type="datetime1">
              <a:rPr lang="en-GB" smtClean="0"/>
              <a:t>11/06/2019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University of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PAGE </a:t>
            </a:r>
            <a:fld id="{06C54713-27B5-4268-B680-29C9FB350413}" type="slidenum">
              <a:rPr lang="nb-NO" smtClean="0"/>
              <a:pPr/>
              <a:t>11</a:t>
            </a:fld>
            <a:endParaRPr lang="nb-NO" dirty="0"/>
          </a:p>
        </p:txBody>
      </p:sp>
      <p:pic>
        <p:nvPicPr>
          <p:cNvPr id="7" name="pi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96949"/>
            <a:ext cx="8276406" cy="262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8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78FA-8AB1-4106-88D5-2604063CB084}" type="datetime1">
              <a:rPr lang="en-GB" smtClean="0"/>
              <a:t>11/06/2019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PAGE </a:t>
            </a:r>
            <a:fld id="{06C54713-27B5-4268-B680-29C9FB350413}" type="slidenum">
              <a:rPr lang="nb-NO" smtClean="0"/>
              <a:pPr/>
              <a:t>12</a:t>
            </a:fld>
            <a:endParaRPr lang="nb-NO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858595"/>
              </p:ext>
            </p:extLst>
          </p:nvPr>
        </p:nvGraphicFramePr>
        <p:xfrm>
          <a:off x="360219" y="704002"/>
          <a:ext cx="8069768" cy="5712908"/>
        </p:xfrm>
        <a:graphic>
          <a:graphicData uri="http://schemas.openxmlformats.org/drawingml/2006/table">
            <a:tbl>
              <a:tblPr firstRow="1" firstCol="1" bandRow="1"/>
              <a:tblGrid>
                <a:gridCol w="1008721">
                  <a:extLst>
                    <a:ext uri="{9D8B030D-6E8A-4147-A177-3AD203B41FA5}">
                      <a16:colId xmlns:a16="http://schemas.microsoft.com/office/drawing/2014/main" val="3927543558"/>
                    </a:ext>
                  </a:extLst>
                </a:gridCol>
                <a:gridCol w="1008721">
                  <a:extLst>
                    <a:ext uri="{9D8B030D-6E8A-4147-A177-3AD203B41FA5}">
                      <a16:colId xmlns:a16="http://schemas.microsoft.com/office/drawing/2014/main" val="3933304149"/>
                    </a:ext>
                  </a:extLst>
                </a:gridCol>
                <a:gridCol w="1008721">
                  <a:extLst>
                    <a:ext uri="{9D8B030D-6E8A-4147-A177-3AD203B41FA5}">
                      <a16:colId xmlns:a16="http://schemas.microsoft.com/office/drawing/2014/main" val="2126894874"/>
                    </a:ext>
                  </a:extLst>
                </a:gridCol>
                <a:gridCol w="1008721">
                  <a:extLst>
                    <a:ext uri="{9D8B030D-6E8A-4147-A177-3AD203B41FA5}">
                      <a16:colId xmlns:a16="http://schemas.microsoft.com/office/drawing/2014/main" val="1552301704"/>
                    </a:ext>
                  </a:extLst>
                </a:gridCol>
                <a:gridCol w="1008721">
                  <a:extLst>
                    <a:ext uri="{9D8B030D-6E8A-4147-A177-3AD203B41FA5}">
                      <a16:colId xmlns:a16="http://schemas.microsoft.com/office/drawing/2014/main" val="3290229473"/>
                    </a:ext>
                  </a:extLst>
                </a:gridCol>
                <a:gridCol w="1008721">
                  <a:extLst>
                    <a:ext uri="{9D8B030D-6E8A-4147-A177-3AD203B41FA5}">
                      <a16:colId xmlns:a16="http://schemas.microsoft.com/office/drawing/2014/main" val="2685700654"/>
                    </a:ext>
                  </a:extLst>
                </a:gridCol>
                <a:gridCol w="1008721">
                  <a:extLst>
                    <a:ext uri="{9D8B030D-6E8A-4147-A177-3AD203B41FA5}">
                      <a16:colId xmlns:a16="http://schemas.microsoft.com/office/drawing/2014/main" val="776235425"/>
                    </a:ext>
                  </a:extLst>
                </a:gridCol>
                <a:gridCol w="1008721">
                  <a:extLst>
                    <a:ext uri="{9D8B030D-6E8A-4147-A177-3AD203B41FA5}">
                      <a16:colId xmlns:a16="http://schemas.microsoft.com/office/drawing/2014/main" val="2325919016"/>
                    </a:ext>
                  </a:extLst>
                </a:gridCol>
              </a:tblGrid>
              <a:tr h="21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Oria</a:t>
                      </a:r>
                      <a:r>
                        <a:rPr lang="nb-NO" sz="1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-søk</a:t>
                      </a:r>
                      <a:endParaRPr lang="nb-NO" sz="2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Man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Tir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Ons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Tor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Fre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Lør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Søn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078126"/>
                  </a:ext>
                </a:extLst>
              </a:tr>
              <a:tr h="21938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00:00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 dirty="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11</a:t>
                      </a:r>
                      <a:endParaRPr lang="nb-N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D7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4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C37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6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C67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11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D7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11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D7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13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07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7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C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539536"/>
                  </a:ext>
                </a:extLst>
              </a:tr>
              <a:tr h="21938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01:00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20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A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8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AC97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28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6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5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BC57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1C2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BF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5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BC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970940"/>
                  </a:ext>
                </a:extLst>
              </a:tr>
              <a:tr h="21938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02:00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11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D7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1C2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9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FCA7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1C2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1C2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0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1C2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853023"/>
                  </a:ext>
                </a:extLst>
              </a:tr>
              <a:tr h="21938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03:00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BF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0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0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5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BC57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CC0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BF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5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BC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285693"/>
                  </a:ext>
                </a:extLst>
              </a:tr>
              <a:tr h="21938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04:00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0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0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1C2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CC0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5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BC57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0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0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387004"/>
                  </a:ext>
                </a:extLst>
              </a:tr>
              <a:tr h="21938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05:00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18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D7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BF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0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0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0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5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BC57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15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D3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401606"/>
                  </a:ext>
                </a:extLst>
              </a:tr>
              <a:tr h="21938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06:00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CC0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BF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CC0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0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CC0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0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CC0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801270"/>
                  </a:ext>
                </a:extLst>
              </a:tr>
              <a:tr h="21938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07:00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33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15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D37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11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D7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CC0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BF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BF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CC0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482279"/>
                  </a:ext>
                </a:extLst>
              </a:tr>
              <a:tr h="21938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08:00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144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77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78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155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37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70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F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66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0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11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D7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BF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189942"/>
                  </a:ext>
                </a:extLst>
              </a:tr>
              <a:tr h="21938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09:00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239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87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142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87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131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112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17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 dirty="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127</a:t>
                      </a:r>
                      <a:endParaRPr lang="nb-N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D7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22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D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0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483653"/>
                  </a:ext>
                </a:extLst>
              </a:tr>
              <a:tr h="21938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10:00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432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195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67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170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F7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213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17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178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C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25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1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17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6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322173"/>
                  </a:ext>
                </a:extLst>
              </a:tr>
              <a:tr h="21938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11:00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349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47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279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B7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116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07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235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97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 dirty="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150</a:t>
                      </a:r>
                      <a:endParaRPr lang="nb-N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57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58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3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41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635723"/>
                  </a:ext>
                </a:extLst>
              </a:tr>
              <a:tr h="21938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12:00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245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6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303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37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182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194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77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 dirty="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120</a:t>
                      </a:r>
                      <a:endParaRPr lang="nb-N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F7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40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37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A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605744"/>
                  </a:ext>
                </a:extLst>
              </a:tr>
              <a:tr h="21938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13:00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241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333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A7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197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67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193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77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 dirty="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152</a:t>
                      </a:r>
                      <a:endParaRPr lang="nb-N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70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F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44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564986"/>
                  </a:ext>
                </a:extLst>
              </a:tr>
              <a:tr h="21938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14:00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214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07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238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87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246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6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185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A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 dirty="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186</a:t>
                      </a:r>
                      <a:endParaRPr lang="nb-N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9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49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31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192524"/>
                  </a:ext>
                </a:extLst>
              </a:tr>
              <a:tr h="21938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15:00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195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67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143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77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170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F7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84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 dirty="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138</a:t>
                      </a:r>
                      <a:endParaRPr lang="nb-N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97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 dirty="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26</a:t>
                      </a:r>
                      <a:endParaRPr lang="nb-N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34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032961"/>
                  </a:ext>
                </a:extLst>
              </a:tr>
              <a:tr h="21938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16:00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110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2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49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96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7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31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106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3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 dirty="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23</a:t>
                      </a:r>
                      <a:endParaRPr lang="nb-N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DE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75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54526"/>
                  </a:ext>
                </a:extLst>
              </a:tr>
              <a:tr h="21938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17:00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81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61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95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7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45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24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26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58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3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958330"/>
                  </a:ext>
                </a:extLst>
              </a:tr>
              <a:tr h="21938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18:00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90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9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87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65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83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23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DE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 dirty="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32</a:t>
                      </a:r>
                      <a:endParaRPr lang="nb-N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36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A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417551"/>
                  </a:ext>
                </a:extLst>
              </a:tr>
              <a:tr h="21938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19:00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95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7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86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35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67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0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10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CC7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19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D9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53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051455"/>
                  </a:ext>
                </a:extLst>
              </a:tr>
              <a:tr h="21938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20:00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128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C7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43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59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3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22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D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18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D7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16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D47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 dirty="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26</a:t>
                      </a:r>
                      <a:endParaRPr lang="nb-N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362174"/>
                  </a:ext>
                </a:extLst>
              </a:tr>
              <a:tr h="21938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21:00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71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F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63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54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4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53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10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CC7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15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D37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 dirty="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63</a:t>
                      </a:r>
                      <a:endParaRPr lang="nb-N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955834"/>
                  </a:ext>
                </a:extLst>
              </a:tr>
              <a:tr h="21938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22:00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29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7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63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25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1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67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0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18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D7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32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 dirty="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27</a:t>
                      </a:r>
                      <a:endParaRPr lang="nb-N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260992"/>
                  </a:ext>
                </a:extLst>
              </a:tr>
              <a:tr h="21938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23:00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26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25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1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34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32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C0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5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57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 dirty="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74</a:t>
                      </a:r>
                      <a:endParaRPr lang="nb-N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931440"/>
                  </a:ext>
                </a:extLst>
              </a:tr>
              <a:tr h="21938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Total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2742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 dirty="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2205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1843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1688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1331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470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 dirty="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616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728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53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78FA-8AB1-4106-88D5-2604063CB084}" type="datetime1">
              <a:rPr lang="en-GB" smtClean="0"/>
              <a:t>11/06/2019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University of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PAGE </a:t>
            </a:r>
            <a:fld id="{06C54713-27B5-4268-B680-29C9FB350413}" type="slidenum">
              <a:rPr lang="nb-NO" smtClean="0"/>
              <a:pPr/>
              <a:t>13</a:t>
            </a:fld>
            <a:endParaRPr lang="nb-NO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909007"/>
              </p:ext>
            </p:extLst>
          </p:nvPr>
        </p:nvGraphicFramePr>
        <p:xfrm>
          <a:off x="467545" y="692719"/>
          <a:ext cx="8039147" cy="5659450"/>
        </p:xfrm>
        <a:graphic>
          <a:graphicData uri="http://schemas.openxmlformats.org/drawingml/2006/table">
            <a:tbl>
              <a:tblPr firstRow="1" firstCol="1" bandRow="1"/>
              <a:tblGrid>
                <a:gridCol w="846913">
                  <a:extLst>
                    <a:ext uri="{9D8B030D-6E8A-4147-A177-3AD203B41FA5}">
                      <a16:colId xmlns:a16="http://schemas.microsoft.com/office/drawing/2014/main" val="417513073"/>
                    </a:ext>
                  </a:extLst>
                </a:gridCol>
                <a:gridCol w="1027462">
                  <a:extLst>
                    <a:ext uri="{9D8B030D-6E8A-4147-A177-3AD203B41FA5}">
                      <a16:colId xmlns:a16="http://schemas.microsoft.com/office/drawing/2014/main" val="160356461"/>
                    </a:ext>
                  </a:extLst>
                </a:gridCol>
                <a:gridCol w="1027462">
                  <a:extLst>
                    <a:ext uri="{9D8B030D-6E8A-4147-A177-3AD203B41FA5}">
                      <a16:colId xmlns:a16="http://schemas.microsoft.com/office/drawing/2014/main" val="3640462572"/>
                    </a:ext>
                  </a:extLst>
                </a:gridCol>
                <a:gridCol w="1027462">
                  <a:extLst>
                    <a:ext uri="{9D8B030D-6E8A-4147-A177-3AD203B41FA5}">
                      <a16:colId xmlns:a16="http://schemas.microsoft.com/office/drawing/2014/main" val="859676194"/>
                    </a:ext>
                  </a:extLst>
                </a:gridCol>
                <a:gridCol w="1027462">
                  <a:extLst>
                    <a:ext uri="{9D8B030D-6E8A-4147-A177-3AD203B41FA5}">
                      <a16:colId xmlns:a16="http://schemas.microsoft.com/office/drawing/2014/main" val="3163378801"/>
                    </a:ext>
                  </a:extLst>
                </a:gridCol>
                <a:gridCol w="1027462">
                  <a:extLst>
                    <a:ext uri="{9D8B030D-6E8A-4147-A177-3AD203B41FA5}">
                      <a16:colId xmlns:a16="http://schemas.microsoft.com/office/drawing/2014/main" val="3645616133"/>
                    </a:ext>
                  </a:extLst>
                </a:gridCol>
                <a:gridCol w="1027462">
                  <a:extLst>
                    <a:ext uri="{9D8B030D-6E8A-4147-A177-3AD203B41FA5}">
                      <a16:colId xmlns:a16="http://schemas.microsoft.com/office/drawing/2014/main" val="1839083648"/>
                    </a:ext>
                  </a:extLst>
                </a:gridCol>
                <a:gridCol w="1027462">
                  <a:extLst>
                    <a:ext uri="{9D8B030D-6E8A-4147-A177-3AD203B41FA5}">
                      <a16:colId xmlns:a16="http://schemas.microsoft.com/office/drawing/2014/main" val="4161371002"/>
                    </a:ext>
                  </a:extLst>
                </a:gridCol>
              </a:tblGrid>
              <a:tr h="609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Besøk</a:t>
                      </a:r>
                      <a:br>
                        <a:rPr lang="nb-NO" sz="1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</a:br>
                      <a:r>
                        <a:rPr lang="nb-NO" sz="1400" b="1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UiA</a:t>
                      </a:r>
                      <a:r>
                        <a:rPr lang="nb-NO" sz="1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 </a:t>
                      </a:r>
                      <a:r>
                        <a:rPr lang="nb-NO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nettsider</a:t>
                      </a:r>
                      <a:endParaRPr lang="nb-NO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Man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Tirs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Ons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Tors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Fre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Lør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Sønd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43851"/>
                  </a:ext>
                </a:extLst>
              </a:tr>
              <a:tr h="19865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00:00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692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D9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557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D37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697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D9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606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D57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668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8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413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CD7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495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775934"/>
                  </a:ext>
                </a:extLst>
              </a:tr>
              <a:tr h="19865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01:00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352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A7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296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87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384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CC7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280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C77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296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87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353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A7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268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7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259650"/>
                  </a:ext>
                </a:extLst>
              </a:tr>
              <a:tr h="19865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02:00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196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C47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150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1C2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221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BC57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98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BF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141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FC1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136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FC1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273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7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9413"/>
                  </a:ext>
                </a:extLst>
              </a:tr>
              <a:tr h="19865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03:00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93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8BF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96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BF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91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8BF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84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BF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96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BF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121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CC0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59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223055"/>
                  </a:ext>
                </a:extLst>
              </a:tr>
              <a:tr h="19865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04:00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71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5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62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4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94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8BF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100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BF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126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DC1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80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BF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123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DC0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024643"/>
                  </a:ext>
                </a:extLst>
              </a:tr>
              <a:tr h="19865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05:00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168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C2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87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BF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106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AC0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131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EC1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152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1C2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54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54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137204"/>
                  </a:ext>
                </a:extLst>
              </a:tr>
              <a:tr h="19865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06:00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310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8C87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251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C67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203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8C47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231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C57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180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C37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72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5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96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BF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252958"/>
                  </a:ext>
                </a:extLst>
              </a:tr>
              <a:tr h="19865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07:00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807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DD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918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699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D9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681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D8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722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A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292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87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190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C3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369414"/>
                  </a:ext>
                </a:extLst>
              </a:tr>
              <a:tr h="19865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08:00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2948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97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2830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D7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2766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F7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2368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E7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2232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37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399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CC7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188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C3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586485"/>
                  </a:ext>
                </a:extLst>
              </a:tr>
              <a:tr h="19865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09:00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4687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3911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67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3309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C7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3596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17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2562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77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447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E7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528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D2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089453"/>
                  </a:ext>
                </a:extLst>
              </a:tr>
              <a:tr h="19865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10:00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4528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4390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46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3630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07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3693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E7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3015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6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755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DB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703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123577"/>
                  </a:ext>
                </a:extLst>
              </a:tr>
              <a:tr h="19865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11:00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3973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37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3707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D7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3326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B7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3451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67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2660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37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833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F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1120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182274"/>
                  </a:ext>
                </a:extLst>
              </a:tr>
              <a:tr h="19865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12:00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4428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36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4040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17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3748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C7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3391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97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2926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753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B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1255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220030"/>
                  </a:ext>
                </a:extLst>
              </a:tr>
              <a:tr h="19865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13:00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3673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E7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3930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57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3453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67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3451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67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2853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C7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859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1507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719637"/>
                  </a:ext>
                </a:extLst>
              </a:tr>
              <a:tr h="19865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14:00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3445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77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3424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77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3184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07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2999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2223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37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714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A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1573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959643"/>
                  </a:ext>
                </a:extLst>
              </a:tr>
              <a:tr h="19865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15:00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2996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7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2771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F7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2505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9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2364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E7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1640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774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C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1180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697830"/>
                  </a:ext>
                </a:extLst>
              </a:tr>
              <a:tr h="19865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16:00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2229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37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1960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D7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2068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97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1502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1059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8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751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B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1381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030019"/>
                  </a:ext>
                </a:extLst>
              </a:tr>
              <a:tr h="19865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17:00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2276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17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2008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1595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1339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3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1109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655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D7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1399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423771"/>
                  </a:ext>
                </a:extLst>
              </a:tr>
              <a:tr h="19865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18:00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1430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0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1750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4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1477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1405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892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1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604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D57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1520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906382"/>
                  </a:ext>
                </a:extLst>
              </a:tr>
              <a:tr h="19865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19:00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1943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D7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1765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4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1710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6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1648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754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B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754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B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1499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870556"/>
                  </a:ext>
                </a:extLst>
              </a:tr>
              <a:tr h="19865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20:00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1780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3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1737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5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1644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1394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965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4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832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F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1823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2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44486"/>
                  </a:ext>
                </a:extLst>
              </a:tr>
              <a:tr h="19865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21:00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2027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A7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1848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17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1658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1563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995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5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708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9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1838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1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161164"/>
                  </a:ext>
                </a:extLst>
              </a:tr>
              <a:tr h="19865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22:00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1816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2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1750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4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1520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1283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775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C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689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D8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1472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578159"/>
                  </a:ext>
                </a:extLst>
              </a:tr>
              <a:tr h="19865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23:00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1354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1019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1185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1179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618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D57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599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57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1261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555158"/>
                  </a:ext>
                </a:extLst>
              </a:tr>
              <a:tr h="20693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Total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47530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45257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41273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38837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29659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12647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,Times New Roman"/>
                          <a:ea typeface="Calibri,Times New Roman"/>
                          <a:cs typeface="Calibri,Times New Roman"/>
                        </a:rPr>
                        <a:t>21805</a:t>
                      </a:r>
                      <a:endParaRPr lang="nb-N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3" marR="3262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918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15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78FA-8AB1-4106-88D5-2604063CB084}" type="datetime1">
              <a:rPr lang="en-GB" smtClean="0"/>
              <a:t>11/06/2019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University of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PAGE </a:t>
            </a:r>
            <a:fld id="{06C54713-27B5-4268-B680-29C9FB350413}" type="slidenum">
              <a:rPr lang="nb-NO" smtClean="0"/>
              <a:pPr/>
              <a:t>14</a:t>
            </a:fld>
            <a:endParaRPr lang="nb-NO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733944"/>
              </p:ext>
            </p:extLst>
          </p:nvPr>
        </p:nvGraphicFramePr>
        <p:xfrm>
          <a:off x="651510" y="1748788"/>
          <a:ext cx="7543802" cy="3886201"/>
        </p:xfrm>
        <a:graphic>
          <a:graphicData uri="http://schemas.openxmlformats.org/drawingml/2006/table">
            <a:tbl>
              <a:tblPr/>
              <a:tblGrid>
                <a:gridCol w="1077686">
                  <a:extLst>
                    <a:ext uri="{9D8B030D-6E8A-4147-A177-3AD203B41FA5}">
                      <a16:colId xmlns:a16="http://schemas.microsoft.com/office/drawing/2014/main" val="1954822371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2999885341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682741716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4289386682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3806721497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27176321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3244995404"/>
                    </a:ext>
                  </a:extLst>
                </a:gridCol>
              </a:tblGrid>
              <a:tr h="276598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Klokkeslett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dirty="0"/>
                        <a:t>Man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dirty="0"/>
                        <a:t>Tirs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dirty="0"/>
                        <a:t>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dirty="0"/>
                        <a:t>Tors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dirty="0" err="1"/>
                        <a:t>Fre</a:t>
                      </a:r>
                      <a:endParaRPr lang="nb-NO" sz="14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dirty="0"/>
                        <a:t>Lør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545164"/>
                  </a:ext>
                </a:extLst>
              </a:tr>
              <a:tr h="276598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F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9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8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082465"/>
                  </a:ext>
                </a:extLst>
              </a:tr>
              <a:tr h="276598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F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7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C6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9853"/>
                  </a:ext>
                </a:extLst>
              </a:tr>
              <a:tr h="276598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4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D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D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8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C3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613677"/>
                  </a:ext>
                </a:extLst>
              </a:tr>
              <a:tr h="276598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B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3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7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C2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707334"/>
                  </a:ext>
                </a:extLst>
              </a:tr>
              <a:tr h="276598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B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8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3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9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C3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949007"/>
                  </a:ext>
                </a:extLst>
              </a:tr>
              <a:tr h="276598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E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D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F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0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4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C6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886458"/>
                  </a:ext>
                </a:extLst>
              </a:tr>
              <a:tr h="276598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1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0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1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9C4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566327"/>
                  </a:ext>
                </a:extLst>
              </a:tr>
              <a:tr h="276598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8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4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DC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500172"/>
                  </a:ext>
                </a:extLst>
              </a:tr>
              <a:tr h="276598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D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DB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D3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B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8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795012"/>
                  </a:ext>
                </a:extLst>
              </a:tr>
              <a:tr h="276598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4D0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0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6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CB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8C8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205815"/>
                  </a:ext>
                </a:extLst>
              </a:tr>
              <a:tr h="276598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8C8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C7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BC9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C3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7970462"/>
                  </a:ext>
                </a:extLst>
              </a:tr>
              <a:tr h="276598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2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C3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C4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63471"/>
                  </a:ext>
                </a:extLst>
              </a:tr>
              <a:tr h="290427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86042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17270" y="868680"/>
            <a:ext cx="5737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Registrerte </a:t>
            </a:r>
            <a:r>
              <a:rPr lang="nb-NO" b="1" dirty="0" smtClean="0"/>
              <a:t>besøk</a:t>
            </a:r>
            <a:r>
              <a:rPr lang="nb-NO" dirty="0" smtClean="0"/>
              <a:t> registrert medio august – medio desember (gjennomsnitt timenivå)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374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78FA-8AB1-4106-88D5-2604063CB084}" type="datetime1">
              <a:rPr lang="en-GB" smtClean="0"/>
              <a:t>11/06/2019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University of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PAGE </a:t>
            </a:r>
            <a:fld id="{06C54713-27B5-4268-B680-29C9FB350413}" type="slidenum">
              <a:rPr lang="nb-NO" smtClean="0"/>
              <a:pPr/>
              <a:t>15</a:t>
            </a:fld>
            <a:endParaRPr lang="nb-NO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930655"/>
              </p:ext>
            </p:extLst>
          </p:nvPr>
        </p:nvGraphicFramePr>
        <p:xfrm>
          <a:off x="731518" y="2034536"/>
          <a:ext cx="7612384" cy="3577593"/>
        </p:xfrm>
        <a:graphic>
          <a:graphicData uri="http://schemas.openxmlformats.org/drawingml/2006/table">
            <a:tbl>
              <a:tblPr/>
              <a:tblGrid>
                <a:gridCol w="951548">
                  <a:extLst>
                    <a:ext uri="{9D8B030D-6E8A-4147-A177-3AD203B41FA5}">
                      <a16:colId xmlns:a16="http://schemas.microsoft.com/office/drawing/2014/main" val="368888873"/>
                    </a:ext>
                  </a:extLst>
                </a:gridCol>
                <a:gridCol w="951548">
                  <a:extLst>
                    <a:ext uri="{9D8B030D-6E8A-4147-A177-3AD203B41FA5}">
                      <a16:colId xmlns:a16="http://schemas.microsoft.com/office/drawing/2014/main" val="1594094387"/>
                    </a:ext>
                  </a:extLst>
                </a:gridCol>
                <a:gridCol w="951548">
                  <a:extLst>
                    <a:ext uri="{9D8B030D-6E8A-4147-A177-3AD203B41FA5}">
                      <a16:colId xmlns:a16="http://schemas.microsoft.com/office/drawing/2014/main" val="2253421058"/>
                    </a:ext>
                  </a:extLst>
                </a:gridCol>
                <a:gridCol w="951548">
                  <a:extLst>
                    <a:ext uri="{9D8B030D-6E8A-4147-A177-3AD203B41FA5}">
                      <a16:colId xmlns:a16="http://schemas.microsoft.com/office/drawing/2014/main" val="3384328329"/>
                    </a:ext>
                  </a:extLst>
                </a:gridCol>
                <a:gridCol w="951548">
                  <a:extLst>
                    <a:ext uri="{9D8B030D-6E8A-4147-A177-3AD203B41FA5}">
                      <a16:colId xmlns:a16="http://schemas.microsoft.com/office/drawing/2014/main" val="883834535"/>
                    </a:ext>
                  </a:extLst>
                </a:gridCol>
                <a:gridCol w="951548">
                  <a:extLst>
                    <a:ext uri="{9D8B030D-6E8A-4147-A177-3AD203B41FA5}">
                      <a16:colId xmlns:a16="http://schemas.microsoft.com/office/drawing/2014/main" val="126828278"/>
                    </a:ext>
                  </a:extLst>
                </a:gridCol>
                <a:gridCol w="951548">
                  <a:extLst>
                    <a:ext uri="{9D8B030D-6E8A-4147-A177-3AD203B41FA5}">
                      <a16:colId xmlns:a16="http://schemas.microsoft.com/office/drawing/2014/main" val="3560274366"/>
                    </a:ext>
                  </a:extLst>
                </a:gridCol>
                <a:gridCol w="951548">
                  <a:extLst>
                    <a:ext uri="{9D8B030D-6E8A-4147-A177-3AD203B41FA5}">
                      <a16:colId xmlns:a16="http://schemas.microsoft.com/office/drawing/2014/main" val="174888943"/>
                    </a:ext>
                  </a:extLst>
                </a:gridCol>
              </a:tblGrid>
              <a:tr h="254633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Klokkeslett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Lør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Søn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32303"/>
                  </a:ext>
                </a:extLst>
              </a:tr>
              <a:tr h="254633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2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3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D4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A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C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873399"/>
                  </a:ext>
                </a:extLst>
              </a:tr>
              <a:tr h="254633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DD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7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9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3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318488"/>
                  </a:ext>
                </a:extLst>
              </a:tr>
              <a:tr h="254633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E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E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3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D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BF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850808"/>
                  </a:ext>
                </a:extLst>
              </a:tr>
              <a:tr h="254633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4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F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E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0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9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CB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EC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735098"/>
                  </a:ext>
                </a:extLst>
              </a:tr>
              <a:tr h="254633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8F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C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8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7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D3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CF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596181"/>
                  </a:ext>
                </a:extLst>
              </a:tr>
              <a:tr h="254633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3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E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2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7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593589"/>
                  </a:ext>
                </a:extLst>
              </a:tr>
              <a:tr h="254633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5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7D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1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E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C6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76499"/>
                  </a:ext>
                </a:extLst>
              </a:tr>
              <a:tr h="254633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E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D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D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D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5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DE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EC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583344"/>
                  </a:ext>
                </a:extLst>
              </a:tr>
              <a:tr h="254633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9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D4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462018"/>
                  </a:ext>
                </a:extLst>
              </a:tr>
              <a:tr h="254633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B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B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8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5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D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618550"/>
                  </a:ext>
                </a:extLst>
              </a:tr>
              <a:tr h="254633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CD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8C4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C5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4D0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FC1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C6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859822"/>
                  </a:ext>
                </a:extLst>
              </a:tr>
              <a:tr h="254633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D5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454320"/>
                  </a:ext>
                </a:extLst>
              </a:tr>
              <a:tr h="267364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863109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17270" y="868680"/>
            <a:ext cx="5737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Utlån på automat </a:t>
            </a:r>
            <a:r>
              <a:rPr lang="nb-NO" dirty="0" smtClean="0"/>
              <a:t>medio august – medio desember (gjennomsnitt timenivå)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02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920" y="2990850"/>
            <a:ext cx="6584776" cy="1662286"/>
          </a:xfrm>
        </p:spPr>
        <p:txBody>
          <a:bodyPr/>
          <a:lstStyle/>
          <a:p>
            <a:r>
              <a:rPr lang="nb-NO" dirty="0" smtClean="0"/>
              <a:t>Metodiske begrensinger</a:t>
            </a:r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4400550"/>
            <a:ext cx="1931670" cy="193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8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920" y="2990850"/>
            <a:ext cx="6584776" cy="1662286"/>
          </a:xfrm>
        </p:spPr>
        <p:txBody>
          <a:bodyPr/>
          <a:lstStyle/>
          <a:p>
            <a:r>
              <a:rPr lang="nb-NO" dirty="0" smtClean="0"/>
              <a:t>Praktisk anvendelse</a:t>
            </a: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746" y="4743450"/>
            <a:ext cx="14859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UIB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78FA-8AB1-4106-88D5-2604063CB084}" type="datetime1">
              <a:rPr lang="en-GB" smtClean="0"/>
              <a:t>11/06/2019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University of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PAGE </a:t>
            </a:r>
            <a:fld id="{06C54713-27B5-4268-B680-29C9FB350413}" type="slidenum">
              <a:rPr lang="nb-NO" smtClean="0"/>
              <a:pPr/>
              <a:t>18</a:t>
            </a:fld>
            <a:endParaRPr lang="nb-NO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6562" y="-98004"/>
            <a:ext cx="10422676" cy="6956004"/>
          </a:xfrm>
        </p:spPr>
      </p:pic>
      <p:sp>
        <p:nvSpPr>
          <p:cNvPr id="10" name="TextBox 9"/>
          <p:cNvSpPr txBox="1"/>
          <p:nvPr/>
        </p:nvSpPr>
        <p:spPr>
          <a:xfrm>
            <a:off x="7910286" y="0"/>
            <a:ext cx="4222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latin typeface="+mj-lt"/>
              </a:rPr>
              <a:t>Foto: UiB/Thor </a:t>
            </a:r>
            <a:r>
              <a:rPr lang="nb-NO" sz="1400" dirty="0" err="1">
                <a:latin typeface="+mj-lt"/>
              </a:rPr>
              <a:t>Brødreskift</a:t>
            </a:r>
            <a:endParaRPr lang="nb-NO" sz="1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373" y="1015007"/>
            <a:ext cx="7919051" cy="4401205"/>
          </a:xfrm>
          <a:prstGeom prst="rect">
            <a:avLst/>
          </a:prstGeom>
          <a:solidFill>
            <a:schemeClr val="bg1">
              <a:alpha val="82000"/>
            </a:schemeClr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?"/>
            </a:pPr>
            <a:endParaRPr lang="nb-NO" sz="2800" dirty="0" smtClean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?"/>
            </a:pPr>
            <a:r>
              <a:rPr lang="nb-NO" sz="2400" dirty="0" smtClean="0">
                <a:latin typeface="Arial Rounded MT Bold" panose="020F0704030504030204" pitchFamily="34" charset="0"/>
              </a:rPr>
              <a:t>Når bør </a:t>
            </a:r>
            <a:r>
              <a:rPr lang="nb-NO" sz="2400" dirty="0">
                <a:latin typeface="Arial Rounded MT Bold" panose="020F0704030504030204" pitchFamily="34" charset="0"/>
              </a:rPr>
              <a:t>vi </a:t>
            </a:r>
            <a:r>
              <a:rPr lang="nb-NO" sz="2400" dirty="0" smtClean="0">
                <a:latin typeface="Arial Rounded MT Bold" panose="020F0704030504030204" pitchFamily="34" charset="0"/>
              </a:rPr>
              <a:t>øke bemanningen i skrankene</a:t>
            </a:r>
          </a:p>
          <a:p>
            <a:pPr marL="457200" indent="-457200">
              <a:buFont typeface="Arial" panose="020B0604020202020204" pitchFamily="34" charset="0"/>
              <a:buChar char="?"/>
            </a:pPr>
            <a:r>
              <a:rPr lang="nb-NO" sz="2400" dirty="0">
                <a:latin typeface="Arial Rounded MT Bold" panose="020F0704030504030204" pitchFamily="34" charset="0"/>
              </a:rPr>
              <a:t>H</a:t>
            </a:r>
            <a:r>
              <a:rPr lang="nb-NO" sz="2400" dirty="0" smtClean="0">
                <a:latin typeface="Arial Rounded MT Bold" panose="020F0704030504030204" pitchFamily="34" charset="0"/>
              </a:rPr>
              <a:t>va </a:t>
            </a:r>
            <a:r>
              <a:rPr lang="nb-NO" sz="2400" dirty="0">
                <a:latin typeface="Arial Rounded MT Bold" panose="020F0704030504030204" pitchFamily="34" charset="0"/>
              </a:rPr>
              <a:t>er konsekvensen av at utlånsautomaten er i ustand akkurat denne </a:t>
            </a:r>
            <a:r>
              <a:rPr lang="nb-NO" sz="2400" dirty="0" smtClean="0">
                <a:latin typeface="Arial Rounded MT Bold" panose="020F0704030504030204" pitchFamily="34" charset="0"/>
              </a:rPr>
              <a:t>uken</a:t>
            </a:r>
          </a:p>
          <a:p>
            <a:pPr marL="457200" indent="-457200">
              <a:buFont typeface="Arial" panose="020B0604020202020204" pitchFamily="34" charset="0"/>
              <a:buChar char="?"/>
            </a:pPr>
            <a:r>
              <a:rPr lang="nb-NO" sz="2400" dirty="0">
                <a:latin typeface="Arial Rounded MT Bold" panose="020F0704030504030204" pitchFamily="34" charset="0"/>
              </a:rPr>
              <a:t>K</a:t>
            </a:r>
            <a:r>
              <a:rPr lang="nb-NO" sz="2400" dirty="0" smtClean="0">
                <a:latin typeface="Arial Rounded MT Bold" panose="020F0704030504030204" pitchFamily="34" charset="0"/>
              </a:rPr>
              <a:t>an </a:t>
            </a:r>
            <a:r>
              <a:rPr lang="nb-NO" sz="2400" dirty="0">
                <a:latin typeface="Arial Rounded MT Bold" panose="020F0704030504030204" pitchFamily="34" charset="0"/>
              </a:rPr>
              <a:t>vi ha ubemannet skranke før </a:t>
            </a:r>
            <a:r>
              <a:rPr lang="nb-NO" sz="2400" dirty="0" err="1">
                <a:latin typeface="Arial Rounded MT Bold" panose="020F0704030504030204" pitchFamily="34" charset="0"/>
              </a:rPr>
              <a:t>kl</a:t>
            </a:r>
            <a:r>
              <a:rPr lang="nb-NO" sz="2400" dirty="0">
                <a:latin typeface="Arial Rounded MT Bold" panose="020F0704030504030204" pitchFamily="34" charset="0"/>
              </a:rPr>
              <a:t> </a:t>
            </a:r>
            <a:r>
              <a:rPr lang="nb-NO" sz="2400" dirty="0" smtClean="0">
                <a:latin typeface="Arial Rounded MT Bold" panose="020F0704030504030204" pitchFamily="34" charset="0"/>
              </a:rPr>
              <a:t>11</a:t>
            </a:r>
          </a:p>
          <a:p>
            <a:pPr marL="457200" indent="-457200">
              <a:buFont typeface="Arial" panose="020B0604020202020204" pitchFamily="34" charset="0"/>
              <a:buChar char="?"/>
            </a:pPr>
            <a:r>
              <a:rPr lang="nb-NO" sz="2400" dirty="0">
                <a:latin typeface="Arial Rounded MT Bold" panose="020F0704030504030204" pitchFamily="34" charset="0"/>
              </a:rPr>
              <a:t>E</a:t>
            </a:r>
            <a:r>
              <a:rPr lang="nb-NO" sz="2400" dirty="0" smtClean="0">
                <a:latin typeface="Arial Rounded MT Bold" panose="020F0704030504030204" pitchFamily="34" charset="0"/>
              </a:rPr>
              <a:t>r </a:t>
            </a:r>
            <a:r>
              <a:rPr lang="nb-NO" sz="2400" dirty="0">
                <a:latin typeface="Arial Rounded MT Bold" panose="020F0704030504030204" pitchFamily="34" charset="0"/>
              </a:rPr>
              <a:t>det behov for døgnåpent </a:t>
            </a:r>
            <a:r>
              <a:rPr lang="nb-NO" sz="2400" dirty="0" smtClean="0">
                <a:latin typeface="Arial Rounded MT Bold" panose="020F0704030504030204" pitchFamily="34" charset="0"/>
              </a:rPr>
              <a:t>bibliotek</a:t>
            </a:r>
          </a:p>
          <a:p>
            <a:pPr marL="457200" indent="-457200">
              <a:buFont typeface="Arial" panose="020B0604020202020204" pitchFamily="34" charset="0"/>
              <a:buChar char="?"/>
            </a:pPr>
            <a:r>
              <a:rPr lang="nb-NO" sz="2400" dirty="0">
                <a:latin typeface="Arial Rounded MT Bold" panose="020F0704030504030204" pitchFamily="34" charset="0"/>
              </a:rPr>
              <a:t>H</a:t>
            </a:r>
            <a:r>
              <a:rPr lang="nb-NO" sz="2400" dirty="0" smtClean="0">
                <a:latin typeface="Arial Rounded MT Bold" panose="020F0704030504030204" pitchFamily="34" charset="0"/>
              </a:rPr>
              <a:t>va </a:t>
            </a:r>
            <a:r>
              <a:rPr lang="nb-NO" sz="2400" dirty="0">
                <a:latin typeface="Arial Rounded MT Bold" panose="020F0704030504030204" pitchFamily="34" charset="0"/>
              </a:rPr>
              <a:t>er konsekvensen av at </a:t>
            </a:r>
            <a:r>
              <a:rPr lang="nb-NO" sz="2400" dirty="0" err="1">
                <a:latin typeface="Arial Rounded MT Bold" panose="020F0704030504030204" pitchFamily="34" charset="0"/>
              </a:rPr>
              <a:t>Oria</a:t>
            </a:r>
            <a:r>
              <a:rPr lang="nb-NO" sz="2400" dirty="0">
                <a:latin typeface="Arial Rounded MT Bold" panose="020F0704030504030204" pitchFamily="34" charset="0"/>
              </a:rPr>
              <a:t> </a:t>
            </a:r>
            <a:r>
              <a:rPr lang="nb-NO" sz="2400" dirty="0" smtClean="0">
                <a:latin typeface="Arial Rounded MT Bold" panose="020F0704030504030204" pitchFamily="34" charset="0"/>
              </a:rPr>
              <a:t>er ustabil</a:t>
            </a:r>
          </a:p>
          <a:p>
            <a:pPr marL="457200" indent="-457200">
              <a:buFont typeface="Arial" panose="020B0604020202020204" pitchFamily="34" charset="0"/>
              <a:buChar char="?"/>
            </a:pPr>
            <a:r>
              <a:rPr lang="nb-NO" sz="2400" dirty="0" smtClean="0">
                <a:latin typeface="Arial Rounded MT Bold" panose="020F0704030504030204" pitchFamily="34" charset="0"/>
              </a:rPr>
              <a:t>Hvilket trykk kan vi forvente neste uke</a:t>
            </a:r>
          </a:p>
          <a:p>
            <a:pPr marL="457200" indent="-457200">
              <a:buFont typeface="Arial" panose="020B0604020202020204" pitchFamily="34" charset="0"/>
              <a:buChar char="?"/>
            </a:pPr>
            <a:r>
              <a:rPr lang="nb-NO" sz="2400" dirty="0" smtClean="0">
                <a:latin typeface="Arial Rounded MT Bold" panose="020F0704030504030204" pitchFamily="34" charset="0"/>
              </a:rPr>
              <a:t>Når bør kurs i litteratursøking være avviklet</a:t>
            </a:r>
          </a:p>
          <a:p>
            <a:endParaRPr lang="nb-NO" sz="2800" dirty="0" smtClean="0"/>
          </a:p>
          <a:p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91201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745" y="362644"/>
            <a:ext cx="7692454" cy="1008956"/>
          </a:xfrm>
        </p:spPr>
        <p:txBody>
          <a:bodyPr>
            <a:normAutofit fontScale="90000"/>
          </a:bodyPr>
          <a:lstStyle/>
          <a:p>
            <a:r>
              <a:rPr lang="nb-NO" sz="4000" dirty="0" err="1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Obsvarsel</a:t>
            </a:r>
            <a:r>
              <a:rPr lang="nb-NO" sz="4000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 10.-15.mars </a:t>
            </a:r>
            <a:r>
              <a:rPr lang="nb-NO" sz="27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[eksempel]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TextBox 2"/>
          <p:cNvSpPr txBox="1"/>
          <p:nvPr/>
        </p:nvSpPr>
        <p:spPr>
          <a:xfrm>
            <a:off x="765745" y="2743201"/>
            <a:ext cx="2471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7400 besøk (+20%)</a:t>
            </a:r>
          </a:p>
          <a:p>
            <a:r>
              <a:rPr lang="nb-NO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Tirsdag form. </a:t>
            </a:r>
            <a:r>
              <a:rPr lang="nb-NO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b</a:t>
            </a:r>
            <a:r>
              <a:rPr lang="nb-NO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lir mest travel</a:t>
            </a:r>
            <a:endParaRPr lang="nb-NO" sz="1600" i="1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5745" y="4995863"/>
            <a:ext cx="247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16 000 nedlastinger </a:t>
            </a:r>
            <a:r>
              <a:rPr lang="nb-NO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(+25%)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7483" y="2743200"/>
            <a:ext cx="247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2300 utlån (+15%)</a:t>
            </a:r>
          </a:p>
          <a:p>
            <a:r>
              <a:rPr lang="nb-NO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Mandag mest travel</a:t>
            </a:r>
            <a:endParaRPr lang="nb-NO" i="1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9220" y="2743199"/>
            <a:ext cx="2748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13000 søk i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Oria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(+10%)</a:t>
            </a:r>
          </a:p>
          <a:p>
            <a:r>
              <a:rPr lang="nb-NO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Mandag søkes det mest</a:t>
            </a:r>
            <a:endParaRPr lang="nb-NO" i="1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7483" y="4995861"/>
            <a:ext cx="247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750 retur (-10%)</a:t>
            </a:r>
          </a:p>
          <a:p>
            <a:r>
              <a:rPr lang="nb-NO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Torsdag mest travel</a:t>
            </a:r>
            <a:endParaRPr lang="nb-NO" i="1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09221" y="4995861"/>
            <a:ext cx="2471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230 (+13%)</a:t>
            </a:r>
            <a:endParaRPr lang="nb-NO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Fjernlånsbestillinger</a:t>
            </a:r>
            <a:r>
              <a:rPr lang="nb-NO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 Tirsdag mest travel</a:t>
            </a:r>
            <a:endParaRPr lang="nb-NO" i="1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Picture 8" descr="noun_physics_28124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8"/>
          <a:stretch/>
        </p:blipFill>
        <p:spPr>
          <a:xfrm>
            <a:off x="6497781" y="1688571"/>
            <a:ext cx="946972" cy="806179"/>
          </a:xfrm>
          <a:prstGeom prst="rect">
            <a:avLst/>
          </a:prstGeom>
        </p:spPr>
      </p:pic>
      <p:pic>
        <p:nvPicPr>
          <p:cNvPr id="10" name="Shape 172"/>
          <p:cNvPicPr preferRelativeResize="0"/>
          <p:nvPr/>
        </p:nvPicPr>
        <p:blipFill rotWithShape="1">
          <a:blip r:embed="rId3">
            <a:alphaModFix/>
          </a:blip>
          <a:srcRect b="13800"/>
          <a:stretch/>
        </p:blipFill>
        <p:spPr>
          <a:xfrm>
            <a:off x="1413164" y="1688571"/>
            <a:ext cx="831272" cy="749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259" y="1641500"/>
            <a:ext cx="987398" cy="9873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54" y="3818481"/>
            <a:ext cx="1215808" cy="12158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580" y="4055626"/>
            <a:ext cx="940235" cy="9402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87" y="4055626"/>
            <a:ext cx="713749" cy="71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6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" y="872502"/>
            <a:ext cx="6020562" cy="50520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52110" y="6035040"/>
            <a:ext cx="244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>
                <a:solidFill>
                  <a:schemeClr val="bg1">
                    <a:lumMod val="85000"/>
                  </a:schemeClr>
                </a:solidFill>
              </a:rPr>
              <a:t>Augland, T. (ukjent år)</a:t>
            </a:r>
            <a:endParaRPr lang="nb-NO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3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40" y="1505527"/>
            <a:ext cx="4583430" cy="3846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3370" y="5486400"/>
            <a:ext cx="3131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>
                <a:solidFill>
                  <a:schemeClr val="bg1">
                    <a:lumMod val="85000"/>
                  </a:schemeClr>
                </a:solidFill>
              </a:rPr>
              <a:t>Fortsatt Augland, T. (ukjent år)</a:t>
            </a:r>
            <a:endParaRPr lang="nb-NO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48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496" y="5209636"/>
            <a:ext cx="5406075" cy="652934"/>
          </a:xfrm>
        </p:spPr>
        <p:txBody>
          <a:bodyPr/>
          <a:lstStyle/>
          <a:p>
            <a:pPr algn="ctr"/>
            <a:r>
              <a:rPr lang="nb-NO" dirty="0" smtClean="0">
                <a:solidFill>
                  <a:schemeClr val="tx1"/>
                </a:solidFill>
                <a:latin typeface="Wingdings" panose="05000000000000000000" pitchFamily="2" charset="2"/>
              </a:rPr>
              <a:t>*</a:t>
            </a:r>
            <a:r>
              <a:rPr lang="nb-NO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nb-NO" b="0" dirty="0" smtClean="0">
                <a:solidFill>
                  <a:schemeClr val="tx1"/>
                </a:solidFill>
              </a:rPr>
              <a:t>henry.langseth@uib.no</a:t>
            </a:r>
            <a:endParaRPr lang="nb-NO" b="0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3"/>
          <a:stretch/>
        </p:blipFill>
        <p:spPr>
          <a:xfrm>
            <a:off x="2526334" y="2280254"/>
            <a:ext cx="1814296" cy="155225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78FA-8AB1-4106-88D5-2604063CB084}" type="datetime1">
              <a:rPr lang="en-GB" smtClean="0"/>
              <a:t>11/06/2019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err="1" smtClean="0"/>
              <a:t>University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PAGE </a:t>
            </a:r>
            <a:fld id="{06C54713-27B5-4268-B680-29C9FB350413}" type="slidenum">
              <a:rPr lang="nb-NO" smtClean="0"/>
              <a:pPr/>
              <a:t>21</a:t>
            </a:fld>
            <a:endParaRPr lang="nb-NO" dirty="0"/>
          </a:p>
        </p:txBody>
      </p:sp>
      <p:sp>
        <p:nvSpPr>
          <p:cNvPr id="3" name="Rectangle 2"/>
          <p:cNvSpPr/>
          <p:nvPr/>
        </p:nvSpPr>
        <p:spPr>
          <a:xfrm>
            <a:off x="3992386" y="3343491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Roboto"/>
                <a:ea typeface="Roboto"/>
                <a:cs typeface="Roboto"/>
                <a:sym typeface="Roboto"/>
              </a:rPr>
              <a:t>Alle</a:t>
            </a:r>
            <a:r>
              <a:rPr lang="en-US" dirty="0" smtClean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 smtClean="0">
                <a:latin typeface="Roboto"/>
                <a:ea typeface="Roboto"/>
                <a:cs typeface="Roboto"/>
                <a:sym typeface="Roboto"/>
              </a:rPr>
              <a:t>ikon</a:t>
            </a:r>
            <a:r>
              <a:rPr lang="en-US" dirty="0" smtClean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 smtClean="0">
                <a:latin typeface="Roboto"/>
                <a:ea typeface="Roboto"/>
                <a:cs typeface="Roboto"/>
                <a:sym typeface="Roboto"/>
              </a:rPr>
              <a:t>hentet</a:t>
            </a:r>
            <a:r>
              <a:rPr lang="en-US" dirty="0" smtClean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 smtClean="0">
                <a:latin typeface="Roboto"/>
                <a:ea typeface="Roboto"/>
                <a:cs typeface="Roboto"/>
                <a:sym typeface="Roboto"/>
              </a:rPr>
              <a:t>fra</a:t>
            </a:r>
            <a:r>
              <a:rPr lang="en-US" dirty="0" smtClean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the Noun Project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903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4617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78FA-8AB1-4106-88D5-2604063CB084}" type="datetime1">
              <a:rPr lang="en-GB" smtClean="0"/>
              <a:t>11/06/2019</a:t>
            </a:fld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University of Bergen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PAGE </a:t>
            </a:r>
            <a:fld id="{06C54713-27B5-4268-B680-29C9FB350413}" type="slidenum">
              <a:rPr lang="nb-NO" smtClean="0"/>
              <a:pPr/>
              <a:t>3</a:t>
            </a:fld>
            <a:endParaRPr lang="nb-NO" dirty="0"/>
          </a:p>
        </p:txBody>
      </p:sp>
      <p:pic>
        <p:nvPicPr>
          <p:cNvPr id="5" name="Bilde 1">
            <a:extLst>
              <a:ext uri="{FF2B5EF4-FFF2-40B4-BE49-F238E27FC236}">
                <a16:creationId xmlns:a16="http://schemas.microsoft.com/office/drawing/2014/main" id="{5BD10744-2F7E-4949-B552-993F8AD52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905" y="1529000"/>
            <a:ext cx="5676190" cy="3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2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Utgangspunkt</a:t>
            </a:r>
            <a:endParaRPr lang="nb-NO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21" y="1884363"/>
            <a:ext cx="3956457" cy="388778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78FA-8AB1-4106-88D5-2604063CB084}" type="datetime1">
              <a:rPr lang="en-GB" smtClean="0"/>
              <a:t>11/06/2019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University of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PAGE </a:t>
            </a:r>
            <a:fld id="{06C54713-27B5-4268-B680-29C9FB350413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535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78FA-8AB1-4106-88D5-2604063CB084}" type="datetime1">
              <a:rPr lang="en-GB" smtClean="0"/>
              <a:t>11/06/2019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University of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PAGE </a:t>
            </a:r>
            <a:fld id="{06C54713-27B5-4268-B680-29C9FB350413}" type="slidenum">
              <a:rPr lang="nb-NO" smtClean="0"/>
              <a:pPr/>
              <a:t>5</a:t>
            </a:fld>
            <a:endParaRPr lang="nb-NO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484943"/>
            <a:ext cx="2833980" cy="2733662"/>
          </a:xfrm>
        </p:spPr>
      </p:pic>
      <p:sp>
        <p:nvSpPr>
          <p:cNvPr id="10" name="TextBox 9"/>
          <p:cNvSpPr txBox="1"/>
          <p:nvPr/>
        </p:nvSpPr>
        <p:spPr>
          <a:xfrm>
            <a:off x="845820" y="5182145"/>
            <a:ext cx="7623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Hashem, I. A. T., </a:t>
            </a:r>
            <a:r>
              <a:rPr lang="en-US" sz="1400" dirty="0" err="1"/>
              <a:t>Yaqoob</a:t>
            </a:r>
            <a:r>
              <a:rPr lang="en-US" sz="1400" dirty="0"/>
              <a:t>, I., </a:t>
            </a:r>
            <a:r>
              <a:rPr lang="en-US" sz="1400" dirty="0" err="1"/>
              <a:t>Anuar</a:t>
            </a:r>
            <a:r>
              <a:rPr lang="en-US" sz="1400" dirty="0"/>
              <a:t>, N. B., Mokhtar, S., </a:t>
            </a:r>
            <a:r>
              <a:rPr lang="en-US" sz="1400" dirty="0" err="1"/>
              <a:t>Gani</a:t>
            </a:r>
            <a:r>
              <a:rPr lang="en-US" sz="1400" dirty="0"/>
              <a:t>, A. &amp; </a:t>
            </a:r>
            <a:r>
              <a:rPr lang="en-US" sz="1400" dirty="0" err="1"/>
              <a:t>Ullah</a:t>
            </a:r>
            <a:r>
              <a:rPr lang="en-US" sz="1400" dirty="0"/>
              <a:t> Khan, S. (2015). The rise of “big data” on cloud computing: Review and open research issues. </a:t>
            </a:r>
            <a:r>
              <a:rPr lang="en-US" sz="1400" i="1" dirty="0"/>
              <a:t>Information Systems, 47, 98-115. https://doi.org/https://doi.org/10.1016/j.is.2014.07.006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90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920" y="2990850"/>
            <a:ext cx="6584776" cy="1662286"/>
          </a:xfrm>
        </p:spPr>
        <p:txBody>
          <a:bodyPr/>
          <a:lstStyle/>
          <a:p>
            <a:r>
              <a:rPr lang="nb-NO" dirty="0" smtClean="0"/>
              <a:t>Datakilder</a:t>
            </a:r>
            <a:endParaRPr lang="nb-NO" dirty="0"/>
          </a:p>
        </p:txBody>
      </p:sp>
      <p:pic>
        <p:nvPicPr>
          <p:cNvPr id="3" name="Shape 119"/>
          <p:cNvPicPr preferRelativeResize="0"/>
          <p:nvPr/>
        </p:nvPicPr>
        <p:blipFill rotWithShape="1">
          <a:blip r:embed="rId2">
            <a:alphaModFix/>
          </a:blip>
          <a:srcRect b="13111"/>
          <a:stretch/>
        </p:blipFill>
        <p:spPr>
          <a:xfrm>
            <a:off x="6410411" y="4267200"/>
            <a:ext cx="2009689" cy="1735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31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Datakilder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883965"/>
            <a:ext cx="6984776" cy="3888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nb-NO" b="1" dirty="0" smtClean="0"/>
              <a:t>Primo back </a:t>
            </a:r>
            <a:r>
              <a:rPr lang="nb-NO" b="1" dirty="0" err="1" smtClean="0"/>
              <a:t>office</a:t>
            </a:r>
            <a:r>
              <a:rPr lang="nb-NO" b="1" dirty="0" smtClean="0"/>
              <a:t> (Ex Libris)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b="1" dirty="0" err="1" smtClean="0"/>
              <a:t>Bibliotheka</a:t>
            </a:r>
            <a:r>
              <a:rPr lang="nb-NO" b="1" dirty="0" smtClean="0"/>
              <a:t> </a:t>
            </a:r>
            <a:r>
              <a:rPr lang="nb-NO" b="1" dirty="0" err="1" smtClean="0"/>
              <a:t>Smartadmin</a:t>
            </a:r>
            <a:endParaRPr lang="nb-NO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b-NO" b="1" dirty="0" smtClean="0"/>
              <a:t>Google Analytics</a:t>
            </a:r>
          </a:p>
          <a:p>
            <a:pPr marL="0" indent="0">
              <a:buNone/>
            </a:pPr>
            <a:endParaRPr lang="nb-NO" dirty="0" smtClean="0"/>
          </a:p>
          <a:p>
            <a:pPr>
              <a:buFont typeface="Wingdings" panose="05000000000000000000" pitchFamily="2" charset="2"/>
              <a:buChar char=""/>
            </a:pPr>
            <a:r>
              <a:rPr lang="nb-NO" b="1" dirty="0" smtClean="0">
                <a:solidFill>
                  <a:schemeClr val="bg1">
                    <a:lumMod val="65000"/>
                  </a:schemeClr>
                </a:solidFill>
              </a:rPr>
              <a:t>Fronter</a:t>
            </a:r>
          </a:p>
          <a:p>
            <a:pPr>
              <a:buFont typeface="Wingdings" panose="05000000000000000000" pitchFamily="2" charset="2"/>
              <a:buChar char=""/>
            </a:pPr>
            <a:r>
              <a:rPr lang="nb-NO" b="1" dirty="0" smtClean="0">
                <a:solidFill>
                  <a:schemeClr val="bg1">
                    <a:lumMod val="65000"/>
                  </a:schemeClr>
                </a:solidFill>
              </a:rPr>
              <a:t>Tidsskriftdatabaser</a:t>
            </a:r>
            <a:endParaRPr lang="nb-NO" b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"/>
            </a:pPr>
            <a:r>
              <a:rPr lang="nb-NO" b="1" dirty="0" smtClean="0">
                <a:solidFill>
                  <a:schemeClr val="bg1">
                    <a:lumMod val="65000"/>
                  </a:schemeClr>
                </a:solidFill>
              </a:rPr>
              <a:t>Kildekompasset</a:t>
            </a:r>
          </a:p>
          <a:p>
            <a:pPr>
              <a:buFont typeface="Wingdings" panose="05000000000000000000" pitchFamily="2" charset="2"/>
              <a:buChar char=""/>
            </a:pPr>
            <a:r>
              <a:rPr lang="nb-NO" b="1" dirty="0" smtClean="0">
                <a:solidFill>
                  <a:schemeClr val="bg1">
                    <a:lumMod val="65000"/>
                  </a:schemeClr>
                </a:solidFill>
              </a:rPr>
              <a:t>Alma Analytics (Ex Libris)</a:t>
            </a:r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78FA-8AB1-4106-88D5-2604063CB084}" type="datetime1">
              <a:rPr lang="en-GB" smtClean="0"/>
              <a:t>11/06/2019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University of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PAGE </a:t>
            </a:r>
            <a:fld id="{06C54713-27B5-4268-B680-29C9FB350413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85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Financial times inn her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78FA-8AB1-4106-88D5-2604063CB084}" type="datetime1">
              <a:rPr lang="en-GB" smtClean="0"/>
              <a:t>11/06/2019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University of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PAGE </a:t>
            </a:r>
            <a:fld id="{06C54713-27B5-4268-B680-29C9FB350413}" type="slidenum">
              <a:rPr lang="nb-NO" smtClean="0"/>
              <a:pPr/>
              <a:t>8</a:t>
            </a:fld>
            <a:endParaRPr lang="nb-NO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45" y="328246"/>
            <a:ext cx="8774815" cy="617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2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" y="872502"/>
            <a:ext cx="6020562" cy="50520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52110" y="6035040"/>
            <a:ext cx="244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>
                <a:solidFill>
                  <a:schemeClr val="bg1">
                    <a:lumMod val="85000"/>
                  </a:schemeClr>
                </a:solidFill>
              </a:rPr>
              <a:t>Augland, T. (ukjent år)</a:t>
            </a:r>
            <a:endParaRPr lang="nb-NO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34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iB_english_blue">
  <a:themeElements>
    <a:clrScheme name="UiB fargepalett">
      <a:dk1>
        <a:sysClr val="windowText" lastClr="000000"/>
      </a:dk1>
      <a:lt1>
        <a:srgbClr val="FFFFFF"/>
      </a:lt1>
      <a:dk2>
        <a:srgbClr val="716657"/>
      </a:dk2>
      <a:lt2>
        <a:srgbClr val="F5F5F5"/>
      </a:lt2>
      <a:accent1>
        <a:srgbClr val="DB3F3D"/>
      </a:accent1>
      <a:accent2>
        <a:srgbClr val="4EA0B7"/>
      </a:accent2>
      <a:accent3>
        <a:srgbClr val="789A5B"/>
      </a:accent3>
      <a:accent4>
        <a:srgbClr val="CDAB3F"/>
      </a:accent4>
      <a:accent5>
        <a:srgbClr val="705686"/>
      </a:accent5>
      <a:accent6>
        <a:srgbClr val="847268"/>
      </a:accent6>
      <a:hlink>
        <a:srgbClr val="4EA0B7"/>
      </a:hlink>
      <a:folHlink>
        <a:srgbClr val="004C70"/>
      </a:folHlink>
    </a:clrScheme>
    <a:fontScheme name="UiB Maler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984</Words>
  <Application>Microsoft Office PowerPoint</Application>
  <PresentationFormat>On-screen Show (4:3)</PresentationFormat>
  <Paragraphs>709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Arial Rounded MT Bold</vt:lpstr>
      <vt:lpstr>Calibri</vt:lpstr>
      <vt:lpstr>Calibri Light</vt:lpstr>
      <vt:lpstr>Calibri,Times New Roman</vt:lpstr>
      <vt:lpstr>Myriad Pro</vt:lpstr>
      <vt:lpstr>Roboto</vt:lpstr>
      <vt:lpstr>Times New Roman</vt:lpstr>
      <vt:lpstr>Wingdings</vt:lpstr>
      <vt:lpstr>Office Theme</vt:lpstr>
      <vt:lpstr>UiB_english_blue</vt:lpstr>
      <vt:lpstr>Store data – store muligheter:  datavisualisering av et semester</vt:lpstr>
      <vt:lpstr>PowerPoint Presentation</vt:lpstr>
      <vt:lpstr>PowerPoint Presentation</vt:lpstr>
      <vt:lpstr>Utgangspunkt</vt:lpstr>
      <vt:lpstr>PowerPoint Presentation</vt:lpstr>
      <vt:lpstr>Datakilder</vt:lpstr>
      <vt:lpstr>Datakilder</vt:lpstr>
      <vt:lpstr>Financial times inn her</vt:lpstr>
      <vt:lpstr>PowerPoint Presentation</vt:lpstr>
      <vt:lpstr>Resultat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Metodiske begrensinger</vt:lpstr>
      <vt:lpstr>Praktisk anvendelse</vt:lpstr>
      <vt:lpstr>UIB</vt:lpstr>
      <vt:lpstr>Obsvarsel 10.-15.mars [eksempel] </vt:lpstr>
      <vt:lpstr>PowerPoint Presentation</vt:lpstr>
      <vt:lpstr>* henry.langseth@uib.no</vt:lpstr>
      <vt:lpstr>PowerPoint Presentation</vt:lpstr>
    </vt:vector>
  </TitlesOfParts>
  <Company>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Søk &amp; skriv i undervisning og veiledning</dc:title>
  <dc:creator>Henry Langseth</dc:creator>
  <cp:lastModifiedBy>Henry Langseth</cp:lastModifiedBy>
  <cp:revision>60</cp:revision>
  <dcterms:created xsi:type="dcterms:W3CDTF">2018-09-19T08:14:23Z</dcterms:created>
  <dcterms:modified xsi:type="dcterms:W3CDTF">2019-06-11T14:32:08Z</dcterms:modified>
</cp:coreProperties>
</file>