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  <p:sldMasterId id="2147483772" r:id="rId2"/>
  </p:sldMasterIdLst>
  <p:notesMasterIdLst>
    <p:notesMasterId r:id="rId36"/>
  </p:notesMasterIdLst>
  <p:handoutMasterIdLst>
    <p:handoutMasterId r:id="rId37"/>
  </p:handoutMasterIdLst>
  <p:sldIdLst>
    <p:sldId id="256" r:id="rId3"/>
    <p:sldId id="334" r:id="rId4"/>
    <p:sldId id="339" r:id="rId5"/>
    <p:sldId id="356" r:id="rId6"/>
    <p:sldId id="357" r:id="rId7"/>
    <p:sldId id="358" r:id="rId8"/>
    <p:sldId id="355" r:id="rId9"/>
    <p:sldId id="341" r:id="rId10"/>
    <p:sldId id="353" r:id="rId11"/>
    <p:sldId id="354" r:id="rId12"/>
    <p:sldId id="342" r:id="rId13"/>
    <p:sldId id="343" r:id="rId14"/>
    <p:sldId id="344" r:id="rId15"/>
    <p:sldId id="345" r:id="rId16"/>
    <p:sldId id="347" r:id="rId17"/>
    <p:sldId id="349" r:id="rId18"/>
    <p:sldId id="312" r:id="rId19"/>
    <p:sldId id="351" r:id="rId20"/>
    <p:sldId id="313" r:id="rId21"/>
    <p:sldId id="314" r:id="rId22"/>
    <p:sldId id="315" r:id="rId23"/>
    <p:sldId id="316" r:id="rId24"/>
    <p:sldId id="325" r:id="rId25"/>
    <p:sldId id="320" r:id="rId26"/>
    <p:sldId id="360" r:id="rId27"/>
    <p:sldId id="318" r:id="rId28"/>
    <p:sldId id="322" r:id="rId29"/>
    <p:sldId id="321" r:id="rId30"/>
    <p:sldId id="302" r:id="rId31"/>
    <p:sldId id="359" r:id="rId32"/>
    <p:sldId id="300" r:id="rId33"/>
    <p:sldId id="362" r:id="rId34"/>
    <p:sldId id="308" r:id="rId3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43" autoAdjust="0"/>
  </p:normalViewPr>
  <p:slideViewPr>
    <p:cSldViewPr showGuides="1">
      <p:cViewPr>
        <p:scale>
          <a:sx n="70" d="100"/>
          <a:sy n="70" d="100"/>
        </p:scale>
        <p:origin x="-1158" y="-120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73578-C9EC-6140-94E4-0532BD57EC64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9B37731B-597C-CF47-997C-F815E9017EA8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/>
            <a:t>Eitrem</a:t>
          </a:r>
        </a:p>
      </dgm:t>
    </dgm:pt>
    <dgm:pt modelId="{6FD4033A-E7CF-4843-BF7F-29C403665E0F}" type="parTrans" cxnId="{DA61258A-C3FA-5749-90AA-8EC58A0DAA4E}">
      <dgm:prSet/>
      <dgm:spPr/>
      <dgm:t>
        <a:bodyPr/>
        <a:lstStyle/>
        <a:p>
          <a:endParaRPr lang="nb-NO"/>
        </a:p>
      </dgm:t>
    </dgm:pt>
    <dgm:pt modelId="{FAB08A48-6501-3E45-8EC7-A3E2554E4A9C}" type="sibTrans" cxnId="{DA61258A-C3FA-5749-90AA-8EC58A0DAA4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nb-NO"/>
        </a:p>
      </dgm:t>
    </dgm:pt>
    <dgm:pt modelId="{53E67AA1-69C8-1A43-9FB1-B7EEE12FC64B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err="1"/>
            <a:t>Classification</a:t>
          </a:r>
          <a:endParaRPr lang="nb-NO" dirty="0"/>
        </a:p>
      </dgm:t>
    </dgm:pt>
    <dgm:pt modelId="{31A8C09E-E3AB-6042-A588-5FBD10C64D12}" type="parTrans" cxnId="{CB06E448-8D30-0D46-82DD-21C20A408C4B}">
      <dgm:prSet/>
      <dgm:spPr/>
      <dgm:t>
        <a:bodyPr/>
        <a:lstStyle/>
        <a:p>
          <a:endParaRPr lang="nb-NO"/>
        </a:p>
      </dgm:t>
    </dgm:pt>
    <dgm:pt modelId="{B1364135-A555-6B42-B09E-9B72F91D6B8F}" type="sibTrans" cxnId="{CB06E448-8D30-0D46-82DD-21C20A408C4B}">
      <dgm:prSet/>
      <dgm:spPr/>
      <dgm:t>
        <a:bodyPr/>
        <a:lstStyle/>
        <a:p>
          <a:endParaRPr lang="nb-NO"/>
        </a:p>
      </dgm:t>
    </dgm:pt>
    <dgm:pt modelId="{D99F2956-A23C-F74F-9546-94F7562F192D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err="1"/>
            <a:t>Translation</a:t>
          </a:r>
          <a:endParaRPr lang="nb-NO" dirty="0"/>
        </a:p>
      </dgm:t>
    </dgm:pt>
    <dgm:pt modelId="{480AEF07-0754-FF40-B39A-C1DD35A7EEC1}" type="sibTrans" cxnId="{52E9BE73-812B-D24D-8736-62446E7A671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nb-NO"/>
        </a:p>
      </dgm:t>
    </dgm:pt>
    <dgm:pt modelId="{E4E5B1CC-BBF6-1540-A252-F1AB922F491D}" type="parTrans" cxnId="{52E9BE73-812B-D24D-8736-62446E7A671E}">
      <dgm:prSet/>
      <dgm:spPr/>
      <dgm:t>
        <a:bodyPr/>
        <a:lstStyle/>
        <a:p>
          <a:endParaRPr lang="nb-NO"/>
        </a:p>
      </dgm:t>
    </dgm:pt>
    <dgm:pt modelId="{73CB215F-B1DC-2D42-9A7C-EDA2EE37A848}" type="pres">
      <dgm:prSet presAssocID="{23373578-C9EC-6140-94E4-0532BD57EC64}" presName="Name0" presStyleCnt="0">
        <dgm:presLayoutVars>
          <dgm:dir/>
          <dgm:resizeHandles val="exact"/>
        </dgm:presLayoutVars>
      </dgm:prSet>
      <dgm:spPr/>
    </dgm:pt>
    <dgm:pt modelId="{E6C06794-AB70-EF4A-90A5-8D093136CE30}" type="pres">
      <dgm:prSet presAssocID="{D99F2956-A23C-F74F-9546-94F7562F19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80D355-F1B3-744C-BB43-94B7AC286FE5}" type="pres">
      <dgm:prSet presAssocID="{480AEF07-0754-FF40-B39A-C1DD35A7EEC1}" presName="sibTrans" presStyleLbl="sibTrans2D1" presStyleIdx="0" presStyleCnt="2"/>
      <dgm:spPr/>
      <dgm:t>
        <a:bodyPr/>
        <a:lstStyle/>
        <a:p>
          <a:endParaRPr lang="nb-NO"/>
        </a:p>
      </dgm:t>
    </dgm:pt>
    <dgm:pt modelId="{9C2D0A87-3D3E-7645-96E9-1736E9176235}" type="pres">
      <dgm:prSet presAssocID="{480AEF07-0754-FF40-B39A-C1DD35A7EEC1}" presName="connectorText" presStyleLbl="sibTrans2D1" presStyleIdx="0" presStyleCnt="2"/>
      <dgm:spPr/>
      <dgm:t>
        <a:bodyPr/>
        <a:lstStyle/>
        <a:p>
          <a:endParaRPr lang="nb-NO"/>
        </a:p>
      </dgm:t>
    </dgm:pt>
    <dgm:pt modelId="{B4D8B8E8-D4F1-D54D-9815-4817BCC12937}" type="pres">
      <dgm:prSet presAssocID="{9B37731B-597C-CF47-997C-F815E9017E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FD32CC7-030B-9A4C-A95F-559B8FDC7A30}" type="pres">
      <dgm:prSet presAssocID="{FAB08A48-6501-3E45-8EC7-A3E2554E4A9C}" presName="sibTrans" presStyleLbl="sibTrans2D1" presStyleIdx="1" presStyleCnt="2"/>
      <dgm:spPr/>
      <dgm:t>
        <a:bodyPr/>
        <a:lstStyle/>
        <a:p>
          <a:endParaRPr lang="nb-NO"/>
        </a:p>
      </dgm:t>
    </dgm:pt>
    <dgm:pt modelId="{6DB2A57A-DCE6-444E-9822-038C77116905}" type="pres">
      <dgm:prSet presAssocID="{FAB08A48-6501-3E45-8EC7-A3E2554E4A9C}" presName="connectorText" presStyleLbl="sibTrans2D1" presStyleIdx="1" presStyleCnt="2"/>
      <dgm:spPr/>
      <dgm:t>
        <a:bodyPr/>
        <a:lstStyle/>
        <a:p>
          <a:endParaRPr lang="nb-NO"/>
        </a:p>
      </dgm:t>
    </dgm:pt>
    <dgm:pt modelId="{08C5F918-77A4-F946-8FD8-B9233B795B22}" type="pres">
      <dgm:prSet presAssocID="{53E67AA1-69C8-1A43-9FB1-B7EEE12FC6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D2B4FD7-212F-4834-91C8-AA536A0D7ACF}" type="presOf" srcId="{480AEF07-0754-FF40-B39A-C1DD35A7EEC1}" destId="{9C2D0A87-3D3E-7645-96E9-1736E9176235}" srcOrd="1" destOrd="0" presId="urn:microsoft.com/office/officeart/2005/8/layout/process1"/>
    <dgm:cxn modelId="{1BE3DCE3-856C-4B0D-A185-25B36DA7BBB7}" type="presOf" srcId="{9B37731B-597C-CF47-997C-F815E9017EA8}" destId="{B4D8B8E8-D4F1-D54D-9815-4817BCC12937}" srcOrd="0" destOrd="0" presId="urn:microsoft.com/office/officeart/2005/8/layout/process1"/>
    <dgm:cxn modelId="{7752F531-50CC-4367-89E0-89D68EAB080E}" type="presOf" srcId="{53E67AA1-69C8-1A43-9FB1-B7EEE12FC64B}" destId="{08C5F918-77A4-F946-8FD8-B9233B795B22}" srcOrd="0" destOrd="0" presId="urn:microsoft.com/office/officeart/2005/8/layout/process1"/>
    <dgm:cxn modelId="{EC0562B6-28E9-431E-B63C-FD6E814C8BAF}" type="presOf" srcId="{FAB08A48-6501-3E45-8EC7-A3E2554E4A9C}" destId="{9FD32CC7-030B-9A4C-A95F-559B8FDC7A30}" srcOrd="0" destOrd="0" presId="urn:microsoft.com/office/officeart/2005/8/layout/process1"/>
    <dgm:cxn modelId="{52E9BE73-812B-D24D-8736-62446E7A671E}" srcId="{23373578-C9EC-6140-94E4-0532BD57EC64}" destId="{D99F2956-A23C-F74F-9546-94F7562F192D}" srcOrd="0" destOrd="0" parTransId="{E4E5B1CC-BBF6-1540-A252-F1AB922F491D}" sibTransId="{480AEF07-0754-FF40-B39A-C1DD35A7EEC1}"/>
    <dgm:cxn modelId="{144A0976-65CE-4343-8FEC-1BD3F418383F}" type="presOf" srcId="{23373578-C9EC-6140-94E4-0532BD57EC64}" destId="{73CB215F-B1DC-2D42-9A7C-EDA2EE37A848}" srcOrd="0" destOrd="0" presId="urn:microsoft.com/office/officeart/2005/8/layout/process1"/>
    <dgm:cxn modelId="{CB06E448-8D30-0D46-82DD-21C20A408C4B}" srcId="{23373578-C9EC-6140-94E4-0532BD57EC64}" destId="{53E67AA1-69C8-1A43-9FB1-B7EEE12FC64B}" srcOrd="2" destOrd="0" parTransId="{31A8C09E-E3AB-6042-A588-5FBD10C64D12}" sibTransId="{B1364135-A555-6B42-B09E-9B72F91D6B8F}"/>
    <dgm:cxn modelId="{4764D29A-F3D1-4A7E-B7F8-DABAB66DA773}" type="presOf" srcId="{D99F2956-A23C-F74F-9546-94F7562F192D}" destId="{E6C06794-AB70-EF4A-90A5-8D093136CE30}" srcOrd="0" destOrd="0" presId="urn:microsoft.com/office/officeart/2005/8/layout/process1"/>
    <dgm:cxn modelId="{3D1D4EB4-B078-4AA0-903A-0AEED6ADD6D7}" type="presOf" srcId="{FAB08A48-6501-3E45-8EC7-A3E2554E4A9C}" destId="{6DB2A57A-DCE6-444E-9822-038C77116905}" srcOrd="1" destOrd="0" presId="urn:microsoft.com/office/officeart/2005/8/layout/process1"/>
    <dgm:cxn modelId="{1F7629F2-AB9E-48F1-887A-44FC1D492665}" type="presOf" srcId="{480AEF07-0754-FF40-B39A-C1DD35A7EEC1}" destId="{4780D355-F1B3-744C-BB43-94B7AC286FE5}" srcOrd="0" destOrd="0" presId="urn:microsoft.com/office/officeart/2005/8/layout/process1"/>
    <dgm:cxn modelId="{DA61258A-C3FA-5749-90AA-8EC58A0DAA4E}" srcId="{23373578-C9EC-6140-94E4-0532BD57EC64}" destId="{9B37731B-597C-CF47-997C-F815E9017EA8}" srcOrd="1" destOrd="0" parTransId="{6FD4033A-E7CF-4843-BF7F-29C403665E0F}" sibTransId="{FAB08A48-6501-3E45-8EC7-A3E2554E4A9C}"/>
    <dgm:cxn modelId="{F0FB3883-DFEA-475E-A9A7-0D9F8CE2EA8F}" type="presParOf" srcId="{73CB215F-B1DC-2D42-9A7C-EDA2EE37A848}" destId="{E6C06794-AB70-EF4A-90A5-8D093136CE30}" srcOrd="0" destOrd="0" presId="urn:microsoft.com/office/officeart/2005/8/layout/process1"/>
    <dgm:cxn modelId="{0FAB2C6A-3E21-48C2-8E4E-DE780227CF3C}" type="presParOf" srcId="{73CB215F-B1DC-2D42-9A7C-EDA2EE37A848}" destId="{4780D355-F1B3-744C-BB43-94B7AC286FE5}" srcOrd="1" destOrd="0" presId="urn:microsoft.com/office/officeart/2005/8/layout/process1"/>
    <dgm:cxn modelId="{D65300B5-E46C-47B7-A611-331B40946DE7}" type="presParOf" srcId="{4780D355-F1B3-744C-BB43-94B7AC286FE5}" destId="{9C2D0A87-3D3E-7645-96E9-1736E9176235}" srcOrd="0" destOrd="0" presId="urn:microsoft.com/office/officeart/2005/8/layout/process1"/>
    <dgm:cxn modelId="{1EBC2FF1-8AD7-4072-843A-6F9892807903}" type="presParOf" srcId="{73CB215F-B1DC-2D42-9A7C-EDA2EE37A848}" destId="{B4D8B8E8-D4F1-D54D-9815-4817BCC12937}" srcOrd="2" destOrd="0" presId="urn:microsoft.com/office/officeart/2005/8/layout/process1"/>
    <dgm:cxn modelId="{F07D7FD7-AEAD-4396-9982-47606DDE60BE}" type="presParOf" srcId="{73CB215F-B1DC-2D42-9A7C-EDA2EE37A848}" destId="{9FD32CC7-030B-9A4C-A95F-559B8FDC7A30}" srcOrd="3" destOrd="0" presId="urn:microsoft.com/office/officeart/2005/8/layout/process1"/>
    <dgm:cxn modelId="{84CD8696-9ECA-465C-8C87-E435B62BD6AC}" type="presParOf" srcId="{9FD32CC7-030B-9A4C-A95F-559B8FDC7A30}" destId="{6DB2A57A-DCE6-444E-9822-038C77116905}" srcOrd="0" destOrd="0" presId="urn:microsoft.com/office/officeart/2005/8/layout/process1"/>
    <dgm:cxn modelId="{236063A7-2A28-4CBD-A966-A1A90949E17D}" type="presParOf" srcId="{73CB215F-B1DC-2D42-9A7C-EDA2EE37A848}" destId="{08C5F918-77A4-F946-8FD8-B9233B795B2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06794-AB70-EF4A-90A5-8D093136CE30}">
      <dsp:nvSpPr>
        <dsp:cNvPr id="0" name=""/>
        <dsp:cNvSpPr/>
      </dsp:nvSpPr>
      <dsp:spPr>
        <a:xfrm>
          <a:off x="4640" y="1324167"/>
          <a:ext cx="1387096" cy="83225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/>
            <a:t>Translation</a:t>
          </a:r>
          <a:endParaRPr lang="nb-NO" sz="1600" kern="1200" dirty="0"/>
        </a:p>
      </dsp:txBody>
      <dsp:txXfrm>
        <a:off x="29016" y="1348543"/>
        <a:ext cx="1338344" cy="783505"/>
      </dsp:txXfrm>
    </dsp:sp>
    <dsp:sp modelId="{4780D355-F1B3-744C-BB43-94B7AC286FE5}">
      <dsp:nvSpPr>
        <dsp:cNvPr id="0" name=""/>
        <dsp:cNvSpPr/>
      </dsp:nvSpPr>
      <dsp:spPr>
        <a:xfrm>
          <a:off x="1530446" y="1568296"/>
          <a:ext cx="294064" cy="343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300" kern="1200"/>
        </a:p>
      </dsp:txBody>
      <dsp:txXfrm>
        <a:off x="1530446" y="1637096"/>
        <a:ext cx="205845" cy="206399"/>
      </dsp:txXfrm>
    </dsp:sp>
    <dsp:sp modelId="{B4D8B8E8-D4F1-D54D-9815-4817BCC12937}">
      <dsp:nvSpPr>
        <dsp:cNvPr id="0" name=""/>
        <dsp:cNvSpPr/>
      </dsp:nvSpPr>
      <dsp:spPr>
        <a:xfrm>
          <a:off x="1946575" y="1324167"/>
          <a:ext cx="1387096" cy="83225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/>
            <a:t>Eitrem</a:t>
          </a:r>
        </a:p>
      </dsp:txBody>
      <dsp:txXfrm>
        <a:off x="1970951" y="1348543"/>
        <a:ext cx="1338344" cy="783505"/>
      </dsp:txXfrm>
    </dsp:sp>
    <dsp:sp modelId="{9FD32CC7-030B-9A4C-A95F-559B8FDC7A30}">
      <dsp:nvSpPr>
        <dsp:cNvPr id="0" name=""/>
        <dsp:cNvSpPr/>
      </dsp:nvSpPr>
      <dsp:spPr>
        <a:xfrm>
          <a:off x="3472381" y="1568296"/>
          <a:ext cx="294064" cy="343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300" kern="1200"/>
        </a:p>
      </dsp:txBody>
      <dsp:txXfrm>
        <a:off x="3472381" y="1637096"/>
        <a:ext cx="205845" cy="206399"/>
      </dsp:txXfrm>
    </dsp:sp>
    <dsp:sp modelId="{08C5F918-77A4-F946-8FD8-B9233B795B22}">
      <dsp:nvSpPr>
        <dsp:cNvPr id="0" name=""/>
        <dsp:cNvSpPr/>
      </dsp:nvSpPr>
      <dsp:spPr>
        <a:xfrm>
          <a:off x="3888510" y="1324167"/>
          <a:ext cx="1387096" cy="83225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/>
            <a:t>Classification</a:t>
          </a:r>
          <a:endParaRPr lang="nb-NO" sz="1600" kern="1200" dirty="0"/>
        </a:p>
      </dsp:txBody>
      <dsp:txXfrm>
        <a:off x="3912886" y="1348543"/>
        <a:ext cx="1338344" cy="783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FE8C2EB-7806-4375-9407-94978D9B4466}" type="datetime1">
              <a:rPr lang="nb-NO" altLang="nb-NO"/>
              <a:pPr/>
              <a:t>11.06.2019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754FB85-38A4-4916-B9AE-8D273E0449B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15225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B38C766-51B5-4C03-8C96-D8888F326AD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46451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25777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Papyrus:</a:t>
            </a:r>
          </a:p>
          <a:p>
            <a:endParaRPr lang="nb-NO" dirty="0"/>
          </a:p>
          <a:p>
            <a:r>
              <a:rPr lang="nb-NO" dirty="0"/>
              <a:t>Å kombinere</a:t>
            </a:r>
            <a:r>
              <a:rPr lang="nb-NO" baseline="0" dirty="0"/>
              <a:t> data fra Oslo sitt samling med APIS som inneholder 80.000 dokumenter</a:t>
            </a:r>
            <a:r>
              <a:rPr lang="nb-NO" dirty="0"/>
              <a:t> </a:t>
            </a:r>
          </a:p>
          <a:p>
            <a:r>
              <a:rPr lang="nb-NO" dirty="0"/>
              <a:t>Normalisere tekstene tar mest tid.</a:t>
            </a:r>
          </a:p>
          <a:p>
            <a:r>
              <a:rPr lang="nb-NO" dirty="0"/>
              <a:t>Så</a:t>
            </a:r>
            <a:r>
              <a:rPr lang="nb-NO" baseline="0" dirty="0"/>
              <a:t> har vi laget en maskinlæringsmodul som predikerer : Provence (Funnsted) og </a:t>
            </a:r>
            <a:r>
              <a:rPr lang="nb-NO" baseline="0" dirty="0" err="1"/>
              <a:t>Origin</a:t>
            </a:r>
            <a:r>
              <a:rPr lang="nb-NO" baseline="0" dirty="0"/>
              <a:t> ()  forfatter. 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55458-729D-4AC5-AE7F-934EB216CE29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38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60806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Black </a:t>
            </a:r>
            <a:r>
              <a:rPr lang="nb-NO" dirty="0" err="1" smtClean="0"/>
              <a:t>box</a:t>
            </a:r>
            <a:endParaRPr lang="nb-NO" dirty="0" smtClean="0"/>
          </a:p>
          <a:p>
            <a:r>
              <a:rPr lang="nb-NO" dirty="0" smtClean="0"/>
              <a:t>Dilemma: </a:t>
            </a:r>
            <a:r>
              <a:rPr lang="nb-NO" dirty="0" err="1" smtClean="0"/>
              <a:t>Shallow</a:t>
            </a:r>
            <a:r>
              <a:rPr lang="nb-NO" dirty="0" smtClean="0"/>
              <a:t> </a:t>
            </a:r>
            <a:r>
              <a:rPr lang="nb-NO" dirty="0" err="1" smtClean="0"/>
              <a:t>learning</a:t>
            </a:r>
            <a:r>
              <a:rPr lang="nb-NO" dirty="0" smtClean="0"/>
              <a:t> eller Deep Learning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55458-729D-4AC5-AE7F-934EB216CE29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66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Begrenset antall data der ute.</a:t>
            </a:r>
          </a:p>
          <a:p>
            <a:r>
              <a:rPr lang="nb-NO" dirty="0" smtClean="0"/>
              <a:t>Datakvaliteten er god, men trenger fortsatt mye rengjøring</a:t>
            </a:r>
          </a:p>
          <a:p>
            <a:r>
              <a:rPr lang="nb-NO" dirty="0" smtClean="0"/>
              <a:t>Høy </a:t>
            </a:r>
            <a:r>
              <a:rPr lang="nb-NO" dirty="0" err="1" smtClean="0"/>
              <a:t>datadimensjonalitet</a:t>
            </a:r>
            <a:r>
              <a:rPr lang="nb-NO" dirty="0" smtClean="0"/>
              <a:t> fordi mange ord blir brukt sjelden. Stort ordforråd.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45815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siste testen ble utført med 12 brukere av HUMSAM biblioteket.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ChatBot</a:t>
            </a:r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ikke avskrekkende på bruker, gror bunn for videre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utforskning av muligheter og funksjoner i biblioteket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gode indikasjoner på at AI har en potensiell fremtid som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informasjonstjeneste i biblioteket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55458-729D-4AC5-AE7F-934EB216CE29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920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har testet</a:t>
            </a:r>
            <a:r>
              <a:rPr lang="nb-NO" baseline="0" dirty="0" smtClean="0"/>
              <a:t> RB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45619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 smtClean="0"/>
              <a:t> våren 2019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 smtClean="0"/>
              <a:t>vi har testet BC x jurister</a:t>
            </a:r>
            <a:endParaRPr lang="en-US" altLang="en-US" sz="1000" dirty="0" smtClean="0">
              <a:solidFill>
                <a:srgbClr val="000000"/>
              </a:solidFill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17129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har lært</a:t>
            </a:r>
            <a:r>
              <a:rPr lang="nb-NO" baseline="0" dirty="0" smtClean="0"/>
              <a:t> mye…..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52310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 smtClean="0"/>
              <a:t>Med</a:t>
            </a:r>
            <a:r>
              <a:rPr lang="nb-NO" baseline="0" noProof="0" dirty="0" smtClean="0"/>
              <a:t> støtte fra USIT har vi kunne delta på denne noden</a:t>
            </a:r>
          </a:p>
          <a:p>
            <a:endParaRPr lang="nb-NO" noProof="0" dirty="0" smtClean="0"/>
          </a:p>
          <a:p>
            <a:r>
              <a:rPr lang="nb-NO" noProof="0" dirty="0" smtClean="0"/>
              <a:t>Ai-salongen gir en forutsigbar tidsplan for aktiviteter / muligheter til å diskutere og møte andre eksperter / samarbeid  </a:t>
            </a:r>
          </a:p>
          <a:p>
            <a:endParaRPr lang="en-US" baseline="0" noProof="0" dirty="0" smtClean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42890-9AA5-C248-9489-F5E3D1E7D74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00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2018 – 1 = biomedical informatics </a:t>
            </a:r>
          </a:p>
          <a:p>
            <a:r>
              <a:rPr lang="en-US" noProof="0" dirty="0" smtClean="0"/>
              <a:t>2019 –</a:t>
            </a:r>
            <a:r>
              <a:rPr lang="en-US" baseline="0" noProof="0" dirty="0" smtClean="0"/>
              <a:t> 4 = </a:t>
            </a:r>
            <a:r>
              <a:rPr lang="en-US" baseline="0" noProof="0" dirty="0" err="1" smtClean="0"/>
              <a:t>Tech&amp;GPU</a:t>
            </a:r>
            <a:r>
              <a:rPr lang="en-US" baseline="0" noProof="0" dirty="0" smtClean="0"/>
              <a:t>, NRK, Microsoft+ vortex, NR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42890-9AA5-C248-9489-F5E3D1E7D74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4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3751563-C46E-495D-9D9F-6F4CE413D41E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8025" y="698500"/>
            <a:ext cx="5443538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343401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0" dirty="0"/>
          </a:p>
        </p:txBody>
      </p:sp>
    </p:spTree>
    <p:extLst>
      <p:ext uri="{BB962C8B-B14F-4D97-AF65-F5344CB8AC3E}">
        <p14:creationId xmlns:p14="http://schemas.microsoft.com/office/powerpoint/2010/main" val="3938422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har daglig kontakt</a:t>
            </a:r>
            <a:r>
              <a:rPr lang="nb-NO" baseline="0" dirty="0" smtClean="0"/>
              <a:t> med brukere</a:t>
            </a:r>
          </a:p>
          <a:p>
            <a:r>
              <a:rPr lang="nb-NO" baseline="0" dirty="0" smtClean="0"/>
              <a:t>Vi har allerede tjenester og kurs for våre brukere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75613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Når jeg sier nødvendig KI kompetanse</a:t>
            </a:r>
            <a:r>
              <a:rPr lang="nb-NO" baseline="0" dirty="0" smtClean="0"/>
              <a:t> </a:t>
            </a:r>
            <a:endParaRPr lang="nb-NO" baseline="0" dirty="0" smtClean="0"/>
          </a:p>
          <a:p>
            <a:r>
              <a:rPr lang="nb-NO" baseline="0" dirty="0" smtClean="0"/>
              <a:t>Metadata</a:t>
            </a:r>
          </a:p>
          <a:p>
            <a:r>
              <a:rPr lang="nb-NO" baseline="0" dirty="0" smtClean="0"/>
              <a:t>Data management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39863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Utvikling av tale til tekst </a:t>
            </a:r>
          </a:p>
          <a:p>
            <a:r>
              <a:rPr lang="nb-NO" dirty="0" smtClean="0"/>
              <a:t>Master students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42890-9AA5-C248-9489-F5E3D1E7D74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35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687388"/>
            <a:ext cx="54832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  <a:r>
              <a:rPr lang="nb-NO" dirty="0" smtClean="0"/>
              <a:t>viktig å skrive og sparre med</a:t>
            </a:r>
            <a:r>
              <a:rPr lang="nb-NO" baseline="0" dirty="0" smtClean="0"/>
              <a:t> andre på konferanser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B597-1D24-4594-84F0-18A5C281B26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0638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Menneskelig</a:t>
            </a:r>
            <a:r>
              <a:rPr lang="nb-NO" baseline="0" dirty="0"/>
              <a:t> kontakt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55458-729D-4AC5-AE7F-934EB216CE29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339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Menneskelig</a:t>
            </a:r>
            <a:r>
              <a:rPr lang="nb-NO" baseline="0" dirty="0"/>
              <a:t> kontakt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55458-729D-4AC5-AE7F-934EB216CE29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339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55458-729D-4AC5-AE7F-934EB216CE29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33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Faktisk så sier </a:t>
            </a:r>
            <a:r>
              <a:rPr lang="nb-NO" dirty="0" err="1"/>
              <a:t>Horizon</a:t>
            </a:r>
            <a:r>
              <a:rPr lang="nb-NO" dirty="0"/>
              <a:t> report at innen 5 år er </a:t>
            </a:r>
            <a:r>
              <a:rPr lang="nb-NO" dirty="0" smtClean="0"/>
              <a:t>dette</a:t>
            </a:r>
            <a:r>
              <a:rPr lang="nb-NO" baseline="0" dirty="0" smtClean="0"/>
              <a:t> blir relevant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55458-729D-4AC5-AE7F-934EB216CE29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30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sammenheng mellom en artikkel og annet forskning som er blitt analysert ved hjelp av AI.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overrasker meg ikke, det er jo en bølge av tjenester som er på vei.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biblioteket?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55458-729D-4AC5-AE7F-934EB216CE29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32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3430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er my aktivitet.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5295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334A5EAC-DABE-483C-965B-1A742D07DAA6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8025" y="698500"/>
            <a:ext cx="5443538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343401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nb-NO" b="0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="0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nb-NO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0" hangingPunct="0">
              <a:defRPr/>
            </a:pP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12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Biblioteker har vært tidlig ute å bruke teknologi! </a:t>
            </a:r>
          </a:p>
          <a:p>
            <a:endParaRPr lang="nb-NO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 er en rolle vi kan</a:t>
            </a:r>
            <a:r>
              <a:rPr lang="nb-NO" b="1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 </a:t>
            </a:r>
            <a:endParaRPr lang="nb-NO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b-NO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Hvorfor ikke også KI?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93163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2017</a:t>
            </a:r>
            <a:r>
              <a:rPr lang="nb-NO" baseline="0" dirty="0" smtClean="0"/>
              <a:t> - støtte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9021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32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82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02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17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67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58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754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7805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563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991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EA623-2397-4D4E-82ED-03A94B8C65BF}" type="datetime1">
              <a:rPr lang="nb-NO" altLang="nb-NO" smtClean="0"/>
              <a:t>11.06.2019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E678D-CCAA-40F9-A51E-A97B9FF1EAA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70034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512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E4BD6-8DF4-43A6-A934-A86EEACF96B9}" type="datetime1">
              <a:rPr lang="nb-NO" altLang="nb-NO" smtClean="0"/>
              <a:t>11.06.2019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E08F0-FCF3-4C15-A990-A610EBA9550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0101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46752-D325-4F6E-95E0-8396610ACF34}" type="datetime1">
              <a:rPr lang="nb-NO" altLang="nb-NO" smtClean="0"/>
              <a:t>11.06.2019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88D48-6467-41DA-B560-4CC2BBDC181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9385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4996-3C7B-4418-AAD3-EB0771976614}" type="datetime1">
              <a:rPr lang="nb-NO" altLang="nb-NO" smtClean="0"/>
              <a:t>11.06.2019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0EEE2-4F3B-41ED-A049-EB8AEF784DF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7123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AF663-70F2-4191-A005-48DB8B2EB7CB}" type="datetime1">
              <a:rPr lang="nb-NO" altLang="nb-NO" smtClean="0"/>
              <a:t>11.06.2019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8EA8A-A6B1-4F02-B486-6C37CBE6447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9944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3A941-B1A7-4512-9443-35BA941B6075}" type="datetime1">
              <a:rPr lang="nb-NO" altLang="nb-NO" smtClean="0"/>
              <a:t>11.06.2019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C60B1-BBBB-4737-8DDB-318EB2F067E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0506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BC396-710C-46AB-8BD1-21B3AEDF8460}" type="datetime1">
              <a:rPr lang="nb-NO" altLang="nb-NO" smtClean="0"/>
              <a:t>11.06.2019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58A47-43EE-45D6-9575-764BA2E1A5D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6264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B9ADC-F7C0-49D6-A136-F7A9F48ACE98}" type="datetime1">
              <a:rPr lang="nb-NO" altLang="nb-NO" smtClean="0"/>
              <a:t>11.06.2019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1FD55-9448-4C78-A2C8-C87313B2CBE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104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07BF778D-F996-401D-8EB1-5F0CAA358A80}" type="datetime1">
              <a:rPr lang="nb-NO" altLang="nb-NO" smtClean="0"/>
              <a:t>11.06.2019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A615D73A-85D6-4665-8960-6C4C203A3F4C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8" y="121212"/>
            <a:ext cx="2311970" cy="133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C6E8-3D36-4672-A2EC-1178DC65AFE9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0772-0C68-46FD-966C-8BEDDF9AD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731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mc.org/publication/nmc-horizon-report-2017-library-edition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ktuelles.uni-frankfurt.de/englisch/first-machine-generated-book-publishe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r>
              <a:rPr lang="nb-NO" altLang="nb-NO" dirty="0" smtClean="0"/>
              <a:t>Virak – </a:t>
            </a:r>
            <a:r>
              <a:rPr lang="nb-NO" altLang="nb-NO" dirty="0"/>
              <a:t>S</a:t>
            </a:r>
            <a:r>
              <a:rPr lang="nb-NO" altLang="nb-NO" dirty="0" smtClean="0"/>
              <a:t>tavanger Juni 2019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r>
              <a:rPr lang="nb-NO" altLang="nb-NO" dirty="0" smtClean="0"/>
              <a:t>Effekter </a:t>
            </a:r>
            <a:r>
              <a:rPr lang="nb-NO" altLang="nb-NO" dirty="0"/>
              <a:t>av å bruke kunstig intelligens i et </a:t>
            </a:r>
            <a:r>
              <a:rPr lang="nb-NO" altLang="nb-NO" dirty="0" smtClean="0"/>
              <a:t>akademisk bibliotek</a:t>
            </a:r>
          </a:p>
          <a:p>
            <a:endParaRPr lang="nb-NO" altLang="nb-NO" dirty="0" smtClean="0"/>
          </a:p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</a:rPr>
              <a:t>Andrea Gasparini - </a:t>
            </a:r>
            <a:r>
              <a:rPr lang="nn-NO" sz="1400" dirty="0">
                <a:solidFill>
                  <a:schemeClr val="bg1">
                    <a:lumMod val="50000"/>
                  </a:schemeClr>
                </a:solidFill>
              </a:rPr>
              <a:t>Universitetsbiblioteket i Oslo og Institutt for </a:t>
            </a:r>
            <a:r>
              <a:rPr lang="nn-NO" sz="1400" dirty="0" smtClean="0">
                <a:solidFill>
                  <a:schemeClr val="bg1">
                    <a:lumMod val="50000"/>
                  </a:schemeClr>
                </a:solidFill>
              </a:rPr>
              <a:t>Informatikk </a:t>
            </a:r>
            <a:endParaRPr lang="nb-NO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nb-NO" alt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Tilnærming og </a:t>
            </a:r>
            <a:r>
              <a:rPr lang="nb-N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metode: NB prosjektet</a:t>
            </a:r>
            <a:endParaRPr lang="nb-NO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5532"/>
            <a:ext cx="2565418" cy="12287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7340"/>
            <a:ext cx="2403058" cy="19483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170495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nb-NO" b="1" kern="0" dirty="0"/>
              <a:t>Ved Digitale Tjenester UBO:</a:t>
            </a:r>
          </a:p>
          <a:p>
            <a:pPr marL="0" indent="0">
              <a:buNone/>
            </a:pPr>
            <a:r>
              <a:rPr lang="nb-NO" b="1" kern="0" dirty="0"/>
              <a:t>André Walsøe</a:t>
            </a:r>
          </a:p>
          <a:p>
            <a:pPr marL="0" indent="0">
              <a:buNone/>
            </a:pPr>
            <a:r>
              <a:rPr lang="nb-NO" b="1" kern="0" dirty="0"/>
              <a:t>Ahmed Mohammed</a:t>
            </a:r>
          </a:p>
          <a:p>
            <a:pPr marL="0" indent="0">
              <a:buNone/>
            </a:pPr>
            <a:r>
              <a:rPr lang="nb-NO" b="1" kern="0" dirty="0"/>
              <a:t>Andrea Gasparini</a:t>
            </a:r>
          </a:p>
        </p:txBody>
      </p:sp>
    </p:spTree>
    <p:extLst>
      <p:ext uri="{BB962C8B-B14F-4D97-AF65-F5344CB8AC3E}">
        <p14:creationId xmlns:p14="http://schemas.microsoft.com/office/powerpoint/2010/main" val="21565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EITREM: Papyrus </a:t>
            </a:r>
            <a:r>
              <a:rPr lang="nb-NO" dirty="0" err="1"/>
              <a:t>predicter</a:t>
            </a:r>
            <a:endParaRPr lang="nb-NO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AI-</a:t>
            </a:r>
            <a:r>
              <a:rPr lang="en-US" altLang="en-US" sz="2800" dirty="0" err="1">
                <a:solidFill>
                  <a:srgbClr val="000000"/>
                </a:solidFill>
              </a:rPr>
              <a:t>baserte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tjenester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være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en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støtte</a:t>
            </a:r>
            <a:r>
              <a:rPr lang="en-US" altLang="en-US" sz="2800" dirty="0">
                <a:solidFill>
                  <a:srgbClr val="000000"/>
                </a:solidFill>
              </a:rPr>
              <a:t> for </a:t>
            </a:r>
            <a:r>
              <a:rPr lang="en-US" altLang="en-US" sz="2800" dirty="0" err="1">
                <a:solidFill>
                  <a:srgbClr val="000000"/>
                </a:solidFill>
              </a:rPr>
              <a:t>våre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brukere</a:t>
            </a:r>
            <a:r>
              <a:rPr lang="en-US" altLang="en-US" sz="2800" dirty="0">
                <a:solidFill>
                  <a:srgbClr val="000000"/>
                </a:solidFill>
              </a:rPr>
              <a:t>. Vi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har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utviklet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en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konkret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løsning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77447"/>
            <a:ext cx="6724650" cy="205581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147688CA-5D68-1743-AD5B-670198E9A339}"/>
              </a:ext>
            </a:extLst>
          </p:cNvPr>
          <p:cNvSpPr/>
          <p:nvPr/>
        </p:nvSpPr>
        <p:spPr>
          <a:xfrm>
            <a:off x="107504" y="5448686"/>
            <a:ext cx="2178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Bilde : Universitetsbiblioteket i Oslo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D24C9BD-924B-2941-BCC9-6099E0CC4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D99F19B6-739D-7741-9475-3DABDC3EC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23504"/>
              </p:ext>
            </p:extLst>
          </p:nvPr>
        </p:nvGraphicFramePr>
        <p:xfrm>
          <a:off x="1931876" y="2762198"/>
          <a:ext cx="5280248" cy="348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F1AB8A3E-17D9-924E-A592-15ED35B1C923}"/>
              </a:ext>
            </a:extLst>
          </p:cNvPr>
          <p:cNvSpPr txBox="1"/>
          <p:nvPr/>
        </p:nvSpPr>
        <p:spPr>
          <a:xfrm>
            <a:off x="971601" y="1717374"/>
            <a:ext cx="7180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Klassifiser </a:t>
            </a:r>
            <a:r>
              <a:rPr lang="nb-NO" b="1" dirty="0" err="1"/>
              <a:t>provenance</a:t>
            </a:r>
            <a:r>
              <a:rPr lang="nb-NO" b="1" dirty="0"/>
              <a:t> / sted til et papyrus basert på tekst.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Et verktøy for å hjelpe forskere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Veien videre: Forfatter og kategori.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AI-</a:t>
            </a:r>
            <a:r>
              <a:rPr lang="en-US" altLang="en-US" sz="2800" dirty="0" err="1">
                <a:solidFill>
                  <a:srgbClr val="000000"/>
                </a:solidFill>
              </a:rPr>
              <a:t>baserte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tjenester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være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en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støtte</a:t>
            </a:r>
            <a:r>
              <a:rPr lang="en-US" altLang="en-US" sz="2800" dirty="0">
                <a:solidFill>
                  <a:srgbClr val="000000"/>
                </a:solidFill>
              </a:rPr>
              <a:t> for </a:t>
            </a:r>
            <a:r>
              <a:rPr lang="en-US" altLang="en-US" sz="2800" dirty="0" err="1">
                <a:solidFill>
                  <a:srgbClr val="000000"/>
                </a:solidFill>
              </a:rPr>
              <a:t>våre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brukere</a:t>
            </a:r>
            <a:r>
              <a:rPr lang="en-US" altLang="en-US" sz="2800" dirty="0">
                <a:solidFill>
                  <a:srgbClr val="000000"/>
                </a:solidFill>
              </a:rPr>
              <a:t>. Vi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har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utviklet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en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konkret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løsning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9363C242-2AEB-7343-8A23-7D82D747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900" y="2181288"/>
            <a:ext cx="8874268" cy="2416405"/>
          </a:xfr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AI-</a:t>
            </a:r>
            <a:r>
              <a:rPr lang="en-US" altLang="en-US" sz="2800" dirty="0" err="1">
                <a:solidFill>
                  <a:srgbClr val="000000"/>
                </a:solidFill>
              </a:rPr>
              <a:t>baserte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tjenester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være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en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støtte</a:t>
            </a:r>
            <a:r>
              <a:rPr lang="en-US" altLang="en-US" sz="2800" dirty="0">
                <a:solidFill>
                  <a:srgbClr val="000000"/>
                </a:solidFill>
              </a:rPr>
              <a:t> for </a:t>
            </a:r>
            <a:r>
              <a:rPr lang="en-US" altLang="en-US" sz="2800" dirty="0" err="1">
                <a:solidFill>
                  <a:srgbClr val="000000"/>
                </a:solidFill>
              </a:rPr>
              <a:t>våre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brukere</a:t>
            </a:r>
            <a:r>
              <a:rPr lang="en-US" altLang="en-US" sz="2800" dirty="0">
                <a:solidFill>
                  <a:srgbClr val="000000"/>
                </a:solidFill>
              </a:rPr>
              <a:t>. Vi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har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utviklet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en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konkret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løsning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BE1877D6-B434-D449-A84D-B1A1691F1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278" y="3517573"/>
            <a:ext cx="7886700" cy="1798325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xmlns="" id="{3A483284-C797-4D4B-B954-6763F1BC6783}"/>
              </a:ext>
            </a:extLst>
          </p:cNvPr>
          <p:cNvSpPr txBox="1"/>
          <p:nvPr/>
        </p:nvSpPr>
        <p:spPr>
          <a:xfrm>
            <a:off x="624677" y="1312325"/>
            <a:ext cx="8123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b="1" dirty="0"/>
              <a:t>Valgene til </a:t>
            </a:r>
            <a:r>
              <a:rPr lang="nb-NO" b="1" dirty="0" err="1"/>
              <a:t>deep</a:t>
            </a:r>
            <a:r>
              <a:rPr lang="nb-NO" b="1" dirty="0"/>
              <a:t> </a:t>
            </a:r>
            <a:r>
              <a:rPr lang="nb-NO" b="1" dirty="0" err="1"/>
              <a:t>learning</a:t>
            </a:r>
            <a:r>
              <a:rPr lang="nb-NO" b="1" dirty="0"/>
              <a:t> algoritmen  er vanskelig å forklare.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b="1" dirty="0" err="1"/>
              <a:t>Shallow</a:t>
            </a:r>
            <a:r>
              <a:rPr lang="nb-NO" b="1" dirty="0"/>
              <a:t> </a:t>
            </a:r>
            <a:r>
              <a:rPr lang="nb-NO" b="1" dirty="0" err="1"/>
              <a:t>algorithms</a:t>
            </a:r>
            <a:r>
              <a:rPr lang="nb-NO" b="1" dirty="0"/>
              <a:t> kan lettere forklares (se bilde)</a:t>
            </a:r>
          </a:p>
          <a:p>
            <a:pPr marL="361950" lvl="1"/>
            <a:endParaRPr lang="nb-NO" b="1" dirty="0"/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b="1" dirty="0" err="1"/>
              <a:t>Avvening</a:t>
            </a:r>
            <a:r>
              <a:rPr lang="nb-NO" b="1" dirty="0"/>
              <a:t> mellom ytelse og </a:t>
            </a:r>
            <a:r>
              <a:rPr lang="nb-NO" b="1" dirty="0" err="1"/>
              <a:t>forklarbarhet</a:t>
            </a:r>
            <a:r>
              <a:rPr lang="nb-NO" b="1" dirty="0"/>
              <a:t>.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b="1" dirty="0"/>
              <a:t>Hvordan påvirker forklaringen brukerens tillit til AIs beslutninger? 								</a:t>
            </a:r>
          </a:p>
          <a:p>
            <a:pPr lvl="1" indent="0"/>
            <a:endParaRPr lang="nb-NO" b="1" dirty="0"/>
          </a:p>
          <a:p>
            <a:pPr marL="1373188" lvl="3" indent="-285750">
              <a:buFont typeface="Arial" panose="020B0604020202020204" pitchFamily="34" charset="0"/>
              <a:buChar char="•"/>
            </a:pPr>
            <a:endParaRPr lang="nb-NO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AI-</a:t>
            </a:r>
            <a:r>
              <a:rPr lang="en-US" altLang="en-US" sz="2800" dirty="0" err="1">
                <a:solidFill>
                  <a:srgbClr val="000000"/>
                </a:solidFill>
              </a:rPr>
              <a:t>baserte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tjenester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være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en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støtte</a:t>
            </a:r>
            <a:r>
              <a:rPr lang="en-US" altLang="en-US" sz="2800" dirty="0">
                <a:solidFill>
                  <a:srgbClr val="000000"/>
                </a:solidFill>
              </a:rPr>
              <a:t> for </a:t>
            </a:r>
            <a:r>
              <a:rPr lang="en-US" altLang="en-US" sz="2800" dirty="0" err="1">
                <a:solidFill>
                  <a:srgbClr val="000000"/>
                </a:solidFill>
              </a:rPr>
              <a:t>våre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brukere</a:t>
            </a:r>
            <a:r>
              <a:rPr lang="en-US" altLang="en-US" sz="2800" dirty="0">
                <a:solidFill>
                  <a:srgbClr val="000000"/>
                </a:solidFill>
              </a:rPr>
              <a:t>. Vi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har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utviklet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en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konkret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løsning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2C008F3-8D0F-E84F-B78B-F06B4FD8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1EF3E2E-EC58-674F-A410-F0F254944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b="1" dirty="0"/>
              <a:t>Data knapphet (</a:t>
            </a:r>
            <a:r>
              <a:rPr lang="nb-NO" sz="1800" b="1" dirty="0" err="1"/>
              <a:t>scarcity</a:t>
            </a:r>
            <a:r>
              <a:rPr lang="nb-NO" sz="1800" b="1" dirty="0"/>
              <a:t>)</a:t>
            </a:r>
          </a:p>
          <a:p>
            <a:endParaRPr lang="nb-NO" sz="1800" b="1" dirty="0"/>
          </a:p>
          <a:p>
            <a:endParaRPr lang="nb-NO" sz="1800" b="1" dirty="0"/>
          </a:p>
          <a:p>
            <a:r>
              <a:rPr lang="nb-NO" sz="1800" b="1" dirty="0"/>
              <a:t>Data kvalitet </a:t>
            </a:r>
          </a:p>
          <a:p>
            <a:endParaRPr lang="nb-NO" sz="1800" b="1" dirty="0"/>
          </a:p>
          <a:p>
            <a:pPr marL="0" indent="0">
              <a:buNone/>
            </a:pPr>
            <a:endParaRPr lang="nb-NO" sz="1800" b="1" dirty="0"/>
          </a:p>
          <a:p>
            <a:r>
              <a:rPr lang="nb-NO" sz="1800" b="1" dirty="0"/>
              <a:t>Data </a:t>
            </a:r>
            <a:r>
              <a:rPr lang="nb-NO" sz="1800" b="1" dirty="0" err="1"/>
              <a:t>dimensjonalitet</a:t>
            </a:r>
            <a:endParaRPr lang="nb-NO" sz="1800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EF1C744C-DC36-9E4D-B480-237201C67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83" y="2977514"/>
            <a:ext cx="2391833" cy="2391833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xmlns="" id="{2FDE95AE-0F8C-7643-B0B6-F391A246FB57}"/>
              </a:ext>
            </a:extLst>
          </p:cNvPr>
          <p:cNvSpPr txBox="1">
            <a:spLocks/>
          </p:cNvSpPr>
          <p:nvPr/>
        </p:nvSpPr>
        <p:spPr bwMode="auto">
          <a:xfrm>
            <a:off x="189732" y="192443"/>
            <a:ext cx="871296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sz="2800" dirty="0">
                <a:latin typeface="Calibri" panose="020F0502020204030204" pitchFamily="34" charset="0"/>
              </a:rPr>
              <a:t>Største utfordringen har vært data</a:t>
            </a:r>
            <a:r>
              <a:rPr lang="nb-NO" sz="2800" kern="0" dirty="0">
                <a:latin typeface="Calibri" panose="020F0502020204030204" pitchFamily="34" charset="0"/>
              </a:rPr>
              <a:t>: </a:t>
            </a:r>
          </a:p>
          <a:p>
            <a:r>
              <a:rPr lang="nb-NO" sz="2800" kern="0" dirty="0">
                <a:latin typeface="Calibri" panose="020F0502020204030204" pitchFamily="34" charset="0"/>
              </a:rPr>
              <a:t>80% av tiden har vi bruk for å vaske data!</a:t>
            </a:r>
          </a:p>
        </p:txBody>
      </p:sp>
    </p:spTree>
    <p:extLst>
      <p:ext uri="{BB962C8B-B14F-4D97-AF65-F5344CB8AC3E}">
        <p14:creationId xmlns:p14="http://schemas.microsoft.com/office/powerpoint/2010/main" val="651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Tilnærming og metode: </a:t>
            </a:r>
            <a:r>
              <a:rPr lang="en-US" altLang="en-US" sz="2800" dirty="0" smtClean="0">
                <a:solidFill>
                  <a:srgbClr val="000000"/>
                </a:solidFill>
              </a:rPr>
              <a:t>INF2260 </a:t>
            </a:r>
            <a:r>
              <a:rPr lang="en-US" altLang="en-US" sz="2800" dirty="0" err="1">
                <a:solidFill>
                  <a:srgbClr val="000000"/>
                </a:solidFill>
              </a:rPr>
              <a:t>ved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Institutt</a:t>
            </a:r>
            <a:r>
              <a:rPr lang="en-US" altLang="en-US" sz="2800" dirty="0">
                <a:solidFill>
                  <a:srgbClr val="000000"/>
                </a:solidFill>
              </a:rPr>
              <a:t> for </a:t>
            </a:r>
            <a:r>
              <a:rPr lang="en-US" altLang="en-US" sz="2800" dirty="0" err="1">
                <a:solidFill>
                  <a:srgbClr val="000000"/>
                </a:solidFill>
              </a:rPr>
              <a:t>Informatikk</a:t>
            </a:r>
            <a:r>
              <a:rPr lang="en-US" altLang="en-US" sz="2800" dirty="0">
                <a:solidFill>
                  <a:srgbClr val="000000"/>
                </a:solidFill>
              </a:rPr>
              <a:t> (</a:t>
            </a:r>
            <a:r>
              <a:rPr lang="en-US" altLang="en-US" sz="2800" dirty="0" err="1">
                <a:solidFill>
                  <a:srgbClr val="000000"/>
                </a:solidFill>
              </a:rPr>
              <a:t>UiO</a:t>
            </a:r>
            <a:r>
              <a:rPr lang="en-US" altLang="en-US" sz="28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r="1418"/>
          <a:stretch/>
        </p:blipFill>
        <p:spPr>
          <a:xfrm>
            <a:off x="826180" y="1186114"/>
            <a:ext cx="7275616" cy="41701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5017741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http://www.uio.no/studier/emner/matnat/ifi/INF2260/h17/projects/AI%20for%20Library/</a:t>
            </a:r>
          </a:p>
        </p:txBody>
      </p:sp>
    </p:spTree>
    <p:extLst>
      <p:ext uri="{BB962C8B-B14F-4D97-AF65-F5344CB8AC3E}">
        <p14:creationId xmlns:p14="http://schemas.microsoft.com/office/powerpoint/2010/main" val="23042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88" y="913284"/>
            <a:ext cx="5887219" cy="55450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556792"/>
            <a:ext cx="2517337" cy="732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Tilnærming og metode: </a:t>
            </a:r>
            <a:r>
              <a:rPr lang="en-US" altLang="en-US" sz="2800" dirty="0" smtClean="0">
                <a:solidFill>
                  <a:srgbClr val="000000"/>
                </a:solidFill>
              </a:rPr>
              <a:t>Research bazar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kjermbilde&#10;&#10;Beskrivelse som er generert med svært høy visshet">
            <a:extLst>
              <a:ext uri="{FF2B5EF4-FFF2-40B4-BE49-F238E27FC236}">
                <a16:creationId xmlns="" xmlns:a16="http://schemas.microsoft.com/office/drawing/2014/main" id="{133A5F35-FCAC-4E44-823F-33324ED2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616" y="985292"/>
            <a:ext cx="7261513" cy="4590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Tilnærming og metode: </a:t>
            </a:r>
            <a:r>
              <a:rPr lang="en-US" altLang="en-US" sz="2800" dirty="0" smtClean="0">
                <a:solidFill>
                  <a:srgbClr val="000000"/>
                </a:solidFill>
              </a:rPr>
              <a:t>Research bazar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057300"/>
            <a:ext cx="6804317" cy="411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Tilnærming og metode: </a:t>
            </a:r>
            <a:r>
              <a:rPr lang="en-US" altLang="en-US" sz="2800" dirty="0" smtClean="0">
                <a:solidFill>
                  <a:srgbClr val="000000"/>
                </a:solidFill>
              </a:rPr>
              <a:t>boot camp for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Jurister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613482" y="3019507"/>
            <a:ext cx="4917603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>
              <a:defRPr/>
            </a:pPr>
            <a:r>
              <a:rPr lang="nb-N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Tilnærming og metode </a:t>
            </a:r>
            <a:endParaRPr lang="nb-NO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76200" y="205932"/>
            <a:ext cx="9029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en-US" sz="2800" dirty="0">
                <a:solidFill>
                  <a:srgbClr val="000000"/>
                </a:solidFill>
              </a:rPr>
              <a:t>Denne presentasjon omhandler </a:t>
            </a:r>
            <a:r>
              <a:rPr lang="nb-NO" altLang="en-US" sz="2800" dirty="0" smtClean="0">
                <a:solidFill>
                  <a:srgbClr val="000000"/>
                </a:solidFill>
              </a:rPr>
              <a:t>effekter vi har av å bruke Kunstig </a:t>
            </a:r>
            <a:r>
              <a:rPr lang="nb-NO" altLang="en-US" sz="2800" dirty="0">
                <a:solidFill>
                  <a:srgbClr val="000000"/>
                </a:solidFill>
              </a:rPr>
              <a:t>Intelligens </a:t>
            </a:r>
            <a:r>
              <a:rPr lang="nb-NO" altLang="en-US" sz="2800" dirty="0" smtClean="0">
                <a:solidFill>
                  <a:srgbClr val="000000"/>
                </a:solidFill>
              </a:rPr>
              <a:t>(KI</a:t>
            </a:r>
            <a:r>
              <a:rPr lang="nb-NO" altLang="en-US" sz="2800" dirty="0">
                <a:solidFill>
                  <a:srgbClr val="000000"/>
                </a:solidFill>
              </a:rPr>
              <a:t>) i biblioteket 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34300" y="5274452"/>
            <a:ext cx="3796506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>
              <a:defRPr/>
            </a:pPr>
            <a:r>
              <a:rPr lang="nb-NO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Funn og </a:t>
            </a:r>
            <a:r>
              <a:rPr lang="nb-N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analyse</a:t>
            </a:r>
            <a:endParaRPr lang="nb-NO" sz="1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54" y="3497310"/>
            <a:ext cx="1710442" cy="1710442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4145" y="3076682"/>
            <a:ext cx="3460403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>
              <a:defRPr/>
            </a:pPr>
            <a:r>
              <a:rPr lang="nb-N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Problemstilling</a:t>
            </a:r>
            <a:endParaRPr lang="nb-NO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4" y="3564010"/>
            <a:ext cx="3150781" cy="1710442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455968ED-33F9-EE42-88C2-493FB1E50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1512" y="5207752"/>
            <a:ext cx="4917603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>
              <a:defRPr/>
            </a:pPr>
            <a:r>
              <a:rPr lang="nb-N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Konklusjon og veien videre</a:t>
            </a:r>
            <a:endParaRPr lang="nb-NO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13028"/>
            <a:ext cx="1906479" cy="190647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54" y="1287227"/>
            <a:ext cx="2259042" cy="17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4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2" y="1849388"/>
            <a:ext cx="4330427" cy="15316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59" y="900719"/>
            <a:ext cx="7924800" cy="3429000"/>
          </a:xfrm>
        </p:spPr>
        <p:txBody>
          <a:bodyPr/>
          <a:lstStyle/>
          <a:p>
            <a:pPr marL="0" indent="0">
              <a:buNone/>
            </a:pPr>
            <a:r>
              <a:rPr lang="nb-NO" b="1" dirty="0" err="1" smtClean="0"/>
              <a:t>Azure</a:t>
            </a:r>
            <a:r>
              <a:rPr lang="nb-NO" b="1" dirty="0" smtClean="0"/>
              <a:t> </a:t>
            </a:r>
            <a:r>
              <a:rPr lang="nb-NO" b="1" dirty="0"/>
              <a:t>(Microsoft), </a:t>
            </a:r>
            <a:r>
              <a:rPr lang="nb-NO" b="1" dirty="0" err="1"/>
              <a:t>Phyton</a:t>
            </a:r>
            <a:r>
              <a:rPr lang="nb-NO" b="1" dirty="0"/>
              <a:t> (Dan Michael Heggø), Design </a:t>
            </a:r>
            <a:r>
              <a:rPr lang="nb-NO" b="1" dirty="0" err="1"/>
              <a:t>Thinking</a:t>
            </a:r>
            <a:r>
              <a:rPr lang="nb-NO" b="1" dirty="0"/>
              <a:t> (Andrea).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Tilnærming og metode: </a:t>
            </a:r>
            <a:r>
              <a:rPr lang="en-US" altLang="en-US" sz="2800" dirty="0" smtClean="0">
                <a:solidFill>
                  <a:srgbClr val="000000"/>
                </a:solidFill>
              </a:rPr>
              <a:t>boot camp for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Jurister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52" y="2182706"/>
            <a:ext cx="6328792" cy="3559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" y="3204589"/>
            <a:ext cx="4581500" cy="25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b="1" dirty="0" smtClean="0"/>
              <a:t>For studenter</a:t>
            </a:r>
            <a:endParaRPr lang="nb-NO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43" y="749037"/>
            <a:ext cx="5705357" cy="6006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Tilnærming og metode: </a:t>
            </a:r>
            <a:r>
              <a:rPr lang="en-US" altLang="en-US" sz="2800" dirty="0" smtClean="0">
                <a:solidFill>
                  <a:srgbClr val="000000"/>
                </a:solidFill>
              </a:rPr>
              <a:t>boot camp for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Jurister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"/>
          <a:stretch/>
        </p:blipFill>
        <p:spPr bwMode="auto">
          <a:xfrm>
            <a:off x="539552" y="774904"/>
            <a:ext cx="8208912" cy="5575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Tilnærming og metode: </a:t>
            </a:r>
            <a:r>
              <a:rPr lang="en-US" altLang="en-US" sz="2800" dirty="0" smtClean="0">
                <a:solidFill>
                  <a:srgbClr val="000000"/>
                </a:solidFill>
              </a:rPr>
              <a:t>boot camp for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Jurister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5" y="2977514"/>
            <a:ext cx="2582098" cy="228025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25763"/>
            <a:ext cx="2384936" cy="20317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/>
          <a:srcRect l="1" r="3180"/>
          <a:stretch/>
        </p:blipFill>
        <p:spPr>
          <a:xfrm>
            <a:off x="4932040" y="825763"/>
            <a:ext cx="3675300" cy="4405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Tilnærming og metode: </a:t>
            </a:r>
            <a:r>
              <a:rPr lang="en-US" altLang="en-US" sz="2800" dirty="0" smtClean="0">
                <a:solidFill>
                  <a:srgbClr val="000000"/>
                </a:solidFill>
              </a:rPr>
              <a:t>AI-HUB-NODE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1" r="3180"/>
          <a:stretch/>
        </p:blipFill>
        <p:spPr>
          <a:xfrm>
            <a:off x="5001341" y="771652"/>
            <a:ext cx="3675300" cy="4405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95536" y="10573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/>
              <a:t>2018 </a:t>
            </a:r>
            <a:endParaRPr lang="en-US" sz="1800" b="1" dirty="0" smtClean="0"/>
          </a:p>
          <a:p>
            <a:r>
              <a:rPr lang="en-US" sz="1800" b="1" dirty="0" smtClean="0"/>
              <a:t>Machine </a:t>
            </a:r>
            <a:r>
              <a:rPr lang="en-US" sz="1800" b="1" dirty="0"/>
              <a:t>learning for predicting antibody recognition in </a:t>
            </a:r>
            <a:r>
              <a:rPr lang="en-US" sz="1800" b="1" dirty="0" smtClean="0"/>
              <a:t>silico - </a:t>
            </a:r>
            <a:r>
              <a:rPr lang="en-US" sz="1800" b="1" dirty="0"/>
              <a:t>Biomedical </a:t>
            </a:r>
            <a:r>
              <a:rPr lang="en-US" sz="1800" b="1" dirty="0" smtClean="0"/>
              <a:t>Informatics (IFI)</a:t>
            </a:r>
            <a:endParaRPr lang="en-US" sz="1800" b="1" dirty="0"/>
          </a:p>
          <a:p>
            <a:endParaRPr lang="en-US" sz="1800" b="1" dirty="0" smtClean="0"/>
          </a:p>
          <a:p>
            <a:r>
              <a:rPr lang="en-US" sz="1800" b="1" dirty="0" smtClean="0"/>
              <a:t>2019 </a:t>
            </a:r>
          </a:p>
          <a:p>
            <a:r>
              <a:rPr lang="en-US" sz="1800" b="1" dirty="0" smtClean="0"/>
              <a:t>Tech &amp; GPUs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Speech to text - NRK &amp; IFI </a:t>
            </a:r>
          </a:p>
          <a:p>
            <a:endParaRPr lang="en-US" sz="1800" b="1" dirty="0"/>
          </a:p>
          <a:p>
            <a:r>
              <a:rPr lang="en-US" sz="1800" b="1" dirty="0" smtClean="0"/>
              <a:t>Deep learning - Microsoft  + Vortex (USIT)</a:t>
            </a:r>
          </a:p>
          <a:p>
            <a:endParaRPr lang="en-US" sz="1800" b="1" dirty="0"/>
          </a:p>
          <a:p>
            <a:r>
              <a:rPr lang="en-US" sz="1800" b="1" dirty="0" smtClean="0"/>
              <a:t>Deep learning </a:t>
            </a:r>
            <a:r>
              <a:rPr lang="en-US" sz="1800" b="1" dirty="0" err="1" smtClean="0"/>
              <a:t>og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fiskindustri</a:t>
            </a:r>
            <a:r>
              <a:rPr lang="en-US" sz="1800" b="1" dirty="0" smtClean="0"/>
              <a:t> - </a:t>
            </a:r>
            <a:r>
              <a:rPr lang="en-US" sz="1800" b="1" dirty="0" err="1" smtClean="0"/>
              <a:t>Norsk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Regnesentral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Tilnærming og metode: </a:t>
            </a:r>
            <a:r>
              <a:rPr lang="en-US" altLang="en-US" sz="2800" dirty="0" smtClean="0">
                <a:solidFill>
                  <a:srgbClr val="000000"/>
                </a:solidFill>
              </a:rPr>
              <a:t>AI-HUB-NODE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21930"/>
            <a:ext cx="3150781" cy="1710442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dirty="0" err="1" smtClean="0">
                <a:solidFill>
                  <a:srgbClr val="000000"/>
                </a:solidFill>
              </a:rPr>
              <a:t>Funn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analyse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345332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UiO har noen forskningsgrupper som er selvgående,</a:t>
            </a:r>
          </a:p>
          <a:p>
            <a:r>
              <a:rPr lang="nb-NO" b="1" dirty="0" smtClean="0"/>
              <a:t>men…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Det er mangel på «nødvendig» KI </a:t>
            </a:r>
          </a:p>
          <a:p>
            <a:pPr marL="0" indent="0">
              <a:buNone/>
            </a:pPr>
            <a:r>
              <a:rPr lang="nb-NO" b="1" dirty="0" smtClean="0"/>
              <a:t>kompetanse i enkelte forskningsmiljøer </a:t>
            </a:r>
          </a:p>
          <a:p>
            <a:pPr marL="0" indent="0">
              <a:buNone/>
            </a:pPr>
            <a:r>
              <a:rPr lang="nb-NO" b="1" dirty="0" smtClean="0"/>
              <a:t>(Jus, Digital Humaniora, og så videre)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Biblioteket har kompetanse for å hjelpe, </a:t>
            </a:r>
          </a:p>
          <a:p>
            <a:pPr marL="0" indent="0">
              <a:buNone/>
            </a:pPr>
            <a:r>
              <a:rPr lang="nb-NO" b="1" dirty="0" smtClean="0"/>
              <a:t>direkte eller indirekte (DSC er et eksempel)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Det finnes </a:t>
            </a:r>
            <a:r>
              <a:rPr lang="nb-NO" b="1" u="sng" dirty="0" smtClean="0"/>
              <a:t>ikke</a:t>
            </a:r>
            <a:r>
              <a:rPr lang="nb-NO" b="1" dirty="0" smtClean="0"/>
              <a:t> andre alternativer….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1741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019" y="1993404"/>
            <a:ext cx="79248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“Ethical </a:t>
            </a:r>
            <a:r>
              <a:rPr lang="en-US" dirty="0"/>
              <a:t>debates are well underway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</a:t>
            </a:r>
            <a:r>
              <a:rPr lang="en-US" dirty="0"/>
              <a:t>what’s “right” and “wrong” when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comes to high-stakes AI </a:t>
            </a:r>
            <a:r>
              <a:rPr lang="en-US" dirty="0" smtClean="0"/>
              <a:t>applications..”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nb-NO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990600" y="5207000"/>
            <a:ext cx="6245696" cy="381000"/>
          </a:xfrm>
        </p:spPr>
        <p:txBody>
          <a:bodyPr/>
          <a:lstStyle/>
          <a:p>
            <a:endParaRPr lang="nb-NO" dirty="0"/>
          </a:p>
          <a:p>
            <a:r>
              <a:rPr lang="en-US" dirty="0"/>
              <a:t> </a:t>
            </a:r>
            <a:endParaRPr lang="nb-NO" dirty="0"/>
          </a:p>
          <a:p>
            <a:r>
              <a:rPr lang="en-US" sz="1100" dirty="0"/>
              <a:t> </a:t>
            </a:r>
            <a:r>
              <a:rPr lang="en-US" sz="1100" i="1" dirty="0" smtClean="0"/>
              <a:t>Roger </a:t>
            </a:r>
            <a:r>
              <a:rPr lang="en-US" sz="1100" i="1" dirty="0"/>
              <a:t>Burkhardt, Nicolas </a:t>
            </a:r>
            <a:r>
              <a:rPr lang="en-US" sz="1100" i="1" dirty="0" err="1"/>
              <a:t>Hohn</a:t>
            </a:r>
            <a:r>
              <a:rPr lang="en-US" sz="1100" i="1" dirty="0"/>
              <a:t>, and Chris </a:t>
            </a:r>
            <a:r>
              <a:rPr lang="en-US" sz="1100" i="1" dirty="0" err="1" smtClean="0"/>
              <a:t>Wigley</a:t>
            </a:r>
            <a:r>
              <a:rPr lang="en-US" sz="1100" i="1" dirty="0" smtClean="0"/>
              <a:t>: </a:t>
            </a:r>
            <a:r>
              <a:rPr lang="en-US" sz="1100" b="1" dirty="0" smtClean="0"/>
              <a:t>Leading </a:t>
            </a:r>
            <a:r>
              <a:rPr lang="en-US" sz="1100" b="1" dirty="0"/>
              <a:t>your organization to responsible AI</a:t>
            </a:r>
            <a:endParaRPr lang="nb-NO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17905"/>
            <a:ext cx="2971800" cy="960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dirty="0" err="1" smtClean="0">
                <a:solidFill>
                  <a:srgbClr val="000000"/>
                </a:solidFill>
              </a:rPr>
              <a:t>Funn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analyse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</a:rPr>
              <a:t>Det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flere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perspektiver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biblioteket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bidra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KI </a:t>
            </a:r>
            <a:r>
              <a:rPr lang="en-US" sz="2800" dirty="0" err="1" smtClean="0">
                <a:solidFill>
                  <a:srgbClr val="000000"/>
                </a:solidFill>
              </a:rPr>
              <a:t>diskursen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6836"/>
            <a:ext cx="3150781" cy="17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68" y="3796304"/>
            <a:ext cx="25336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/>
          <a:stretch/>
        </p:blipFill>
        <p:spPr bwMode="auto">
          <a:xfrm>
            <a:off x="1161069" y="1477347"/>
            <a:ext cx="1642919" cy="74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05" y="2077323"/>
            <a:ext cx="22955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38" y="3637587"/>
            <a:ext cx="2741610" cy="1094239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07859"/>
            <a:ext cx="15811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Funn og analyse: samarbeid krever kompetanse</a:t>
            </a:r>
            <a:endParaRPr lang="nb-NO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/>
          <a:stretch/>
        </p:blipFill>
        <p:spPr bwMode="auto">
          <a:xfrm>
            <a:off x="4610637" y="3408629"/>
            <a:ext cx="2488539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1" y="992850"/>
            <a:ext cx="3267075" cy="17462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19" y="2413000"/>
            <a:ext cx="2533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69494"/>
            <a:ext cx="2047562" cy="656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44" y="1514561"/>
            <a:ext cx="2246948" cy="574373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dirty="0" err="1" smtClean="0">
                <a:solidFill>
                  <a:srgbClr val="000000"/>
                </a:solidFill>
              </a:rPr>
              <a:t>Funn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analyse</a:t>
            </a:r>
            <a:r>
              <a:rPr lang="en-US" sz="2800" dirty="0" smtClean="0">
                <a:solidFill>
                  <a:srgbClr val="000000"/>
                </a:solidFill>
              </a:rPr>
              <a:t>: vi </a:t>
            </a:r>
            <a:r>
              <a:rPr lang="en-US" sz="2800" dirty="0" err="1" smtClean="0">
                <a:solidFill>
                  <a:srgbClr val="000000"/>
                </a:solidFill>
              </a:rPr>
              <a:t>har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vært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proaktive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861587"/>
            <a:ext cx="6334125" cy="3127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929508"/>
            <a:ext cx="5877236" cy="3742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en-US" sz="2800" dirty="0" smtClean="0">
                <a:solidFill>
                  <a:srgbClr val="000000"/>
                </a:solidFill>
              </a:rPr>
              <a:t>Funn og analyse: Vi </a:t>
            </a:r>
            <a:r>
              <a:rPr lang="nb-NO" altLang="en-US" sz="2800" dirty="0">
                <a:solidFill>
                  <a:srgbClr val="000000"/>
                </a:solidFill>
              </a:rPr>
              <a:t>har skrevet </a:t>
            </a:r>
            <a:r>
              <a:rPr lang="nb-NO" altLang="en-US" sz="2800" dirty="0" smtClean="0">
                <a:solidFill>
                  <a:srgbClr val="000000"/>
                </a:solidFill>
              </a:rPr>
              <a:t>artikler </a:t>
            </a:r>
            <a:r>
              <a:rPr lang="nb-NO" altLang="en-US" sz="2800" dirty="0">
                <a:solidFill>
                  <a:srgbClr val="000000"/>
                </a:solidFill>
              </a:rPr>
              <a:t>om </a:t>
            </a:r>
            <a:r>
              <a:rPr lang="nb-NO" altLang="en-US" sz="2800" dirty="0" smtClean="0">
                <a:solidFill>
                  <a:srgbClr val="000000"/>
                </a:solidFill>
              </a:rPr>
              <a:t>vårt KI aktivitet    </a:t>
            </a:r>
            <a:endParaRPr lang="nb-NO" altLang="en-US" sz="2800" dirty="0">
              <a:solidFill>
                <a:srgbClr val="00000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1" y="750552"/>
            <a:ext cx="3795047" cy="342900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385" y="2259308"/>
            <a:ext cx="244201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ADE24730-C430-D242-8BA4-6A48D7A61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777380"/>
            <a:ext cx="6425409" cy="172221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C0B140EC-AFA1-AA47-8320-6A57613C0CBE}"/>
              </a:ext>
            </a:extLst>
          </p:cNvPr>
          <p:cNvSpPr/>
          <p:nvPr/>
        </p:nvSpPr>
        <p:spPr>
          <a:xfrm>
            <a:off x="1051956" y="4477680"/>
            <a:ext cx="7336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NMC. (2017). NMC </a:t>
            </a:r>
            <a:r>
              <a:rPr lang="nb-NO" sz="1600" dirty="0" err="1"/>
              <a:t>Horizon</a:t>
            </a:r>
            <a:r>
              <a:rPr lang="nb-NO" sz="1600" dirty="0"/>
              <a:t> Report Library Edition. </a:t>
            </a:r>
            <a:r>
              <a:rPr lang="nb-NO" sz="1600" dirty="0" err="1"/>
              <a:t>Retrieved</a:t>
            </a:r>
            <a:r>
              <a:rPr lang="nb-NO" sz="1600" dirty="0"/>
              <a:t> from </a:t>
            </a:r>
            <a:r>
              <a:rPr lang="nb-NO" sz="1600" dirty="0">
                <a:hlinkClick r:id="rId4"/>
              </a:rPr>
              <a:t>https://www.nmc.org/publication/nmc-horizon-report-2017-library-edition/</a:t>
            </a:r>
            <a:endParaRPr lang="nb-NO" sz="1600" dirty="0"/>
          </a:p>
          <a:p>
            <a:r>
              <a:rPr lang="en-US" dirty="0"/>
              <a:t> </a:t>
            </a:r>
            <a:endParaRPr lang="nb-NO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en-US" sz="2800" dirty="0" smtClean="0">
                <a:solidFill>
                  <a:srgbClr val="000000"/>
                </a:solidFill>
              </a:rPr>
              <a:t>Problemstilling: Motivasjon </a:t>
            </a:r>
            <a:endParaRPr lang="nb-NO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1D64EDC-B2D1-AA49-9974-0F64D396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B347481-025E-D54A-9AFB-F8F6FE32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1800" b="1" dirty="0"/>
              <a:t>K</a:t>
            </a:r>
            <a:r>
              <a:rPr lang="nb-NO" sz="1800" b="1" dirty="0" smtClean="0"/>
              <a:t>I </a:t>
            </a:r>
            <a:r>
              <a:rPr lang="nb-NO" sz="1800" b="1" dirty="0"/>
              <a:t>kan gjøre det lettere for våre brukere å benytte seg av biblioteket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64" y="655976"/>
            <a:ext cx="2447267" cy="244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1D64EDC-B2D1-AA49-9974-0F64D396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64" y="655976"/>
            <a:ext cx="2447267" cy="2447267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xmlns="" id="{4B347481-025E-D54A-9AFB-F8F6FE32E65A}"/>
              </a:ext>
            </a:extLst>
          </p:cNvPr>
          <p:cNvSpPr txBox="1">
            <a:spLocks/>
          </p:cNvSpPr>
          <p:nvPr/>
        </p:nvSpPr>
        <p:spPr bwMode="auto">
          <a:xfrm>
            <a:off x="990600" y="1709399"/>
            <a:ext cx="7696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64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6089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9015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940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4866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nb-NO" sz="3600" kern="0" dirty="0" smtClean="0"/>
          </a:p>
          <a:p>
            <a:pPr marL="0" indent="0">
              <a:buFontTx/>
              <a:buNone/>
            </a:pPr>
            <a:r>
              <a:rPr lang="nb-NO" sz="1800" b="1" kern="0" dirty="0" smtClean="0"/>
              <a:t>Biblioteker er eksperter i </a:t>
            </a:r>
          </a:p>
          <a:p>
            <a:pPr marL="0" indent="0">
              <a:buFontTx/>
              <a:buNone/>
            </a:pPr>
            <a:r>
              <a:rPr lang="nb-NO" sz="1800" b="1" kern="0" dirty="0" smtClean="0"/>
              <a:t>data og metadata håndtering!</a:t>
            </a:r>
          </a:p>
          <a:p>
            <a:pPr marL="0" indent="0">
              <a:buFontTx/>
              <a:buNone/>
            </a:pPr>
            <a:endParaRPr lang="nb-NO" sz="1800" b="1" kern="0" dirty="0" smtClean="0"/>
          </a:p>
          <a:p>
            <a:pPr marL="0" indent="0">
              <a:buFontTx/>
              <a:buNone/>
            </a:pPr>
            <a:r>
              <a:rPr lang="nb-NO" sz="1800" b="1" kern="0" dirty="0" smtClean="0"/>
              <a:t>Dette kan vi hjelpe andre med!</a:t>
            </a:r>
            <a:endParaRPr lang="nb-NO" sz="3600" kern="0" dirty="0"/>
          </a:p>
        </p:txBody>
      </p:sp>
    </p:spTree>
    <p:extLst>
      <p:ext uri="{BB962C8B-B14F-4D97-AF65-F5344CB8AC3E}">
        <p14:creationId xmlns:p14="http://schemas.microsoft.com/office/powerpoint/2010/main" val="5406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1D64EDC-B2D1-AA49-9974-0F64D396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B347481-025E-D54A-9AFB-F8F6FE32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b="1" dirty="0" smtClean="0"/>
              <a:t>Vi er blitt en kompetanse senter innen KI</a:t>
            </a:r>
          </a:p>
          <a:p>
            <a:pPr marL="0" indent="0">
              <a:buNone/>
            </a:pPr>
            <a:endParaRPr lang="nb-NO" sz="1800" b="1" dirty="0" smtClean="0"/>
          </a:p>
          <a:p>
            <a:pPr marL="0" indent="0">
              <a:buNone/>
            </a:pPr>
            <a:r>
              <a:rPr lang="nb-NO" sz="1800" b="1" dirty="0" smtClean="0"/>
              <a:t>Men vi kan ikke gjøre dette alene! </a:t>
            </a:r>
            <a:endParaRPr lang="nb-NO" sz="1800" b="1" dirty="0" smtClean="0"/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 smtClean="0"/>
              <a:t>Vi må lage arenaer hvor vi kan </a:t>
            </a:r>
            <a:r>
              <a:rPr lang="nb-NO" sz="1800" b="1" smtClean="0"/>
              <a:t>dele erfaringene!</a:t>
            </a:r>
            <a:endParaRPr lang="nb-NO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64" y="655976"/>
            <a:ext cx="2447267" cy="244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                              Takk</a:t>
            </a:r>
            <a:r>
              <a:rPr lang="nb-NO" b="1" dirty="0"/>
              <a:t>!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	</a:t>
            </a:r>
            <a:r>
              <a:rPr lang="nb-NO" dirty="0"/>
              <a:t>	</a:t>
            </a:r>
            <a:r>
              <a:rPr lang="nb-NO" dirty="0" smtClean="0"/>
              <a:t>       Andrea </a:t>
            </a:r>
            <a:r>
              <a:rPr lang="nb-NO" dirty="0"/>
              <a:t>Gasparini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8" y="625252"/>
            <a:ext cx="2510103" cy="25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3" y="1273324"/>
            <a:ext cx="8310953" cy="4022700"/>
          </a:xfr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en-US" sz="2800" dirty="0" smtClean="0">
                <a:solidFill>
                  <a:srgbClr val="000000"/>
                </a:solidFill>
              </a:rPr>
              <a:t>Problemstilling: Motivasjon </a:t>
            </a:r>
            <a:endParaRPr lang="nb-NO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="" xmlns:a16="http://schemas.microsoft.com/office/drawing/2014/main" id="{0768A922-539C-BE49-909B-0F64BE947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3324"/>
            <a:ext cx="8229069" cy="2700300"/>
          </a:xfr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en-US" sz="2800" dirty="0" smtClean="0">
                <a:solidFill>
                  <a:srgbClr val="000000"/>
                </a:solidFill>
              </a:rPr>
              <a:t>Problemstilling: Motivasjon </a:t>
            </a:r>
            <a:endParaRPr lang="nb-NO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91" y="1651000"/>
            <a:ext cx="6977417" cy="3429000"/>
          </a:xfr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en-US" sz="2800" dirty="0" smtClean="0">
                <a:solidFill>
                  <a:srgbClr val="000000"/>
                </a:solidFill>
              </a:rPr>
              <a:t>Problemstilling: Motivasjon </a:t>
            </a:r>
            <a:endParaRPr lang="nb-NO" alt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730835"/>
            <a:ext cx="2584473" cy="7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149052"/>
            <a:ext cx="7986464" cy="494308"/>
          </a:xfrm>
        </p:spPr>
        <p:txBody>
          <a:bodyPr/>
          <a:lstStyle/>
          <a:p>
            <a:pPr marL="0" indent="0">
              <a:buNone/>
            </a:pPr>
            <a:r>
              <a:rPr lang="nb-NO" sz="1100" dirty="0">
                <a:hlinkClick r:id="rId3"/>
              </a:rPr>
              <a:t>https://aktuelles.uni-frankfurt.de/englisch/first-machine-generated-book-published</a:t>
            </a:r>
            <a:r>
              <a:rPr lang="nb-NO" sz="1100" dirty="0" smtClean="0">
                <a:hlinkClick r:id="rId3"/>
              </a:rPr>
              <a:t>/</a:t>
            </a:r>
            <a:endParaRPr lang="nb-NO" sz="1100" dirty="0" smtClean="0"/>
          </a:p>
          <a:p>
            <a:endParaRPr lang="nb-NO" sz="1100" dirty="0"/>
          </a:p>
          <a:p>
            <a:endParaRPr lang="nb-NO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6530"/>
            <a:ext cx="6336704" cy="4333217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en-US" sz="2800" dirty="0" smtClean="0">
                <a:solidFill>
                  <a:srgbClr val="000000"/>
                </a:solidFill>
              </a:rPr>
              <a:t>Problemstilling: Motivasjon </a:t>
            </a:r>
            <a:endParaRPr lang="nb-NO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 err="1" smtClean="0">
                <a:solidFill>
                  <a:srgbClr val="000000"/>
                </a:solidFill>
              </a:rPr>
              <a:t>Problemstilling</a:t>
            </a:r>
            <a:r>
              <a:rPr lang="en-US" altLang="en-US" sz="2800" dirty="0" smtClean="0">
                <a:solidFill>
                  <a:srgbClr val="000000"/>
                </a:solidFill>
              </a:rPr>
              <a:t>: KI </a:t>
            </a:r>
            <a:r>
              <a:rPr lang="en-US" altLang="en-US" sz="2800" dirty="0" err="1">
                <a:solidFill>
                  <a:srgbClr val="000000"/>
                </a:solidFill>
              </a:rPr>
              <a:t>til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nå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har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vært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fokusert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på</a:t>
            </a:r>
            <a:r>
              <a:rPr lang="en-US" altLang="en-US" sz="2800" dirty="0">
                <a:solidFill>
                  <a:srgbClr val="000000"/>
                </a:solidFill>
              </a:rPr>
              <a:t> å </a:t>
            </a:r>
            <a:r>
              <a:rPr lang="en-US" altLang="en-US" sz="2800" dirty="0" err="1">
                <a:solidFill>
                  <a:srgbClr val="000000"/>
                </a:solidFill>
              </a:rPr>
              <a:t>kopiere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intelligens</a:t>
            </a:r>
            <a:r>
              <a:rPr lang="en-US" altLang="en-US" sz="2800" dirty="0">
                <a:solidFill>
                  <a:srgbClr val="000000"/>
                </a:solidFill>
              </a:rPr>
              <a:t>. </a:t>
            </a:r>
            <a:r>
              <a:rPr lang="nb-NO" sz="2800" dirty="0"/>
              <a:t>Hvilke rolle </a:t>
            </a:r>
            <a:r>
              <a:rPr lang="nb-NO" sz="2800" dirty="0" smtClean="0"/>
              <a:t>kan </a:t>
            </a:r>
            <a:r>
              <a:rPr lang="nb-NO" sz="2800" dirty="0"/>
              <a:t>biblioteket</a:t>
            </a:r>
            <a:r>
              <a:rPr lang="en-US" altLang="en-US" sz="2800" dirty="0" smtClean="0">
                <a:solidFill>
                  <a:srgbClr val="000000"/>
                </a:solidFill>
              </a:rPr>
              <a:t> ha?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330" y="2471271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Hvilke rolle kan biblioteket ha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endParaRPr lang="nb-NO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Hva kan biblioteket bidra med?</a:t>
            </a:r>
          </a:p>
          <a:p>
            <a:endParaRPr lang="nb-NO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nb-NO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44" y="1154130"/>
            <a:ext cx="3465281" cy="34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8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20" y="1651000"/>
            <a:ext cx="7116960" cy="3429000"/>
          </a:xfrm>
          <a:ln>
            <a:solidFill>
              <a:schemeClr val="tx1"/>
            </a:solidFill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232007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en-US" sz="2800" dirty="0" smtClean="0">
                <a:solidFill>
                  <a:srgbClr val="000000"/>
                </a:solidFill>
              </a:rPr>
              <a:t>Problemstilling</a:t>
            </a:r>
            <a:r>
              <a:rPr lang="en-US" altLang="en-US" sz="2800" dirty="0" smtClean="0">
                <a:solidFill>
                  <a:srgbClr val="000000"/>
                </a:solidFill>
              </a:rPr>
              <a:t>: </a:t>
            </a: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Biblioteker har vært tidlig ute å bruke </a:t>
            </a:r>
            <a:r>
              <a:rPr lang="nb-NO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teknologi</a:t>
            </a:r>
            <a:r>
              <a:rPr lang="en-US" sz="2800" dirty="0" smtClean="0">
                <a:solidFill>
                  <a:srgbClr val="000000"/>
                </a:solidFill>
              </a:rPr>
              <a:t>! </a:t>
            </a:r>
            <a:r>
              <a:rPr lang="en-US" sz="2800" dirty="0" err="1" smtClean="0">
                <a:solidFill>
                  <a:srgbClr val="000000"/>
                </a:solidFill>
              </a:rPr>
              <a:t>Hva</a:t>
            </a:r>
            <a:r>
              <a:rPr lang="en-US" sz="2800" dirty="0" smtClean="0">
                <a:solidFill>
                  <a:srgbClr val="000000"/>
                </a:solidFill>
              </a:rPr>
              <a:t> med KI?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Viten-Norsk16_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BioViten-Norsk16_10</Template>
  <TotalTime>917</TotalTime>
  <Words>985</Words>
  <Application>Microsoft Office PowerPoint</Application>
  <PresentationFormat>On-screen Show (16:10)</PresentationFormat>
  <Paragraphs>216</Paragraphs>
  <Slides>33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BioViten-Norsk16_10</vt:lpstr>
      <vt:lpstr>Custom Design</vt:lpstr>
      <vt:lpstr>Virak – Stavanger Juni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Konklusjon</vt:lpstr>
      <vt:lpstr>Konklusjon</vt:lpstr>
      <vt:lpstr>Konklusjon</vt:lpstr>
      <vt:lpstr>PowerPoint Presentation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Hanne Baadsgaard Utigard</dc:creator>
  <cp:lastModifiedBy>Andrea A. Gasparini</cp:lastModifiedBy>
  <cp:revision>67</cp:revision>
  <dcterms:created xsi:type="dcterms:W3CDTF">2016-03-17T12:27:52Z</dcterms:created>
  <dcterms:modified xsi:type="dcterms:W3CDTF">2019-06-10T22:37:50Z</dcterms:modified>
</cp:coreProperties>
</file>